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94" r:id="rId3"/>
    <p:sldId id="277" r:id="rId4"/>
    <p:sldId id="292" r:id="rId5"/>
    <p:sldId id="298" r:id="rId6"/>
    <p:sldId id="276" r:id="rId7"/>
    <p:sldId id="289" r:id="rId8"/>
    <p:sldId id="288" r:id="rId9"/>
    <p:sldId id="261" r:id="rId10"/>
    <p:sldId id="290" r:id="rId11"/>
    <p:sldId id="293" r:id="rId12"/>
    <p:sldId id="317" r:id="rId13"/>
    <p:sldId id="312" r:id="rId14"/>
    <p:sldId id="316" r:id="rId15"/>
    <p:sldId id="266" r:id="rId16"/>
    <p:sldId id="297" r:id="rId17"/>
    <p:sldId id="336" r:id="rId18"/>
    <p:sldId id="337" r:id="rId19"/>
    <p:sldId id="295"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32" userDrawn="1">
          <p15:clr>
            <a:srgbClr val="A4A3A4"/>
          </p15:clr>
        </p15:guide>
        <p15:guide id="3" pos="7248"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ACA9"/>
    <a:srgbClr val="13D3AA"/>
    <a:srgbClr val="99FFCC"/>
    <a:srgbClr val="66FFCC"/>
    <a:srgbClr val="23BBBF"/>
    <a:srgbClr val="581D7D"/>
    <a:srgbClr val="FE5F1F"/>
    <a:srgbClr val="F5F4ED"/>
    <a:srgbClr val="DD1884"/>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1" autoAdjust="0"/>
    <p:restoredTop sz="94660"/>
  </p:normalViewPr>
  <p:slideViewPr>
    <p:cSldViewPr snapToGrid="0">
      <p:cViewPr varScale="1">
        <p:scale>
          <a:sx n="72" d="100"/>
          <a:sy n="72" d="100"/>
        </p:scale>
        <p:origin x="588" y="78"/>
      </p:cViewPr>
      <p:guideLst>
        <p:guide pos="432"/>
        <p:guide pos="7248"/>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A6E33-AA38-448E-B1D4-31BCFC3A2A39}"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77147-DA8B-496B-A8BB-9CA5C401E5C3}" type="slidenum">
              <a:rPr lang="en-US" smtClean="0"/>
              <a:t>‹#›</a:t>
            </a:fld>
            <a:endParaRPr lang="en-US"/>
          </a:p>
        </p:txBody>
      </p:sp>
    </p:spTree>
    <p:extLst>
      <p:ext uri="{BB962C8B-B14F-4D97-AF65-F5344CB8AC3E}">
        <p14:creationId xmlns:p14="http://schemas.microsoft.com/office/powerpoint/2010/main" val="2756411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35D6E-4E6F-402F-9182-3CBC6C36ED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EF817D-B7CE-4CC8-ADFE-1D4F15B31E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5B035A-2A92-4E09-B0BF-6A5DEB89BEDF}"/>
              </a:ext>
            </a:extLst>
          </p:cNvPr>
          <p:cNvSpPr>
            <a:spLocks noGrp="1"/>
          </p:cNvSpPr>
          <p:nvPr>
            <p:ph type="dt" sz="half" idx="10"/>
          </p:nvPr>
        </p:nvSpPr>
        <p:spPr/>
        <p:txBody>
          <a:bodyPr/>
          <a:lstStyle/>
          <a:p>
            <a:fld id="{AF409403-51E2-4419-AF65-ADD5B6DAD05B}" type="datetimeFigureOut">
              <a:rPr lang="en-US" smtClean="0"/>
              <a:t>6/3/2019</a:t>
            </a:fld>
            <a:endParaRPr lang="en-US"/>
          </a:p>
        </p:txBody>
      </p:sp>
      <p:sp>
        <p:nvSpPr>
          <p:cNvPr id="5" name="Footer Placeholder 4">
            <a:extLst>
              <a:ext uri="{FF2B5EF4-FFF2-40B4-BE49-F238E27FC236}">
                <a16:creationId xmlns:a16="http://schemas.microsoft.com/office/drawing/2014/main" id="{EB194A77-3E84-44B9-A9D1-45E67FFA5D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1FEB5-2315-407D-91BF-2E2CA877F821}"/>
              </a:ext>
            </a:extLst>
          </p:cNvPr>
          <p:cNvSpPr>
            <a:spLocks noGrp="1"/>
          </p:cNvSpPr>
          <p:nvPr>
            <p:ph type="sldNum" sz="quarter" idx="12"/>
          </p:nvPr>
        </p:nvSpPr>
        <p:spPr/>
        <p:txBody>
          <a:bodyPr/>
          <a:lstStyle/>
          <a:p>
            <a:fld id="{5C78D7CE-2004-4177-B38A-5A1F57440013}" type="slidenum">
              <a:rPr lang="en-US" smtClean="0"/>
              <a:t>‹#›</a:t>
            </a:fld>
            <a:endParaRPr lang="en-US"/>
          </a:p>
        </p:txBody>
      </p:sp>
    </p:spTree>
    <p:extLst>
      <p:ext uri="{BB962C8B-B14F-4D97-AF65-F5344CB8AC3E}">
        <p14:creationId xmlns:p14="http://schemas.microsoft.com/office/powerpoint/2010/main" val="424871646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0E99D-65B0-4C65-840E-00E2262E8C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674C83-848E-4C60-AC86-A901A7F0B0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58C6E7-7169-4E54-B078-5A3A1CB04D53}"/>
              </a:ext>
            </a:extLst>
          </p:cNvPr>
          <p:cNvSpPr>
            <a:spLocks noGrp="1"/>
          </p:cNvSpPr>
          <p:nvPr>
            <p:ph type="dt" sz="half" idx="10"/>
          </p:nvPr>
        </p:nvSpPr>
        <p:spPr/>
        <p:txBody>
          <a:bodyPr/>
          <a:lstStyle/>
          <a:p>
            <a:fld id="{AF409403-51E2-4419-AF65-ADD5B6DAD05B}" type="datetimeFigureOut">
              <a:rPr lang="en-US" smtClean="0"/>
              <a:t>6/3/2019</a:t>
            </a:fld>
            <a:endParaRPr lang="en-US"/>
          </a:p>
        </p:txBody>
      </p:sp>
      <p:sp>
        <p:nvSpPr>
          <p:cNvPr id="5" name="Footer Placeholder 4">
            <a:extLst>
              <a:ext uri="{FF2B5EF4-FFF2-40B4-BE49-F238E27FC236}">
                <a16:creationId xmlns:a16="http://schemas.microsoft.com/office/drawing/2014/main" id="{F77C08F4-277B-4ACC-BD2E-04E657FFC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410001-19B2-413D-8EB7-41454352707B}"/>
              </a:ext>
            </a:extLst>
          </p:cNvPr>
          <p:cNvSpPr>
            <a:spLocks noGrp="1"/>
          </p:cNvSpPr>
          <p:nvPr>
            <p:ph type="sldNum" sz="quarter" idx="12"/>
          </p:nvPr>
        </p:nvSpPr>
        <p:spPr/>
        <p:txBody>
          <a:bodyPr/>
          <a:lstStyle/>
          <a:p>
            <a:fld id="{5C78D7CE-2004-4177-B38A-5A1F57440013}" type="slidenum">
              <a:rPr lang="en-US" smtClean="0"/>
              <a:t>‹#›</a:t>
            </a:fld>
            <a:endParaRPr lang="en-US"/>
          </a:p>
        </p:txBody>
      </p:sp>
    </p:spTree>
    <p:extLst>
      <p:ext uri="{BB962C8B-B14F-4D97-AF65-F5344CB8AC3E}">
        <p14:creationId xmlns:p14="http://schemas.microsoft.com/office/powerpoint/2010/main" val="272947869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FF348E-7DE8-42D6-9B95-2FC1DB7FA1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F33610-C3B9-4EE2-99BE-D9885D747C9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EEB9D-FCB6-43C5-85B0-F2919B344452}"/>
              </a:ext>
            </a:extLst>
          </p:cNvPr>
          <p:cNvSpPr>
            <a:spLocks noGrp="1"/>
          </p:cNvSpPr>
          <p:nvPr>
            <p:ph type="dt" sz="half" idx="10"/>
          </p:nvPr>
        </p:nvSpPr>
        <p:spPr/>
        <p:txBody>
          <a:bodyPr/>
          <a:lstStyle/>
          <a:p>
            <a:fld id="{AF409403-51E2-4419-AF65-ADD5B6DAD05B}" type="datetimeFigureOut">
              <a:rPr lang="en-US" smtClean="0"/>
              <a:t>6/3/2019</a:t>
            </a:fld>
            <a:endParaRPr lang="en-US"/>
          </a:p>
        </p:txBody>
      </p:sp>
      <p:sp>
        <p:nvSpPr>
          <p:cNvPr id="5" name="Footer Placeholder 4">
            <a:extLst>
              <a:ext uri="{FF2B5EF4-FFF2-40B4-BE49-F238E27FC236}">
                <a16:creationId xmlns:a16="http://schemas.microsoft.com/office/drawing/2014/main" id="{3647011C-6325-4AE3-9504-F8D54D69C2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1CCFF-69DB-4829-987E-4A3E8E4C3F2F}"/>
              </a:ext>
            </a:extLst>
          </p:cNvPr>
          <p:cNvSpPr>
            <a:spLocks noGrp="1"/>
          </p:cNvSpPr>
          <p:nvPr>
            <p:ph type="sldNum" sz="quarter" idx="12"/>
          </p:nvPr>
        </p:nvSpPr>
        <p:spPr/>
        <p:txBody>
          <a:bodyPr/>
          <a:lstStyle/>
          <a:p>
            <a:fld id="{5C78D7CE-2004-4177-B38A-5A1F57440013}" type="slidenum">
              <a:rPr lang="en-US" smtClean="0"/>
              <a:t>‹#›</a:t>
            </a:fld>
            <a:endParaRPr lang="en-US"/>
          </a:p>
        </p:txBody>
      </p:sp>
    </p:spTree>
    <p:extLst>
      <p:ext uri="{BB962C8B-B14F-4D97-AF65-F5344CB8AC3E}">
        <p14:creationId xmlns:p14="http://schemas.microsoft.com/office/powerpoint/2010/main" val="122197047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0834A-DAE7-4B7D-AB2B-9C77CB4245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4827D9-D6E1-4BEA-9AF0-5BEDBBA941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95D239-15B3-477E-869B-0E325E590D2F}"/>
              </a:ext>
            </a:extLst>
          </p:cNvPr>
          <p:cNvSpPr>
            <a:spLocks noGrp="1"/>
          </p:cNvSpPr>
          <p:nvPr>
            <p:ph type="dt" sz="half" idx="10"/>
          </p:nvPr>
        </p:nvSpPr>
        <p:spPr/>
        <p:txBody>
          <a:bodyPr/>
          <a:lstStyle/>
          <a:p>
            <a:fld id="{AF409403-51E2-4419-AF65-ADD5B6DAD05B}" type="datetimeFigureOut">
              <a:rPr lang="en-US" smtClean="0"/>
              <a:t>6/3/2019</a:t>
            </a:fld>
            <a:endParaRPr lang="en-US"/>
          </a:p>
        </p:txBody>
      </p:sp>
      <p:sp>
        <p:nvSpPr>
          <p:cNvPr id="5" name="Footer Placeholder 4">
            <a:extLst>
              <a:ext uri="{FF2B5EF4-FFF2-40B4-BE49-F238E27FC236}">
                <a16:creationId xmlns:a16="http://schemas.microsoft.com/office/drawing/2014/main" id="{707DDD86-A2C0-4766-84B8-4D8460584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5DB44-E803-4DCA-828D-2E42A8B42EA6}"/>
              </a:ext>
            </a:extLst>
          </p:cNvPr>
          <p:cNvSpPr>
            <a:spLocks noGrp="1"/>
          </p:cNvSpPr>
          <p:nvPr>
            <p:ph type="sldNum" sz="quarter" idx="12"/>
          </p:nvPr>
        </p:nvSpPr>
        <p:spPr/>
        <p:txBody>
          <a:bodyPr/>
          <a:lstStyle/>
          <a:p>
            <a:fld id="{5C78D7CE-2004-4177-B38A-5A1F57440013}" type="slidenum">
              <a:rPr lang="en-US" smtClean="0"/>
              <a:t>‹#›</a:t>
            </a:fld>
            <a:endParaRPr lang="en-US"/>
          </a:p>
        </p:txBody>
      </p:sp>
    </p:spTree>
    <p:extLst>
      <p:ext uri="{BB962C8B-B14F-4D97-AF65-F5344CB8AC3E}">
        <p14:creationId xmlns:p14="http://schemas.microsoft.com/office/powerpoint/2010/main" val="2118113222"/>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ADB0-A99B-427A-948C-E9534286A0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C1480-FE40-4637-B77A-3F13BF99FC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2E737C-A856-41D0-A13E-AABF13E34D8F}"/>
              </a:ext>
            </a:extLst>
          </p:cNvPr>
          <p:cNvSpPr>
            <a:spLocks noGrp="1"/>
          </p:cNvSpPr>
          <p:nvPr>
            <p:ph type="dt" sz="half" idx="10"/>
          </p:nvPr>
        </p:nvSpPr>
        <p:spPr/>
        <p:txBody>
          <a:bodyPr/>
          <a:lstStyle/>
          <a:p>
            <a:fld id="{AF409403-51E2-4419-AF65-ADD5B6DAD05B}" type="datetimeFigureOut">
              <a:rPr lang="en-US" smtClean="0"/>
              <a:t>6/3/2019</a:t>
            </a:fld>
            <a:endParaRPr lang="en-US"/>
          </a:p>
        </p:txBody>
      </p:sp>
      <p:sp>
        <p:nvSpPr>
          <p:cNvPr id="5" name="Footer Placeholder 4">
            <a:extLst>
              <a:ext uri="{FF2B5EF4-FFF2-40B4-BE49-F238E27FC236}">
                <a16:creationId xmlns:a16="http://schemas.microsoft.com/office/drawing/2014/main" id="{8B4E3373-210B-4349-BF4A-9350A932E8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98EE-6EE9-4BF0-A78E-ACFAD3FDC78B}"/>
              </a:ext>
            </a:extLst>
          </p:cNvPr>
          <p:cNvSpPr>
            <a:spLocks noGrp="1"/>
          </p:cNvSpPr>
          <p:nvPr>
            <p:ph type="sldNum" sz="quarter" idx="12"/>
          </p:nvPr>
        </p:nvSpPr>
        <p:spPr/>
        <p:txBody>
          <a:bodyPr/>
          <a:lstStyle/>
          <a:p>
            <a:fld id="{5C78D7CE-2004-4177-B38A-5A1F57440013}" type="slidenum">
              <a:rPr lang="en-US" smtClean="0"/>
              <a:t>‹#›</a:t>
            </a:fld>
            <a:endParaRPr lang="en-US"/>
          </a:p>
        </p:txBody>
      </p:sp>
    </p:spTree>
    <p:extLst>
      <p:ext uri="{BB962C8B-B14F-4D97-AF65-F5344CB8AC3E}">
        <p14:creationId xmlns:p14="http://schemas.microsoft.com/office/powerpoint/2010/main" val="1334058654"/>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DBF9-AA4B-4FA8-BA81-F755F01D4F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65FE82-335B-48DA-AC6E-1A17777314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3B390B-9DC0-44DA-878E-359AF610B5B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63E098-E679-473F-B1A9-2B27A01EC3AC}"/>
              </a:ext>
            </a:extLst>
          </p:cNvPr>
          <p:cNvSpPr>
            <a:spLocks noGrp="1"/>
          </p:cNvSpPr>
          <p:nvPr>
            <p:ph type="dt" sz="half" idx="10"/>
          </p:nvPr>
        </p:nvSpPr>
        <p:spPr/>
        <p:txBody>
          <a:bodyPr/>
          <a:lstStyle/>
          <a:p>
            <a:fld id="{AF409403-51E2-4419-AF65-ADD5B6DAD05B}" type="datetimeFigureOut">
              <a:rPr lang="en-US" smtClean="0"/>
              <a:t>6/3/2019</a:t>
            </a:fld>
            <a:endParaRPr lang="en-US"/>
          </a:p>
        </p:txBody>
      </p:sp>
      <p:sp>
        <p:nvSpPr>
          <p:cNvPr id="6" name="Footer Placeholder 5">
            <a:extLst>
              <a:ext uri="{FF2B5EF4-FFF2-40B4-BE49-F238E27FC236}">
                <a16:creationId xmlns:a16="http://schemas.microsoft.com/office/drawing/2014/main" id="{34A11033-F6F0-4C1A-8509-360B975E78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60A64F-F417-49E0-9AB3-AEDAF91B8FF9}"/>
              </a:ext>
            </a:extLst>
          </p:cNvPr>
          <p:cNvSpPr>
            <a:spLocks noGrp="1"/>
          </p:cNvSpPr>
          <p:nvPr>
            <p:ph type="sldNum" sz="quarter" idx="12"/>
          </p:nvPr>
        </p:nvSpPr>
        <p:spPr/>
        <p:txBody>
          <a:bodyPr/>
          <a:lstStyle/>
          <a:p>
            <a:fld id="{5C78D7CE-2004-4177-B38A-5A1F57440013}" type="slidenum">
              <a:rPr lang="en-US" smtClean="0"/>
              <a:t>‹#›</a:t>
            </a:fld>
            <a:endParaRPr lang="en-US"/>
          </a:p>
        </p:txBody>
      </p:sp>
    </p:spTree>
    <p:extLst>
      <p:ext uri="{BB962C8B-B14F-4D97-AF65-F5344CB8AC3E}">
        <p14:creationId xmlns:p14="http://schemas.microsoft.com/office/powerpoint/2010/main" val="68341578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8F63B-EFC9-4847-8C40-E2FAC5D849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BF88A9-C763-40B0-A123-8062231441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7D7308-22B2-429A-8859-C23D8FA12C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A37AFE-EA50-4CA6-8672-5FCA48098D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0C3915C-6FE6-4B8E-B4E0-A06E1CEE15D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300996-3E85-4EDE-8D63-6B78F6C61AAA}"/>
              </a:ext>
            </a:extLst>
          </p:cNvPr>
          <p:cNvSpPr>
            <a:spLocks noGrp="1"/>
          </p:cNvSpPr>
          <p:nvPr>
            <p:ph type="dt" sz="half" idx="10"/>
          </p:nvPr>
        </p:nvSpPr>
        <p:spPr/>
        <p:txBody>
          <a:bodyPr/>
          <a:lstStyle/>
          <a:p>
            <a:fld id="{AF409403-51E2-4419-AF65-ADD5B6DAD05B}" type="datetimeFigureOut">
              <a:rPr lang="en-US" smtClean="0"/>
              <a:t>6/3/2019</a:t>
            </a:fld>
            <a:endParaRPr lang="en-US"/>
          </a:p>
        </p:txBody>
      </p:sp>
      <p:sp>
        <p:nvSpPr>
          <p:cNvPr id="8" name="Footer Placeholder 7">
            <a:extLst>
              <a:ext uri="{FF2B5EF4-FFF2-40B4-BE49-F238E27FC236}">
                <a16:creationId xmlns:a16="http://schemas.microsoft.com/office/drawing/2014/main" id="{A35D188A-975E-4DC1-85EC-342707297C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144DDF-0C40-49FD-8BAB-122D1319BC76}"/>
              </a:ext>
            </a:extLst>
          </p:cNvPr>
          <p:cNvSpPr>
            <a:spLocks noGrp="1"/>
          </p:cNvSpPr>
          <p:nvPr>
            <p:ph type="sldNum" sz="quarter" idx="12"/>
          </p:nvPr>
        </p:nvSpPr>
        <p:spPr/>
        <p:txBody>
          <a:bodyPr/>
          <a:lstStyle/>
          <a:p>
            <a:fld id="{5C78D7CE-2004-4177-B38A-5A1F57440013}" type="slidenum">
              <a:rPr lang="en-US" smtClean="0"/>
              <a:t>‹#›</a:t>
            </a:fld>
            <a:endParaRPr lang="en-US"/>
          </a:p>
        </p:txBody>
      </p:sp>
    </p:spTree>
    <p:extLst>
      <p:ext uri="{BB962C8B-B14F-4D97-AF65-F5344CB8AC3E}">
        <p14:creationId xmlns:p14="http://schemas.microsoft.com/office/powerpoint/2010/main" val="220189009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000C-3F0F-47BE-A0F9-24B5D710DD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BE4AD2-48AC-44A6-8501-C7FC46CA9635}"/>
              </a:ext>
            </a:extLst>
          </p:cNvPr>
          <p:cNvSpPr>
            <a:spLocks noGrp="1"/>
          </p:cNvSpPr>
          <p:nvPr>
            <p:ph type="dt" sz="half" idx="10"/>
          </p:nvPr>
        </p:nvSpPr>
        <p:spPr/>
        <p:txBody>
          <a:bodyPr/>
          <a:lstStyle/>
          <a:p>
            <a:fld id="{AF409403-51E2-4419-AF65-ADD5B6DAD05B}" type="datetimeFigureOut">
              <a:rPr lang="en-US" smtClean="0"/>
              <a:t>6/3/2019</a:t>
            </a:fld>
            <a:endParaRPr lang="en-US"/>
          </a:p>
        </p:txBody>
      </p:sp>
      <p:sp>
        <p:nvSpPr>
          <p:cNvPr id="4" name="Footer Placeholder 3">
            <a:extLst>
              <a:ext uri="{FF2B5EF4-FFF2-40B4-BE49-F238E27FC236}">
                <a16:creationId xmlns:a16="http://schemas.microsoft.com/office/drawing/2014/main" id="{E9D511B3-FB19-4C05-B379-1182CD2EF4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7A4CFD-B1B0-4905-B810-3A2E67E47562}"/>
              </a:ext>
            </a:extLst>
          </p:cNvPr>
          <p:cNvSpPr>
            <a:spLocks noGrp="1"/>
          </p:cNvSpPr>
          <p:nvPr>
            <p:ph type="sldNum" sz="quarter" idx="12"/>
          </p:nvPr>
        </p:nvSpPr>
        <p:spPr/>
        <p:txBody>
          <a:bodyPr/>
          <a:lstStyle/>
          <a:p>
            <a:fld id="{5C78D7CE-2004-4177-B38A-5A1F57440013}" type="slidenum">
              <a:rPr lang="en-US" smtClean="0"/>
              <a:t>‹#›</a:t>
            </a:fld>
            <a:endParaRPr lang="en-US"/>
          </a:p>
        </p:txBody>
      </p:sp>
    </p:spTree>
    <p:extLst>
      <p:ext uri="{BB962C8B-B14F-4D97-AF65-F5344CB8AC3E}">
        <p14:creationId xmlns:p14="http://schemas.microsoft.com/office/powerpoint/2010/main" val="391703017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FF82D9-D7C5-4AD4-9B73-448064696017}"/>
              </a:ext>
            </a:extLst>
          </p:cNvPr>
          <p:cNvSpPr>
            <a:spLocks noGrp="1"/>
          </p:cNvSpPr>
          <p:nvPr>
            <p:ph type="dt" sz="half" idx="10"/>
          </p:nvPr>
        </p:nvSpPr>
        <p:spPr/>
        <p:txBody>
          <a:bodyPr/>
          <a:lstStyle/>
          <a:p>
            <a:fld id="{AF409403-51E2-4419-AF65-ADD5B6DAD05B}" type="datetimeFigureOut">
              <a:rPr lang="en-US" smtClean="0"/>
              <a:t>6/3/2019</a:t>
            </a:fld>
            <a:endParaRPr lang="en-US"/>
          </a:p>
        </p:txBody>
      </p:sp>
      <p:sp>
        <p:nvSpPr>
          <p:cNvPr id="3" name="Footer Placeholder 2">
            <a:extLst>
              <a:ext uri="{FF2B5EF4-FFF2-40B4-BE49-F238E27FC236}">
                <a16:creationId xmlns:a16="http://schemas.microsoft.com/office/drawing/2014/main" id="{2D12D890-08AD-4A00-815A-1ED46F7BC4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BDF7D9-1A21-4E05-9937-496ED5698074}"/>
              </a:ext>
            </a:extLst>
          </p:cNvPr>
          <p:cNvSpPr>
            <a:spLocks noGrp="1"/>
          </p:cNvSpPr>
          <p:nvPr>
            <p:ph type="sldNum" sz="quarter" idx="12"/>
          </p:nvPr>
        </p:nvSpPr>
        <p:spPr/>
        <p:txBody>
          <a:bodyPr/>
          <a:lstStyle/>
          <a:p>
            <a:fld id="{5C78D7CE-2004-4177-B38A-5A1F57440013}" type="slidenum">
              <a:rPr lang="en-US" smtClean="0"/>
              <a:t>‹#›</a:t>
            </a:fld>
            <a:endParaRPr lang="en-US"/>
          </a:p>
        </p:txBody>
      </p:sp>
    </p:spTree>
    <p:extLst>
      <p:ext uri="{BB962C8B-B14F-4D97-AF65-F5344CB8AC3E}">
        <p14:creationId xmlns:p14="http://schemas.microsoft.com/office/powerpoint/2010/main" val="2728348874"/>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2E46-527E-4148-B707-D7F96AF03F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72831D-AA1B-407C-A99B-B1A232704B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CDFB56-D9C1-4CB4-B278-9DCF193A94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C3942A-A18D-4A0F-8D6A-B2E23FA7D85F}"/>
              </a:ext>
            </a:extLst>
          </p:cNvPr>
          <p:cNvSpPr>
            <a:spLocks noGrp="1"/>
          </p:cNvSpPr>
          <p:nvPr>
            <p:ph type="dt" sz="half" idx="10"/>
          </p:nvPr>
        </p:nvSpPr>
        <p:spPr/>
        <p:txBody>
          <a:bodyPr/>
          <a:lstStyle/>
          <a:p>
            <a:fld id="{AF409403-51E2-4419-AF65-ADD5B6DAD05B}" type="datetimeFigureOut">
              <a:rPr lang="en-US" smtClean="0"/>
              <a:t>6/3/2019</a:t>
            </a:fld>
            <a:endParaRPr lang="en-US"/>
          </a:p>
        </p:txBody>
      </p:sp>
      <p:sp>
        <p:nvSpPr>
          <p:cNvPr id="6" name="Footer Placeholder 5">
            <a:extLst>
              <a:ext uri="{FF2B5EF4-FFF2-40B4-BE49-F238E27FC236}">
                <a16:creationId xmlns:a16="http://schemas.microsoft.com/office/drawing/2014/main" id="{80F4AEE9-5882-45DB-A7A8-A44D6266B4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A92435-A342-4B52-9E80-D930A48FB568}"/>
              </a:ext>
            </a:extLst>
          </p:cNvPr>
          <p:cNvSpPr>
            <a:spLocks noGrp="1"/>
          </p:cNvSpPr>
          <p:nvPr>
            <p:ph type="sldNum" sz="quarter" idx="12"/>
          </p:nvPr>
        </p:nvSpPr>
        <p:spPr/>
        <p:txBody>
          <a:bodyPr/>
          <a:lstStyle/>
          <a:p>
            <a:fld id="{5C78D7CE-2004-4177-B38A-5A1F57440013}" type="slidenum">
              <a:rPr lang="en-US" smtClean="0"/>
              <a:t>‹#›</a:t>
            </a:fld>
            <a:endParaRPr lang="en-US"/>
          </a:p>
        </p:txBody>
      </p:sp>
    </p:spTree>
    <p:extLst>
      <p:ext uri="{BB962C8B-B14F-4D97-AF65-F5344CB8AC3E}">
        <p14:creationId xmlns:p14="http://schemas.microsoft.com/office/powerpoint/2010/main" val="1177505677"/>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8757-B76D-4113-9CB5-AB6E7D8C2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C8DFF4-4C68-40D6-A3A8-9934E8160C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1D4EDE-55C3-4356-8025-258C4959F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55CD7E-27AE-4BB2-8D9C-5CCF1D35490D}"/>
              </a:ext>
            </a:extLst>
          </p:cNvPr>
          <p:cNvSpPr>
            <a:spLocks noGrp="1"/>
          </p:cNvSpPr>
          <p:nvPr>
            <p:ph type="dt" sz="half" idx="10"/>
          </p:nvPr>
        </p:nvSpPr>
        <p:spPr/>
        <p:txBody>
          <a:bodyPr/>
          <a:lstStyle/>
          <a:p>
            <a:fld id="{AF409403-51E2-4419-AF65-ADD5B6DAD05B}" type="datetimeFigureOut">
              <a:rPr lang="en-US" smtClean="0"/>
              <a:t>6/3/2019</a:t>
            </a:fld>
            <a:endParaRPr lang="en-US"/>
          </a:p>
        </p:txBody>
      </p:sp>
      <p:sp>
        <p:nvSpPr>
          <p:cNvPr id="6" name="Footer Placeholder 5">
            <a:extLst>
              <a:ext uri="{FF2B5EF4-FFF2-40B4-BE49-F238E27FC236}">
                <a16:creationId xmlns:a16="http://schemas.microsoft.com/office/drawing/2014/main" id="{8183341E-18E0-4CD3-B039-3B451FD84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4DA61A-75AC-4B40-A788-0F8CC95947BB}"/>
              </a:ext>
            </a:extLst>
          </p:cNvPr>
          <p:cNvSpPr>
            <a:spLocks noGrp="1"/>
          </p:cNvSpPr>
          <p:nvPr>
            <p:ph type="sldNum" sz="quarter" idx="12"/>
          </p:nvPr>
        </p:nvSpPr>
        <p:spPr/>
        <p:txBody>
          <a:bodyPr/>
          <a:lstStyle/>
          <a:p>
            <a:fld id="{5C78D7CE-2004-4177-B38A-5A1F57440013}" type="slidenum">
              <a:rPr lang="en-US" smtClean="0"/>
              <a:t>‹#›</a:t>
            </a:fld>
            <a:endParaRPr lang="en-US"/>
          </a:p>
        </p:txBody>
      </p:sp>
    </p:spTree>
    <p:extLst>
      <p:ext uri="{BB962C8B-B14F-4D97-AF65-F5344CB8AC3E}">
        <p14:creationId xmlns:p14="http://schemas.microsoft.com/office/powerpoint/2010/main" val="45790350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87F967-1A69-4B78-9998-05746CDAF6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644B6B-A7F6-4C9B-98A5-9C1A523F48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730D1-4686-4C44-9FDA-91C91694F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09403-51E2-4419-AF65-ADD5B6DAD05B}" type="datetimeFigureOut">
              <a:rPr lang="en-US" smtClean="0"/>
              <a:t>6/3/2019</a:t>
            </a:fld>
            <a:endParaRPr lang="en-US"/>
          </a:p>
        </p:txBody>
      </p:sp>
      <p:sp>
        <p:nvSpPr>
          <p:cNvPr id="5" name="Footer Placeholder 4">
            <a:extLst>
              <a:ext uri="{FF2B5EF4-FFF2-40B4-BE49-F238E27FC236}">
                <a16:creationId xmlns:a16="http://schemas.microsoft.com/office/drawing/2014/main" id="{8A3BD75D-5540-4B2A-96CE-2CCBB8335B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8F65F4-C0BE-4296-AF7F-0B270661B9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8D7CE-2004-4177-B38A-5A1F57440013}" type="slidenum">
              <a:rPr lang="en-US" smtClean="0"/>
              <a:t>‹#›</a:t>
            </a:fld>
            <a:endParaRPr lang="en-US"/>
          </a:p>
        </p:txBody>
      </p:sp>
    </p:spTree>
    <p:extLst>
      <p:ext uri="{BB962C8B-B14F-4D97-AF65-F5344CB8AC3E}">
        <p14:creationId xmlns:p14="http://schemas.microsoft.com/office/powerpoint/2010/main" val="56372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ogcancerni.com/" TargetMode="Externa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info@ogcancerni.com" TargetMode="Externa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ogcancerni.com/" TargetMode="Externa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487963" y="246839"/>
            <a:ext cx="10994643" cy="6246993"/>
            <a:chOff x="101774" y="1663527"/>
            <a:chExt cx="9939000" cy="4167336"/>
          </a:xfrm>
        </p:grpSpPr>
        <p:sp>
          <p:nvSpPr>
            <p:cNvPr id="14" name="TextBox 13">
              <a:extLst>
                <a:ext uri="{FF2B5EF4-FFF2-40B4-BE49-F238E27FC236}">
                  <a16:creationId xmlns:a16="http://schemas.microsoft.com/office/drawing/2014/main" id="{251BDE8C-C874-4027-92B6-106F8C9E07A1}"/>
                </a:ext>
              </a:extLst>
            </p:cNvPr>
            <p:cNvSpPr txBox="1"/>
            <p:nvPr/>
          </p:nvSpPr>
          <p:spPr>
            <a:xfrm>
              <a:off x="101774" y="1663527"/>
              <a:ext cx="9939000" cy="985518"/>
            </a:xfrm>
            <a:prstGeom prst="rect">
              <a:avLst/>
            </a:prstGeom>
            <a:noFill/>
          </p:spPr>
          <p:txBody>
            <a:bodyPr wrap="square" lIns="0" tIns="0" rIns="0" bIns="0" rtlCol="0" anchor="ctr">
              <a:spAutoFit/>
            </a:bodyPr>
            <a:lstStyle/>
            <a:p>
              <a:r>
                <a:rPr lang="en-US" sz="4800" dirty="0">
                  <a:latin typeface="+mj-lt"/>
                  <a:ea typeface="Ebrima" panose="02000000000000000000" pitchFamily="2" charset="0"/>
                  <a:cs typeface="Segoe UI" panose="020B0502040204020203" pitchFamily="34" charset="0"/>
                </a:rPr>
                <a:t>OGCancerNI – Oesophageal </a:t>
              </a:r>
            </a:p>
            <a:p>
              <a:r>
                <a:rPr lang="en-US" sz="4800" dirty="0">
                  <a:latin typeface="+mj-lt"/>
                  <a:ea typeface="Ebrima" panose="02000000000000000000" pitchFamily="2" charset="0"/>
                  <a:cs typeface="Segoe UI" panose="020B0502040204020203" pitchFamily="34" charset="0"/>
                </a:rPr>
                <a:t>&amp; Stomach Cancer Support</a:t>
              </a:r>
              <a:endParaRPr lang="en-US" sz="4800" dirty="0">
                <a:solidFill>
                  <a:srgbClr val="39ACA9"/>
                </a:solidFill>
                <a:latin typeface="+mj-lt"/>
                <a:ea typeface="Ebrima" panose="02000000000000000000" pitchFamily="2" charset="0"/>
                <a:cs typeface="Segoe UI" panose="020B0502040204020203" pitchFamily="34" charset="0"/>
              </a:endParaRPr>
            </a:p>
          </p:txBody>
        </p:sp>
        <p:sp>
          <p:nvSpPr>
            <p:cNvPr id="18" name="TextBox 17">
              <a:extLst>
                <a:ext uri="{FF2B5EF4-FFF2-40B4-BE49-F238E27FC236}">
                  <a16:creationId xmlns:a16="http://schemas.microsoft.com/office/drawing/2014/main" id="{40155F1C-8FDA-4C29-A73E-D860059661AD}"/>
                </a:ext>
              </a:extLst>
            </p:cNvPr>
            <p:cNvSpPr txBox="1"/>
            <p:nvPr/>
          </p:nvSpPr>
          <p:spPr>
            <a:xfrm>
              <a:off x="2315887" y="5639320"/>
              <a:ext cx="5751256" cy="191543"/>
            </a:xfrm>
            <a:prstGeom prst="rect">
              <a:avLst/>
            </a:prstGeom>
            <a:noFill/>
          </p:spPr>
          <p:txBody>
            <a:bodyPr wrap="square" lIns="0" tIns="0" rIns="0" bIns="0" rtlCol="0">
              <a:spAutoFit/>
            </a:bodyPr>
            <a:lstStyle/>
            <a:p>
              <a:pPr>
                <a:lnSpc>
                  <a:spcPts val="2000"/>
                </a:lnSpc>
              </a:pPr>
              <a:endParaRPr lang="en-US" sz="2800" dirty="0">
                <a:solidFill>
                  <a:srgbClr val="39ACA9"/>
                </a:solidFill>
                <a:ea typeface="Ebrima" panose="02000000000000000000" pitchFamily="2" charset="0"/>
                <a:cs typeface="Segoe UI" panose="020B0502040204020203" pitchFamily="34" charset="0"/>
              </a:endParaRPr>
            </a:p>
          </p:txBody>
        </p:sp>
        <p:cxnSp>
          <p:nvCxnSpPr>
            <p:cNvPr id="21" name="Straight Connector 20"/>
            <p:cNvCxnSpPr/>
            <p:nvPr/>
          </p:nvCxnSpPr>
          <p:spPr>
            <a:xfrm>
              <a:off x="577761" y="5196656"/>
              <a:ext cx="56343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1E57ABED-FD4A-4B04-B788-2CD600B99C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0191" y="2096108"/>
            <a:ext cx="4793145" cy="3738652"/>
          </a:xfrm>
          <a:prstGeom prst="rect">
            <a:avLst/>
          </a:prstGeom>
        </p:spPr>
      </p:pic>
    </p:spTree>
    <p:extLst>
      <p:ext uri="{BB962C8B-B14F-4D97-AF65-F5344CB8AC3E}">
        <p14:creationId xmlns:p14="http://schemas.microsoft.com/office/powerpoint/2010/main" val="208451624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itle 13"/>
          <p:cNvSpPr txBox="1">
            <a:spLocks/>
          </p:cNvSpPr>
          <p:nvPr/>
        </p:nvSpPr>
        <p:spPr>
          <a:xfrm>
            <a:off x="5017625" y="1332813"/>
            <a:ext cx="5207000" cy="4431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ea typeface="+mj-ea"/>
                <a:cs typeface="+mj-cs"/>
              </a:rPr>
              <a:t>“Catch It Early”</a:t>
            </a:r>
            <a:endParaRPr kumimoji="0" lang="en-US" sz="3200" i="0" u="none" strike="noStrike" kern="1200" cap="none" spc="0" normalizeH="0" baseline="0" noProof="0" dirty="0">
              <a:ln>
                <a:noFill/>
              </a:ln>
              <a:solidFill>
                <a:schemeClr val="bg1"/>
              </a:solidFill>
              <a:effectLst/>
              <a:uLnTx/>
              <a:uFillTx/>
              <a:ea typeface="+mj-ea"/>
              <a:cs typeface="+mj-cs"/>
            </a:endParaRPr>
          </a:p>
        </p:txBody>
      </p:sp>
      <p:sp>
        <p:nvSpPr>
          <p:cNvPr id="542" name="Oval 541">
            <a:extLst>
              <a:ext uri="{FF2B5EF4-FFF2-40B4-BE49-F238E27FC236}">
                <a16:creationId xmlns:a16="http://schemas.microsoft.com/office/drawing/2014/main" id="{12E1ACB8-B64E-4467-A6A3-D8807B466F4E}"/>
              </a:ext>
            </a:extLst>
          </p:cNvPr>
          <p:cNvSpPr/>
          <p:nvPr/>
        </p:nvSpPr>
        <p:spPr>
          <a:xfrm>
            <a:off x="517514" y="2204696"/>
            <a:ext cx="901700" cy="901700"/>
          </a:xfrm>
          <a:prstGeom prst="ellipse">
            <a:avLst/>
          </a:prstGeom>
          <a:solidFill>
            <a:srgbClr val="13D3A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543">
            <a:extLst>
              <a:ext uri="{FF2B5EF4-FFF2-40B4-BE49-F238E27FC236}">
                <a16:creationId xmlns:a16="http://schemas.microsoft.com/office/drawing/2014/main" id="{CAD19864-D466-4A1A-B5C9-1AB365ED05BD}"/>
              </a:ext>
            </a:extLst>
          </p:cNvPr>
          <p:cNvSpPr/>
          <p:nvPr/>
        </p:nvSpPr>
        <p:spPr>
          <a:xfrm>
            <a:off x="556507" y="4595019"/>
            <a:ext cx="901700" cy="901700"/>
          </a:xfrm>
          <a:prstGeom prst="ellipse">
            <a:avLst/>
          </a:prstGeom>
          <a:solidFill>
            <a:srgbClr val="39ACA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2506F0EF-0829-49EB-8C4E-1A1016E66508}"/>
              </a:ext>
            </a:extLst>
          </p:cNvPr>
          <p:cNvGrpSpPr/>
          <p:nvPr/>
        </p:nvGrpSpPr>
        <p:grpSpPr>
          <a:xfrm>
            <a:off x="5952331" y="5410994"/>
            <a:ext cx="287338" cy="277813"/>
            <a:chOff x="4892675" y="2501900"/>
            <a:chExt cx="287338" cy="277813"/>
          </a:xfrm>
          <a:solidFill>
            <a:schemeClr val="bg1"/>
          </a:solidFill>
        </p:grpSpPr>
        <p:sp>
          <p:nvSpPr>
            <p:cNvPr id="19" name="Freeform 300">
              <a:extLst>
                <a:ext uri="{FF2B5EF4-FFF2-40B4-BE49-F238E27FC236}">
                  <a16:creationId xmlns:a16="http://schemas.microsoft.com/office/drawing/2014/main" id="{241123B9-0DA7-4204-A341-0F6B7111AB88}"/>
                </a:ext>
              </a:extLst>
            </p:cNvPr>
            <p:cNvSpPr>
              <a:spLocks/>
            </p:cNvSpPr>
            <p:nvPr/>
          </p:nvSpPr>
          <p:spPr bwMode="auto">
            <a:xfrm>
              <a:off x="4924425" y="2501900"/>
              <a:ext cx="227013" cy="157163"/>
            </a:xfrm>
            <a:custGeom>
              <a:avLst/>
              <a:gdLst>
                <a:gd name="T0" fmla="*/ 19 w 712"/>
                <a:gd name="T1" fmla="*/ 494 h 495"/>
                <a:gd name="T2" fmla="*/ 679 w 712"/>
                <a:gd name="T3" fmla="*/ 60 h 495"/>
                <a:gd name="T4" fmla="*/ 668 w 712"/>
                <a:gd name="T5" fmla="*/ 167 h 495"/>
                <a:gd name="T6" fmla="*/ 669 w 712"/>
                <a:gd name="T7" fmla="*/ 173 h 495"/>
                <a:gd name="T8" fmla="*/ 672 w 712"/>
                <a:gd name="T9" fmla="*/ 177 h 495"/>
                <a:gd name="T10" fmla="*/ 677 w 712"/>
                <a:gd name="T11" fmla="*/ 180 h 495"/>
                <a:gd name="T12" fmla="*/ 682 w 712"/>
                <a:gd name="T13" fmla="*/ 180 h 495"/>
                <a:gd name="T14" fmla="*/ 688 w 712"/>
                <a:gd name="T15" fmla="*/ 179 h 495"/>
                <a:gd name="T16" fmla="*/ 696 w 712"/>
                <a:gd name="T17" fmla="*/ 173 h 495"/>
                <a:gd name="T18" fmla="*/ 712 w 712"/>
                <a:gd name="T19" fmla="*/ 31 h 495"/>
                <a:gd name="T20" fmla="*/ 712 w 712"/>
                <a:gd name="T21" fmla="*/ 30 h 495"/>
                <a:gd name="T22" fmla="*/ 712 w 712"/>
                <a:gd name="T23" fmla="*/ 27 h 495"/>
                <a:gd name="T24" fmla="*/ 711 w 712"/>
                <a:gd name="T25" fmla="*/ 24 h 495"/>
                <a:gd name="T26" fmla="*/ 710 w 712"/>
                <a:gd name="T27" fmla="*/ 22 h 495"/>
                <a:gd name="T28" fmla="*/ 710 w 712"/>
                <a:gd name="T29" fmla="*/ 22 h 495"/>
                <a:gd name="T30" fmla="*/ 707 w 712"/>
                <a:gd name="T31" fmla="*/ 20 h 495"/>
                <a:gd name="T32" fmla="*/ 705 w 712"/>
                <a:gd name="T33" fmla="*/ 17 h 495"/>
                <a:gd name="T34" fmla="*/ 702 w 712"/>
                <a:gd name="T35" fmla="*/ 16 h 495"/>
                <a:gd name="T36" fmla="*/ 700 w 712"/>
                <a:gd name="T37" fmla="*/ 15 h 495"/>
                <a:gd name="T38" fmla="*/ 699 w 712"/>
                <a:gd name="T39" fmla="*/ 15 h 495"/>
                <a:gd name="T40" fmla="*/ 561 w 712"/>
                <a:gd name="T41" fmla="*/ 0 h 495"/>
                <a:gd name="T42" fmla="*/ 555 w 712"/>
                <a:gd name="T43" fmla="*/ 1 h 495"/>
                <a:gd name="T44" fmla="*/ 551 w 712"/>
                <a:gd name="T45" fmla="*/ 6 h 495"/>
                <a:gd name="T46" fmla="*/ 548 w 712"/>
                <a:gd name="T47" fmla="*/ 11 h 495"/>
                <a:gd name="T48" fmla="*/ 547 w 712"/>
                <a:gd name="T49" fmla="*/ 16 h 495"/>
                <a:gd name="T50" fmla="*/ 549 w 712"/>
                <a:gd name="T51" fmla="*/ 22 h 495"/>
                <a:gd name="T52" fmla="*/ 552 w 712"/>
                <a:gd name="T53" fmla="*/ 27 h 495"/>
                <a:gd name="T54" fmla="*/ 557 w 712"/>
                <a:gd name="T55" fmla="*/ 29 h 495"/>
                <a:gd name="T56" fmla="*/ 654 w 712"/>
                <a:gd name="T57" fmla="*/ 41 h 495"/>
                <a:gd name="T58" fmla="*/ 4 w 712"/>
                <a:gd name="T59" fmla="*/ 469 h 495"/>
                <a:gd name="T60" fmla="*/ 1 w 712"/>
                <a:gd name="T61" fmla="*/ 473 h 495"/>
                <a:gd name="T62" fmla="*/ 0 w 712"/>
                <a:gd name="T63" fmla="*/ 480 h 495"/>
                <a:gd name="T64" fmla="*/ 1 w 712"/>
                <a:gd name="T65" fmla="*/ 485 h 495"/>
                <a:gd name="T66" fmla="*/ 5 w 712"/>
                <a:gd name="T67" fmla="*/ 490 h 495"/>
                <a:gd name="T68" fmla="*/ 11 w 712"/>
                <a:gd name="T69" fmla="*/ 49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2" h="495">
                  <a:moveTo>
                    <a:pt x="15" y="495"/>
                  </a:moveTo>
                  <a:lnTo>
                    <a:pt x="19" y="494"/>
                  </a:lnTo>
                  <a:lnTo>
                    <a:pt x="23" y="493"/>
                  </a:lnTo>
                  <a:lnTo>
                    <a:pt x="679" y="60"/>
                  </a:lnTo>
                  <a:lnTo>
                    <a:pt x="668" y="164"/>
                  </a:lnTo>
                  <a:lnTo>
                    <a:pt x="668" y="167"/>
                  </a:lnTo>
                  <a:lnTo>
                    <a:pt x="668" y="170"/>
                  </a:lnTo>
                  <a:lnTo>
                    <a:pt x="669" y="173"/>
                  </a:lnTo>
                  <a:lnTo>
                    <a:pt x="671" y="175"/>
                  </a:lnTo>
                  <a:lnTo>
                    <a:pt x="672" y="177"/>
                  </a:lnTo>
                  <a:lnTo>
                    <a:pt x="675" y="179"/>
                  </a:lnTo>
                  <a:lnTo>
                    <a:pt x="677" y="180"/>
                  </a:lnTo>
                  <a:lnTo>
                    <a:pt x="681" y="180"/>
                  </a:lnTo>
                  <a:lnTo>
                    <a:pt x="682" y="180"/>
                  </a:lnTo>
                  <a:lnTo>
                    <a:pt x="682" y="180"/>
                  </a:lnTo>
                  <a:lnTo>
                    <a:pt x="688" y="179"/>
                  </a:lnTo>
                  <a:lnTo>
                    <a:pt x="692" y="177"/>
                  </a:lnTo>
                  <a:lnTo>
                    <a:pt x="696" y="173"/>
                  </a:lnTo>
                  <a:lnTo>
                    <a:pt x="697" y="168"/>
                  </a:lnTo>
                  <a:lnTo>
                    <a:pt x="712" y="31"/>
                  </a:lnTo>
                  <a:lnTo>
                    <a:pt x="712" y="31"/>
                  </a:lnTo>
                  <a:lnTo>
                    <a:pt x="712" y="30"/>
                  </a:lnTo>
                  <a:lnTo>
                    <a:pt x="712" y="28"/>
                  </a:lnTo>
                  <a:lnTo>
                    <a:pt x="712" y="27"/>
                  </a:lnTo>
                  <a:lnTo>
                    <a:pt x="712" y="25"/>
                  </a:lnTo>
                  <a:lnTo>
                    <a:pt x="711" y="24"/>
                  </a:lnTo>
                  <a:lnTo>
                    <a:pt x="711" y="23"/>
                  </a:lnTo>
                  <a:lnTo>
                    <a:pt x="710" y="22"/>
                  </a:lnTo>
                  <a:lnTo>
                    <a:pt x="710" y="22"/>
                  </a:lnTo>
                  <a:lnTo>
                    <a:pt x="710" y="22"/>
                  </a:lnTo>
                  <a:lnTo>
                    <a:pt x="709" y="21"/>
                  </a:lnTo>
                  <a:lnTo>
                    <a:pt x="707" y="20"/>
                  </a:lnTo>
                  <a:lnTo>
                    <a:pt x="706" y="18"/>
                  </a:lnTo>
                  <a:lnTo>
                    <a:pt x="705" y="17"/>
                  </a:lnTo>
                  <a:lnTo>
                    <a:pt x="704" y="17"/>
                  </a:lnTo>
                  <a:lnTo>
                    <a:pt x="702" y="16"/>
                  </a:lnTo>
                  <a:lnTo>
                    <a:pt x="701" y="16"/>
                  </a:lnTo>
                  <a:lnTo>
                    <a:pt x="700" y="15"/>
                  </a:lnTo>
                  <a:lnTo>
                    <a:pt x="699" y="15"/>
                  </a:lnTo>
                  <a:lnTo>
                    <a:pt x="699" y="15"/>
                  </a:lnTo>
                  <a:lnTo>
                    <a:pt x="564" y="0"/>
                  </a:lnTo>
                  <a:lnTo>
                    <a:pt x="561" y="0"/>
                  </a:lnTo>
                  <a:lnTo>
                    <a:pt x="557" y="0"/>
                  </a:lnTo>
                  <a:lnTo>
                    <a:pt x="555" y="1"/>
                  </a:lnTo>
                  <a:lnTo>
                    <a:pt x="553" y="3"/>
                  </a:lnTo>
                  <a:lnTo>
                    <a:pt x="551" y="6"/>
                  </a:lnTo>
                  <a:lnTo>
                    <a:pt x="549" y="8"/>
                  </a:lnTo>
                  <a:lnTo>
                    <a:pt x="548" y="11"/>
                  </a:lnTo>
                  <a:lnTo>
                    <a:pt x="547" y="13"/>
                  </a:lnTo>
                  <a:lnTo>
                    <a:pt x="547" y="16"/>
                  </a:lnTo>
                  <a:lnTo>
                    <a:pt x="548" y="20"/>
                  </a:lnTo>
                  <a:lnTo>
                    <a:pt x="549" y="22"/>
                  </a:lnTo>
                  <a:lnTo>
                    <a:pt x="550" y="25"/>
                  </a:lnTo>
                  <a:lnTo>
                    <a:pt x="552" y="27"/>
                  </a:lnTo>
                  <a:lnTo>
                    <a:pt x="554" y="28"/>
                  </a:lnTo>
                  <a:lnTo>
                    <a:pt x="557" y="29"/>
                  </a:lnTo>
                  <a:lnTo>
                    <a:pt x="561" y="30"/>
                  </a:lnTo>
                  <a:lnTo>
                    <a:pt x="654" y="41"/>
                  </a:lnTo>
                  <a:lnTo>
                    <a:pt x="6" y="467"/>
                  </a:lnTo>
                  <a:lnTo>
                    <a:pt x="4" y="469"/>
                  </a:lnTo>
                  <a:lnTo>
                    <a:pt x="2" y="471"/>
                  </a:lnTo>
                  <a:lnTo>
                    <a:pt x="1" y="473"/>
                  </a:lnTo>
                  <a:lnTo>
                    <a:pt x="0" y="477"/>
                  </a:lnTo>
                  <a:lnTo>
                    <a:pt x="0" y="480"/>
                  </a:lnTo>
                  <a:lnTo>
                    <a:pt x="0" y="482"/>
                  </a:lnTo>
                  <a:lnTo>
                    <a:pt x="1" y="485"/>
                  </a:lnTo>
                  <a:lnTo>
                    <a:pt x="2" y="488"/>
                  </a:lnTo>
                  <a:lnTo>
                    <a:pt x="5" y="490"/>
                  </a:lnTo>
                  <a:lnTo>
                    <a:pt x="8" y="493"/>
                  </a:lnTo>
                  <a:lnTo>
                    <a:pt x="11" y="494"/>
                  </a:lnTo>
                  <a:lnTo>
                    <a:pt x="15" y="4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301">
              <a:extLst>
                <a:ext uri="{FF2B5EF4-FFF2-40B4-BE49-F238E27FC236}">
                  <a16:creationId xmlns:a16="http://schemas.microsoft.com/office/drawing/2014/main" id="{6990BE9F-E563-4F10-B234-85DA4C8F8362}"/>
                </a:ext>
              </a:extLst>
            </p:cNvPr>
            <p:cNvSpPr>
              <a:spLocks/>
            </p:cNvSpPr>
            <p:nvPr/>
          </p:nvSpPr>
          <p:spPr bwMode="auto">
            <a:xfrm>
              <a:off x="4892675" y="2587625"/>
              <a:ext cx="287338" cy="192088"/>
            </a:xfrm>
            <a:custGeom>
              <a:avLst/>
              <a:gdLst>
                <a:gd name="T0" fmla="*/ 843 w 903"/>
                <a:gd name="T1" fmla="*/ 572 h 602"/>
                <a:gd name="T2" fmla="*/ 842 w 903"/>
                <a:gd name="T3" fmla="*/ 12 h 602"/>
                <a:gd name="T4" fmla="*/ 840 w 903"/>
                <a:gd name="T5" fmla="*/ 7 h 602"/>
                <a:gd name="T6" fmla="*/ 835 w 903"/>
                <a:gd name="T7" fmla="*/ 3 h 602"/>
                <a:gd name="T8" fmla="*/ 830 w 903"/>
                <a:gd name="T9" fmla="*/ 1 h 602"/>
                <a:gd name="T10" fmla="*/ 707 w 903"/>
                <a:gd name="T11" fmla="*/ 0 h 602"/>
                <a:gd name="T12" fmla="*/ 701 w 903"/>
                <a:gd name="T13" fmla="*/ 2 h 602"/>
                <a:gd name="T14" fmla="*/ 696 w 903"/>
                <a:gd name="T15" fmla="*/ 5 h 602"/>
                <a:gd name="T16" fmla="*/ 693 w 903"/>
                <a:gd name="T17" fmla="*/ 9 h 602"/>
                <a:gd name="T18" fmla="*/ 692 w 903"/>
                <a:gd name="T19" fmla="*/ 16 h 602"/>
                <a:gd name="T20" fmla="*/ 632 w 903"/>
                <a:gd name="T21" fmla="*/ 572 h 602"/>
                <a:gd name="T22" fmla="*/ 632 w 903"/>
                <a:gd name="T23" fmla="*/ 163 h 602"/>
                <a:gd name="T24" fmla="*/ 629 w 903"/>
                <a:gd name="T25" fmla="*/ 157 h 602"/>
                <a:gd name="T26" fmla="*/ 625 w 903"/>
                <a:gd name="T27" fmla="*/ 153 h 602"/>
                <a:gd name="T28" fmla="*/ 620 w 903"/>
                <a:gd name="T29" fmla="*/ 151 h 602"/>
                <a:gd name="T30" fmla="*/ 496 w 903"/>
                <a:gd name="T31" fmla="*/ 151 h 602"/>
                <a:gd name="T32" fmla="*/ 490 w 903"/>
                <a:gd name="T33" fmla="*/ 152 h 602"/>
                <a:gd name="T34" fmla="*/ 486 w 903"/>
                <a:gd name="T35" fmla="*/ 155 h 602"/>
                <a:gd name="T36" fmla="*/ 482 w 903"/>
                <a:gd name="T37" fmla="*/ 159 h 602"/>
                <a:gd name="T38" fmla="*/ 481 w 903"/>
                <a:gd name="T39" fmla="*/ 166 h 602"/>
                <a:gd name="T40" fmla="*/ 421 w 903"/>
                <a:gd name="T41" fmla="*/ 572 h 602"/>
                <a:gd name="T42" fmla="*/ 420 w 903"/>
                <a:gd name="T43" fmla="*/ 313 h 602"/>
                <a:gd name="T44" fmla="*/ 418 w 903"/>
                <a:gd name="T45" fmla="*/ 307 h 602"/>
                <a:gd name="T46" fmla="*/ 414 w 903"/>
                <a:gd name="T47" fmla="*/ 304 h 602"/>
                <a:gd name="T48" fmla="*/ 408 w 903"/>
                <a:gd name="T49" fmla="*/ 302 h 602"/>
                <a:gd name="T50" fmla="*/ 285 w 903"/>
                <a:gd name="T51" fmla="*/ 301 h 602"/>
                <a:gd name="T52" fmla="*/ 280 w 903"/>
                <a:gd name="T53" fmla="*/ 302 h 602"/>
                <a:gd name="T54" fmla="*/ 274 w 903"/>
                <a:gd name="T55" fmla="*/ 305 h 602"/>
                <a:gd name="T56" fmla="*/ 271 w 903"/>
                <a:gd name="T57" fmla="*/ 311 h 602"/>
                <a:gd name="T58" fmla="*/ 270 w 903"/>
                <a:gd name="T59" fmla="*/ 316 h 602"/>
                <a:gd name="T60" fmla="*/ 210 w 903"/>
                <a:gd name="T61" fmla="*/ 572 h 602"/>
                <a:gd name="T62" fmla="*/ 210 w 903"/>
                <a:gd name="T63" fmla="*/ 464 h 602"/>
                <a:gd name="T64" fmla="*/ 208 w 903"/>
                <a:gd name="T65" fmla="*/ 459 h 602"/>
                <a:gd name="T66" fmla="*/ 204 w 903"/>
                <a:gd name="T67" fmla="*/ 454 h 602"/>
                <a:gd name="T68" fmla="*/ 198 w 903"/>
                <a:gd name="T69" fmla="*/ 452 h 602"/>
                <a:gd name="T70" fmla="*/ 75 w 903"/>
                <a:gd name="T71" fmla="*/ 452 h 602"/>
                <a:gd name="T72" fmla="*/ 69 w 903"/>
                <a:gd name="T73" fmla="*/ 453 h 602"/>
                <a:gd name="T74" fmla="*/ 64 w 903"/>
                <a:gd name="T75" fmla="*/ 457 h 602"/>
                <a:gd name="T76" fmla="*/ 61 w 903"/>
                <a:gd name="T77" fmla="*/ 461 h 602"/>
                <a:gd name="T78" fmla="*/ 60 w 903"/>
                <a:gd name="T79" fmla="*/ 467 h 602"/>
                <a:gd name="T80" fmla="*/ 15 w 903"/>
                <a:gd name="T81" fmla="*/ 572 h 602"/>
                <a:gd name="T82" fmla="*/ 8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8 w 903"/>
                <a:gd name="T95" fmla="*/ 601 h 602"/>
                <a:gd name="T96" fmla="*/ 15 w 903"/>
                <a:gd name="T97" fmla="*/ 602 h 602"/>
                <a:gd name="T98" fmla="*/ 195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0 w 903"/>
                <a:gd name="T111" fmla="*/ 596 h 602"/>
                <a:gd name="T112" fmla="*/ 902 w 903"/>
                <a:gd name="T113" fmla="*/ 591 h 602"/>
                <a:gd name="T114" fmla="*/ 902 w 903"/>
                <a:gd name="T115" fmla="*/ 584 h 602"/>
                <a:gd name="T116" fmla="*/ 900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2" y="12"/>
                  </a:lnTo>
                  <a:lnTo>
                    <a:pt x="842" y="9"/>
                  </a:lnTo>
                  <a:lnTo>
                    <a:pt x="840" y="7"/>
                  </a:lnTo>
                  <a:lnTo>
                    <a:pt x="839" y="5"/>
                  </a:lnTo>
                  <a:lnTo>
                    <a:pt x="835" y="3"/>
                  </a:lnTo>
                  <a:lnTo>
                    <a:pt x="833" y="2"/>
                  </a:lnTo>
                  <a:lnTo>
                    <a:pt x="830" y="1"/>
                  </a:lnTo>
                  <a:lnTo>
                    <a:pt x="828" y="1"/>
                  </a:lnTo>
                  <a:lnTo>
                    <a:pt x="707" y="0"/>
                  </a:lnTo>
                  <a:lnTo>
                    <a:pt x="704" y="1"/>
                  </a:lnTo>
                  <a:lnTo>
                    <a:pt x="701" y="2"/>
                  </a:lnTo>
                  <a:lnTo>
                    <a:pt x="698" y="3"/>
                  </a:lnTo>
                  <a:lnTo>
                    <a:pt x="696" y="5"/>
                  </a:lnTo>
                  <a:lnTo>
                    <a:pt x="695" y="7"/>
                  </a:lnTo>
                  <a:lnTo>
                    <a:pt x="693" y="9"/>
                  </a:lnTo>
                  <a:lnTo>
                    <a:pt x="693" y="12"/>
                  </a:lnTo>
                  <a:lnTo>
                    <a:pt x="692" y="16"/>
                  </a:lnTo>
                  <a:lnTo>
                    <a:pt x="692" y="572"/>
                  </a:lnTo>
                  <a:lnTo>
                    <a:pt x="632" y="572"/>
                  </a:lnTo>
                  <a:lnTo>
                    <a:pt x="632" y="166"/>
                  </a:lnTo>
                  <a:lnTo>
                    <a:pt x="632" y="163"/>
                  </a:lnTo>
                  <a:lnTo>
                    <a:pt x="630" y="159"/>
                  </a:lnTo>
                  <a:lnTo>
                    <a:pt x="629" y="157"/>
                  </a:lnTo>
                  <a:lnTo>
                    <a:pt x="627" y="155"/>
                  </a:lnTo>
                  <a:lnTo>
                    <a:pt x="625" y="153"/>
                  </a:lnTo>
                  <a:lnTo>
                    <a:pt x="623" y="152"/>
                  </a:lnTo>
                  <a:lnTo>
                    <a:pt x="620" y="151"/>
                  </a:lnTo>
                  <a:lnTo>
                    <a:pt x="617" y="151"/>
                  </a:lnTo>
                  <a:lnTo>
                    <a:pt x="496" y="151"/>
                  </a:lnTo>
                  <a:lnTo>
                    <a:pt x="493" y="151"/>
                  </a:lnTo>
                  <a:lnTo>
                    <a:pt x="490" y="152"/>
                  </a:lnTo>
                  <a:lnTo>
                    <a:pt x="488" y="153"/>
                  </a:lnTo>
                  <a:lnTo>
                    <a:pt x="486" y="155"/>
                  </a:lnTo>
                  <a:lnTo>
                    <a:pt x="484" y="157"/>
                  </a:lnTo>
                  <a:lnTo>
                    <a:pt x="482" y="159"/>
                  </a:lnTo>
                  <a:lnTo>
                    <a:pt x="481" y="163"/>
                  </a:lnTo>
                  <a:lnTo>
                    <a:pt x="481" y="166"/>
                  </a:lnTo>
                  <a:lnTo>
                    <a:pt x="481" y="572"/>
                  </a:lnTo>
                  <a:lnTo>
                    <a:pt x="421" y="572"/>
                  </a:lnTo>
                  <a:lnTo>
                    <a:pt x="421" y="316"/>
                  </a:lnTo>
                  <a:lnTo>
                    <a:pt x="420" y="313"/>
                  </a:lnTo>
                  <a:lnTo>
                    <a:pt x="420" y="311"/>
                  </a:lnTo>
                  <a:lnTo>
                    <a:pt x="418" y="307"/>
                  </a:lnTo>
                  <a:lnTo>
                    <a:pt x="417" y="305"/>
                  </a:lnTo>
                  <a:lnTo>
                    <a:pt x="414" y="304"/>
                  </a:lnTo>
                  <a:lnTo>
                    <a:pt x="412" y="302"/>
                  </a:lnTo>
                  <a:lnTo>
                    <a:pt x="408" y="302"/>
                  </a:lnTo>
                  <a:lnTo>
                    <a:pt x="406" y="301"/>
                  </a:lnTo>
                  <a:lnTo>
                    <a:pt x="285" y="301"/>
                  </a:lnTo>
                  <a:lnTo>
                    <a:pt x="283" y="302"/>
                  </a:lnTo>
                  <a:lnTo>
                    <a:pt x="280" y="302"/>
                  </a:lnTo>
                  <a:lnTo>
                    <a:pt x="278" y="304"/>
                  </a:lnTo>
                  <a:lnTo>
                    <a:pt x="274" y="305"/>
                  </a:lnTo>
                  <a:lnTo>
                    <a:pt x="273" y="307"/>
                  </a:lnTo>
                  <a:lnTo>
                    <a:pt x="271" y="311"/>
                  </a:lnTo>
                  <a:lnTo>
                    <a:pt x="271" y="313"/>
                  </a:lnTo>
                  <a:lnTo>
                    <a:pt x="270" y="316"/>
                  </a:lnTo>
                  <a:lnTo>
                    <a:pt x="270" y="572"/>
                  </a:lnTo>
                  <a:lnTo>
                    <a:pt x="210" y="572"/>
                  </a:lnTo>
                  <a:lnTo>
                    <a:pt x="210" y="467"/>
                  </a:lnTo>
                  <a:lnTo>
                    <a:pt x="210" y="464"/>
                  </a:lnTo>
                  <a:lnTo>
                    <a:pt x="209" y="461"/>
                  </a:lnTo>
                  <a:lnTo>
                    <a:pt x="208" y="459"/>
                  </a:lnTo>
                  <a:lnTo>
                    <a:pt x="206" y="457"/>
                  </a:lnTo>
                  <a:lnTo>
                    <a:pt x="204" y="454"/>
                  </a:lnTo>
                  <a:lnTo>
                    <a:pt x="201" y="453"/>
                  </a:lnTo>
                  <a:lnTo>
                    <a:pt x="198" y="452"/>
                  </a:lnTo>
                  <a:lnTo>
                    <a:pt x="195" y="452"/>
                  </a:lnTo>
                  <a:lnTo>
                    <a:pt x="75" y="452"/>
                  </a:lnTo>
                  <a:lnTo>
                    <a:pt x="72" y="452"/>
                  </a:lnTo>
                  <a:lnTo>
                    <a:pt x="69" y="453"/>
                  </a:lnTo>
                  <a:lnTo>
                    <a:pt x="66" y="454"/>
                  </a:lnTo>
                  <a:lnTo>
                    <a:pt x="64" y="457"/>
                  </a:lnTo>
                  <a:lnTo>
                    <a:pt x="62" y="459"/>
                  </a:lnTo>
                  <a:lnTo>
                    <a:pt x="61" y="461"/>
                  </a:lnTo>
                  <a:lnTo>
                    <a:pt x="60" y="464"/>
                  </a:lnTo>
                  <a:lnTo>
                    <a:pt x="60" y="467"/>
                  </a:lnTo>
                  <a:lnTo>
                    <a:pt x="60" y="572"/>
                  </a:lnTo>
                  <a:lnTo>
                    <a:pt x="15" y="572"/>
                  </a:lnTo>
                  <a:lnTo>
                    <a:pt x="12" y="572"/>
                  </a:lnTo>
                  <a:lnTo>
                    <a:pt x="8" y="573"/>
                  </a:lnTo>
                  <a:lnTo>
                    <a:pt x="6" y="575"/>
                  </a:lnTo>
                  <a:lnTo>
                    <a:pt x="4" y="577"/>
                  </a:lnTo>
                  <a:lnTo>
                    <a:pt x="2" y="579"/>
                  </a:lnTo>
                  <a:lnTo>
                    <a:pt x="1" y="581"/>
                  </a:lnTo>
                  <a:lnTo>
                    <a:pt x="0" y="584"/>
                  </a:lnTo>
                  <a:lnTo>
                    <a:pt x="0" y="587"/>
                  </a:lnTo>
                  <a:lnTo>
                    <a:pt x="0" y="591"/>
                  </a:lnTo>
                  <a:lnTo>
                    <a:pt x="1" y="593"/>
                  </a:lnTo>
                  <a:lnTo>
                    <a:pt x="2" y="596"/>
                  </a:lnTo>
                  <a:lnTo>
                    <a:pt x="4" y="598"/>
                  </a:lnTo>
                  <a:lnTo>
                    <a:pt x="6" y="600"/>
                  </a:lnTo>
                  <a:lnTo>
                    <a:pt x="8" y="601"/>
                  </a:lnTo>
                  <a:lnTo>
                    <a:pt x="12" y="602"/>
                  </a:lnTo>
                  <a:lnTo>
                    <a:pt x="15" y="602"/>
                  </a:lnTo>
                  <a:lnTo>
                    <a:pt x="75" y="602"/>
                  </a:lnTo>
                  <a:lnTo>
                    <a:pt x="195" y="602"/>
                  </a:lnTo>
                  <a:lnTo>
                    <a:pt x="285" y="602"/>
                  </a:lnTo>
                  <a:lnTo>
                    <a:pt x="406" y="602"/>
                  </a:lnTo>
                  <a:lnTo>
                    <a:pt x="496" y="602"/>
                  </a:lnTo>
                  <a:lnTo>
                    <a:pt x="617" y="602"/>
                  </a:lnTo>
                  <a:lnTo>
                    <a:pt x="707" y="602"/>
                  </a:lnTo>
                  <a:lnTo>
                    <a:pt x="828" y="602"/>
                  </a:lnTo>
                  <a:lnTo>
                    <a:pt x="888" y="602"/>
                  </a:lnTo>
                  <a:lnTo>
                    <a:pt x="891" y="602"/>
                  </a:lnTo>
                  <a:lnTo>
                    <a:pt x="893" y="601"/>
                  </a:lnTo>
                  <a:lnTo>
                    <a:pt x="896" y="600"/>
                  </a:lnTo>
                  <a:lnTo>
                    <a:pt x="899" y="598"/>
                  </a:lnTo>
                  <a:lnTo>
                    <a:pt x="900" y="596"/>
                  </a:lnTo>
                  <a:lnTo>
                    <a:pt x="902" y="593"/>
                  </a:lnTo>
                  <a:lnTo>
                    <a:pt x="902" y="591"/>
                  </a:lnTo>
                  <a:lnTo>
                    <a:pt x="903" y="587"/>
                  </a:lnTo>
                  <a:lnTo>
                    <a:pt x="902" y="584"/>
                  </a:lnTo>
                  <a:lnTo>
                    <a:pt x="902" y="581"/>
                  </a:lnTo>
                  <a:lnTo>
                    <a:pt x="900" y="579"/>
                  </a:lnTo>
                  <a:lnTo>
                    <a:pt x="899" y="577"/>
                  </a:lnTo>
                  <a:lnTo>
                    <a:pt x="896" y="575"/>
                  </a:lnTo>
                  <a:lnTo>
                    <a:pt x="893" y="573"/>
                  </a:lnTo>
                  <a:lnTo>
                    <a:pt x="891" y="572"/>
                  </a:lnTo>
                  <a:lnTo>
                    <a:pt x="888"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20">
            <a:extLst>
              <a:ext uri="{FF2B5EF4-FFF2-40B4-BE49-F238E27FC236}">
                <a16:creationId xmlns:a16="http://schemas.microsoft.com/office/drawing/2014/main" id="{ABF034ED-EE36-420F-A9ED-CECD164E2A77}"/>
              </a:ext>
            </a:extLst>
          </p:cNvPr>
          <p:cNvGrpSpPr/>
          <p:nvPr/>
        </p:nvGrpSpPr>
        <p:grpSpPr>
          <a:xfrm>
            <a:off x="4483564" y="1630929"/>
            <a:ext cx="287338" cy="263526"/>
            <a:chOff x="3171825" y="1368425"/>
            <a:chExt cx="287338" cy="263526"/>
          </a:xfrm>
          <a:solidFill>
            <a:schemeClr val="bg1"/>
          </a:solidFill>
        </p:grpSpPr>
        <p:sp>
          <p:nvSpPr>
            <p:cNvPr id="22" name="Freeform 466">
              <a:extLst>
                <a:ext uri="{FF2B5EF4-FFF2-40B4-BE49-F238E27FC236}">
                  <a16:creationId xmlns:a16="http://schemas.microsoft.com/office/drawing/2014/main" id="{0CAF4178-02BD-43C7-9330-BA6B48305676}"/>
                </a:ext>
              </a:extLst>
            </p:cNvPr>
            <p:cNvSpPr>
              <a:spLocks/>
            </p:cNvSpPr>
            <p:nvPr/>
          </p:nvSpPr>
          <p:spPr bwMode="auto">
            <a:xfrm>
              <a:off x="3219450" y="1598613"/>
              <a:ext cx="49213" cy="33338"/>
            </a:xfrm>
            <a:custGeom>
              <a:avLst/>
              <a:gdLst>
                <a:gd name="T0" fmla="*/ 0 w 151"/>
                <a:gd name="T1" fmla="*/ 0 h 106"/>
                <a:gd name="T2" fmla="*/ 0 w 151"/>
                <a:gd name="T3" fmla="*/ 106 h 106"/>
                <a:gd name="T4" fmla="*/ 151 w 151"/>
                <a:gd name="T5" fmla="*/ 106 h 106"/>
                <a:gd name="T6" fmla="*/ 151 w 151"/>
                <a:gd name="T7" fmla="*/ 0 h 106"/>
                <a:gd name="T8" fmla="*/ 136 w 151"/>
                <a:gd name="T9" fmla="*/ 0 h 106"/>
                <a:gd name="T10" fmla="*/ 0 w 151"/>
                <a:gd name="T11" fmla="*/ 0 h 106"/>
              </a:gdLst>
              <a:ahLst/>
              <a:cxnLst>
                <a:cxn ang="0">
                  <a:pos x="T0" y="T1"/>
                </a:cxn>
                <a:cxn ang="0">
                  <a:pos x="T2" y="T3"/>
                </a:cxn>
                <a:cxn ang="0">
                  <a:pos x="T4" y="T5"/>
                </a:cxn>
                <a:cxn ang="0">
                  <a:pos x="T6" y="T7"/>
                </a:cxn>
                <a:cxn ang="0">
                  <a:pos x="T8" y="T9"/>
                </a:cxn>
                <a:cxn ang="0">
                  <a:pos x="T10" y="T11"/>
                </a:cxn>
              </a:cxnLst>
              <a:rect l="0" t="0" r="r" b="b"/>
              <a:pathLst>
                <a:path w="151" h="106">
                  <a:moveTo>
                    <a:pt x="0" y="0"/>
                  </a:moveTo>
                  <a:lnTo>
                    <a:pt x="0" y="106"/>
                  </a:lnTo>
                  <a:lnTo>
                    <a:pt x="151" y="106"/>
                  </a:lnTo>
                  <a:lnTo>
                    <a:pt x="151" y="0"/>
                  </a:lnTo>
                  <a:lnTo>
                    <a:pt x="13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467">
              <a:extLst>
                <a:ext uri="{FF2B5EF4-FFF2-40B4-BE49-F238E27FC236}">
                  <a16:creationId xmlns:a16="http://schemas.microsoft.com/office/drawing/2014/main" id="{032CFA17-F602-413F-8198-017B0C729114}"/>
                </a:ext>
              </a:extLst>
            </p:cNvPr>
            <p:cNvSpPr>
              <a:spLocks/>
            </p:cNvSpPr>
            <p:nvPr/>
          </p:nvSpPr>
          <p:spPr bwMode="auto">
            <a:xfrm>
              <a:off x="3278188" y="1598613"/>
              <a:ext cx="28575" cy="33338"/>
            </a:xfrm>
            <a:custGeom>
              <a:avLst/>
              <a:gdLst>
                <a:gd name="T0" fmla="*/ 75 w 90"/>
                <a:gd name="T1" fmla="*/ 0 h 106"/>
                <a:gd name="T2" fmla="*/ 0 w 90"/>
                <a:gd name="T3" fmla="*/ 0 h 106"/>
                <a:gd name="T4" fmla="*/ 0 w 90"/>
                <a:gd name="T5" fmla="*/ 106 h 106"/>
                <a:gd name="T6" fmla="*/ 75 w 90"/>
                <a:gd name="T7" fmla="*/ 106 h 106"/>
                <a:gd name="T8" fmla="*/ 78 w 90"/>
                <a:gd name="T9" fmla="*/ 106 h 106"/>
                <a:gd name="T10" fmla="*/ 80 w 90"/>
                <a:gd name="T11" fmla="*/ 104 h 106"/>
                <a:gd name="T12" fmla="*/ 84 w 90"/>
                <a:gd name="T13" fmla="*/ 103 h 106"/>
                <a:gd name="T14" fmla="*/ 86 w 90"/>
                <a:gd name="T15" fmla="*/ 101 h 106"/>
                <a:gd name="T16" fmla="*/ 88 w 90"/>
                <a:gd name="T17" fmla="*/ 99 h 106"/>
                <a:gd name="T18" fmla="*/ 89 w 90"/>
                <a:gd name="T19" fmla="*/ 97 h 106"/>
                <a:gd name="T20" fmla="*/ 90 w 90"/>
                <a:gd name="T21" fmla="*/ 94 h 106"/>
                <a:gd name="T22" fmla="*/ 90 w 90"/>
                <a:gd name="T23" fmla="*/ 91 h 106"/>
                <a:gd name="T24" fmla="*/ 90 w 90"/>
                <a:gd name="T25" fmla="*/ 15 h 106"/>
                <a:gd name="T26" fmla="*/ 90 w 90"/>
                <a:gd name="T27" fmla="*/ 12 h 106"/>
                <a:gd name="T28" fmla="*/ 89 w 90"/>
                <a:gd name="T29" fmla="*/ 10 h 106"/>
                <a:gd name="T30" fmla="*/ 88 w 90"/>
                <a:gd name="T31" fmla="*/ 7 h 106"/>
                <a:gd name="T32" fmla="*/ 86 w 90"/>
                <a:gd name="T33" fmla="*/ 5 h 106"/>
                <a:gd name="T34" fmla="*/ 84 w 90"/>
                <a:gd name="T35" fmla="*/ 4 h 106"/>
                <a:gd name="T36" fmla="*/ 80 w 90"/>
                <a:gd name="T37" fmla="*/ 2 h 106"/>
                <a:gd name="T38" fmla="*/ 78 w 90"/>
                <a:gd name="T39" fmla="*/ 2 h 106"/>
                <a:gd name="T40" fmla="*/ 75 w 90"/>
                <a:gd name="T41" fmla="*/ 0 h 106"/>
                <a:gd name="T42" fmla="*/ 75 w 90"/>
                <a:gd name="T4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06">
                  <a:moveTo>
                    <a:pt x="75" y="0"/>
                  </a:moveTo>
                  <a:lnTo>
                    <a:pt x="0" y="0"/>
                  </a:lnTo>
                  <a:lnTo>
                    <a:pt x="0" y="106"/>
                  </a:lnTo>
                  <a:lnTo>
                    <a:pt x="75" y="106"/>
                  </a:lnTo>
                  <a:lnTo>
                    <a:pt x="78" y="106"/>
                  </a:lnTo>
                  <a:lnTo>
                    <a:pt x="80" y="104"/>
                  </a:lnTo>
                  <a:lnTo>
                    <a:pt x="84" y="103"/>
                  </a:lnTo>
                  <a:lnTo>
                    <a:pt x="86" y="101"/>
                  </a:lnTo>
                  <a:lnTo>
                    <a:pt x="88" y="99"/>
                  </a:lnTo>
                  <a:lnTo>
                    <a:pt x="89" y="97"/>
                  </a:lnTo>
                  <a:lnTo>
                    <a:pt x="90" y="94"/>
                  </a:lnTo>
                  <a:lnTo>
                    <a:pt x="90" y="91"/>
                  </a:lnTo>
                  <a:lnTo>
                    <a:pt x="90" y="15"/>
                  </a:lnTo>
                  <a:lnTo>
                    <a:pt x="90" y="12"/>
                  </a:lnTo>
                  <a:lnTo>
                    <a:pt x="89" y="10"/>
                  </a:lnTo>
                  <a:lnTo>
                    <a:pt x="88" y="7"/>
                  </a:lnTo>
                  <a:lnTo>
                    <a:pt x="86" y="5"/>
                  </a:lnTo>
                  <a:lnTo>
                    <a:pt x="84" y="4"/>
                  </a:lnTo>
                  <a:lnTo>
                    <a:pt x="80" y="2"/>
                  </a:lnTo>
                  <a:lnTo>
                    <a:pt x="78" y="2"/>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468">
              <a:extLst>
                <a:ext uri="{FF2B5EF4-FFF2-40B4-BE49-F238E27FC236}">
                  <a16:creationId xmlns:a16="http://schemas.microsoft.com/office/drawing/2014/main" id="{E4265EEF-51B6-4CC8-85E6-30526BADA912}"/>
                </a:ext>
              </a:extLst>
            </p:cNvPr>
            <p:cNvSpPr>
              <a:spLocks/>
            </p:cNvSpPr>
            <p:nvPr/>
          </p:nvSpPr>
          <p:spPr bwMode="auto">
            <a:xfrm>
              <a:off x="3181350" y="1598613"/>
              <a:ext cx="28575" cy="33338"/>
            </a:xfrm>
            <a:custGeom>
              <a:avLst/>
              <a:gdLst>
                <a:gd name="T0" fmla="*/ 15 w 90"/>
                <a:gd name="T1" fmla="*/ 0 h 106"/>
                <a:gd name="T2" fmla="*/ 11 w 90"/>
                <a:gd name="T3" fmla="*/ 0 h 106"/>
                <a:gd name="T4" fmla="*/ 9 w 90"/>
                <a:gd name="T5" fmla="*/ 2 h 106"/>
                <a:gd name="T6" fmla="*/ 6 w 90"/>
                <a:gd name="T7" fmla="*/ 4 h 106"/>
                <a:gd name="T8" fmla="*/ 4 w 90"/>
                <a:gd name="T9" fmla="*/ 5 h 106"/>
                <a:gd name="T10" fmla="*/ 3 w 90"/>
                <a:gd name="T11" fmla="*/ 7 h 106"/>
                <a:gd name="T12" fmla="*/ 1 w 90"/>
                <a:gd name="T13" fmla="*/ 10 h 106"/>
                <a:gd name="T14" fmla="*/ 0 w 90"/>
                <a:gd name="T15" fmla="*/ 12 h 106"/>
                <a:gd name="T16" fmla="*/ 0 w 90"/>
                <a:gd name="T17" fmla="*/ 15 h 106"/>
                <a:gd name="T18" fmla="*/ 0 w 90"/>
                <a:gd name="T19" fmla="*/ 91 h 106"/>
                <a:gd name="T20" fmla="*/ 0 w 90"/>
                <a:gd name="T21" fmla="*/ 94 h 106"/>
                <a:gd name="T22" fmla="*/ 1 w 90"/>
                <a:gd name="T23" fmla="*/ 97 h 106"/>
                <a:gd name="T24" fmla="*/ 3 w 90"/>
                <a:gd name="T25" fmla="*/ 99 h 106"/>
                <a:gd name="T26" fmla="*/ 4 w 90"/>
                <a:gd name="T27" fmla="*/ 101 h 106"/>
                <a:gd name="T28" fmla="*/ 6 w 90"/>
                <a:gd name="T29" fmla="*/ 103 h 106"/>
                <a:gd name="T30" fmla="*/ 9 w 90"/>
                <a:gd name="T31" fmla="*/ 104 h 106"/>
                <a:gd name="T32" fmla="*/ 11 w 90"/>
                <a:gd name="T33" fmla="*/ 106 h 106"/>
                <a:gd name="T34" fmla="*/ 15 w 90"/>
                <a:gd name="T35" fmla="*/ 106 h 106"/>
                <a:gd name="T36" fmla="*/ 90 w 90"/>
                <a:gd name="T37" fmla="*/ 106 h 106"/>
                <a:gd name="T38" fmla="*/ 90 w 90"/>
                <a:gd name="T39" fmla="*/ 0 h 106"/>
                <a:gd name="T40" fmla="*/ 75 w 90"/>
                <a:gd name="T41" fmla="*/ 0 h 106"/>
                <a:gd name="T42" fmla="*/ 15 w 90"/>
                <a:gd name="T4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06">
                  <a:moveTo>
                    <a:pt x="15" y="0"/>
                  </a:moveTo>
                  <a:lnTo>
                    <a:pt x="11" y="0"/>
                  </a:lnTo>
                  <a:lnTo>
                    <a:pt x="9" y="2"/>
                  </a:lnTo>
                  <a:lnTo>
                    <a:pt x="6" y="4"/>
                  </a:lnTo>
                  <a:lnTo>
                    <a:pt x="4" y="5"/>
                  </a:lnTo>
                  <a:lnTo>
                    <a:pt x="3" y="7"/>
                  </a:lnTo>
                  <a:lnTo>
                    <a:pt x="1" y="10"/>
                  </a:lnTo>
                  <a:lnTo>
                    <a:pt x="0" y="12"/>
                  </a:lnTo>
                  <a:lnTo>
                    <a:pt x="0" y="15"/>
                  </a:lnTo>
                  <a:lnTo>
                    <a:pt x="0" y="91"/>
                  </a:lnTo>
                  <a:lnTo>
                    <a:pt x="0" y="94"/>
                  </a:lnTo>
                  <a:lnTo>
                    <a:pt x="1" y="97"/>
                  </a:lnTo>
                  <a:lnTo>
                    <a:pt x="3" y="99"/>
                  </a:lnTo>
                  <a:lnTo>
                    <a:pt x="4" y="101"/>
                  </a:lnTo>
                  <a:lnTo>
                    <a:pt x="6" y="103"/>
                  </a:lnTo>
                  <a:lnTo>
                    <a:pt x="9" y="104"/>
                  </a:lnTo>
                  <a:lnTo>
                    <a:pt x="11" y="106"/>
                  </a:lnTo>
                  <a:lnTo>
                    <a:pt x="15" y="106"/>
                  </a:lnTo>
                  <a:lnTo>
                    <a:pt x="90" y="106"/>
                  </a:lnTo>
                  <a:lnTo>
                    <a:pt x="90" y="0"/>
                  </a:lnTo>
                  <a:lnTo>
                    <a:pt x="7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469">
              <a:extLst>
                <a:ext uri="{FF2B5EF4-FFF2-40B4-BE49-F238E27FC236}">
                  <a16:creationId xmlns:a16="http://schemas.microsoft.com/office/drawing/2014/main" id="{46EB0DD3-AC19-4B8D-A417-66811DBC39E1}"/>
                </a:ext>
              </a:extLst>
            </p:cNvPr>
            <p:cNvSpPr>
              <a:spLocks/>
            </p:cNvSpPr>
            <p:nvPr/>
          </p:nvSpPr>
          <p:spPr bwMode="auto">
            <a:xfrm>
              <a:off x="3219450" y="1522413"/>
              <a:ext cx="49213" cy="33338"/>
            </a:xfrm>
            <a:custGeom>
              <a:avLst/>
              <a:gdLst>
                <a:gd name="T0" fmla="*/ 151 w 151"/>
                <a:gd name="T1" fmla="*/ 105 h 105"/>
                <a:gd name="T2" fmla="*/ 151 w 151"/>
                <a:gd name="T3" fmla="*/ 0 h 105"/>
                <a:gd name="T4" fmla="*/ 136 w 151"/>
                <a:gd name="T5" fmla="*/ 0 h 105"/>
                <a:gd name="T6" fmla="*/ 0 w 151"/>
                <a:gd name="T7" fmla="*/ 0 h 105"/>
                <a:gd name="T8" fmla="*/ 0 w 151"/>
                <a:gd name="T9" fmla="*/ 105 h 105"/>
                <a:gd name="T10" fmla="*/ 136 w 151"/>
                <a:gd name="T11" fmla="*/ 105 h 105"/>
                <a:gd name="T12" fmla="*/ 151 w 151"/>
                <a:gd name="T13" fmla="*/ 105 h 105"/>
              </a:gdLst>
              <a:ahLst/>
              <a:cxnLst>
                <a:cxn ang="0">
                  <a:pos x="T0" y="T1"/>
                </a:cxn>
                <a:cxn ang="0">
                  <a:pos x="T2" y="T3"/>
                </a:cxn>
                <a:cxn ang="0">
                  <a:pos x="T4" y="T5"/>
                </a:cxn>
                <a:cxn ang="0">
                  <a:pos x="T6" y="T7"/>
                </a:cxn>
                <a:cxn ang="0">
                  <a:pos x="T8" y="T9"/>
                </a:cxn>
                <a:cxn ang="0">
                  <a:pos x="T10" y="T11"/>
                </a:cxn>
                <a:cxn ang="0">
                  <a:pos x="T12" y="T13"/>
                </a:cxn>
              </a:cxnLst>
              <a:rect l="0" t="0" r="r" b="b"/>
              <a:pathLst>
                <a:path w="151" h="105">
                  <a:moveTo>
                    <a:pt x="151" y="105"/>
                  </a:moveTo>
                  <a:lnTo>
                    <a:pt x="151" y="0"/>
                  </a:lnTo>
                  <a:lnTo>
                    <a:pt x="136" y="0"/>
                  </a:lnTo>
                  <a:lnTo>
                    <a:pt x="0" y="0"/>
                  </a:lnTo>
                  <a:lnTo>
                    <a:pt x="0" y="105"/>
                  </a:lnTo>
                  <a:lnTo>
                    <a:pt x="136" y="105"/>
                  </a:lnTo>
                  <a:lnTo>
                    <a:pt x="151"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470">
              <a:extLst>
                <a:ext uri="{FF2B5EF4-FFF2-40B4-BE49-F238E27FC236}">
                  <a16:creationId xmlns:a16="http://schemas.microsoft.com/office/drawing/2014/main" id="{F86E8798-A233-440C-A2A2-E47B56A1D8AE}"/>
                </a:ext>
              </a:extLst>
            </p:cNvPr>
            <p:cNvSpPr>
              <a:spLocks/>
            </p:cNvSpPr>
            <p:nvPr/>
          </p:nvSpPr>
          <p:spPr bwMode="auto">
            <a:xfrm>
              <a:off x="3181350" y="1522413"/>
              <a:ext cx="28575" cy="33338"/>
            </a:xfrm>
            <a:custGeom>
              <a:avLst/>
              <a:gdLst>
                <a:gd name="T0" fmla="*/ 15 w 90"/>
                <a:gd name="T1" fmla="*/ 0 h 105"/>
                <a:gd name="T2" fmla="*/ 11 w 90"/>
                <a:gd name="T3" fmla="*/ 0 h 105"/>
                <a:gd name="T4" fmla="*/ 9 w 90"/>
                <a:gd name="T5" fmla="*/ 1 h 105"/>
                <a:gd name="T6" fmla="*/ 6 w 90"/>
                <a:gd name="T7" fmla="*/ 2 h 105"/>
                <a:gd name="T8" fmla="*/ 4 w 90"/>
                <a:gd name="T9" fmla="*/ 4 h 105"/>
                <a:gd name="T10" fmla="*/ 3 w 90"/>
                <a:gd name="T11" fmla="*/ 7 h 105"/>
                <a:gd name="T12" fmla="*/ 1 w 90"/>
                <a:gd name="T13" fmla="*/ 9 h 105"/>
                <a:gd name="T14" fmla="*/ 0 w 90"/>
                <a:gd name="T15" fmla="*/ 12 h 105"/>
                <a:gd name="T16" fmla="*/ 0 w 90"/>
                <a:gd name="T17" fmla="*/ 15 h 105"/>
                <a:gd name="T18" fmla="*/ 0 w 90"/>
                <a:gd name="T19" fmla="*/ 90 h 105"/>
                <a:gd name="T20" fmla="*/ 0 w 90"/>
                <a:gd name="T21" fmla="*/ 93 h 105"/>
                <a:gd name="T22" fmla="*/ 1 w 90"/>
                <a:gd name="T23" fmla="*/ 96 h 105"/>
                <a:gd name="T24" fmla="*/ 3 w 90"/>
                <a:gd name="T25" fmla="*/ 99 h 105"/>
                <a:gd name="T26" fmla="*/ 4 w 90"/>
                <a:gd name="T27" fmla="*/ 101 h 105"/>
                <a:gd name="T28" fmla="*/ 6 w 90"/>
                <a:gd name="T29" fmla="*/ 102 h 105"/>
                <a:gd name="T30" fmla="*/ 9 w 90"/>
                <a:gd name="T31" fmla="*/ 104 h 105"/>
                <a:gd name="T32" fmla="*/ 11 w 90"/>
                <a:gd name="T33" fmla="*/ 105 h 105"/>
                <a:gd name="T34" fmla="*/ 15 w 90"/>
                <a:gd name="T35" fmla="*/ 105 h 105"/>
                <a:gd name="T36" fmla="*/ 75 w 90"/>
                <a:gd name="T37" fmla="*/ 105 h 105"/>
                <a:gd name="T38" fmla="*/ 90 w 90"/>
                <a:gd name="T39" fmla="*/ 105 h 105"/>
                <a:gd name="T40" fmla="*/ 90 w 90"/>
                <a:gd name="T41" fmla="*/ 0 h 105"/>
                <a:gd name="T42" fmla="*/ 75 w 90"/>
                <a:gd name="T43" fmla="*/ 0 h 105"/>
                <a:gd name="T44" fmla="*/ 15 w 90"/>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105">
                  <a:moveTo>
                    <a:pt x="15" y="0"/>
                  </a:moveTo>
                  <a:lnTo>
                    <a:pt x="11" y="0"/>
                  </a:lnTo>
                  <a:lnTo>
                    <a:pt x="9" y="1"/>
                  </a:lnTo>
                  <a:lnTo>
                    <a:pt x="6" y="2"/>
                  </a:lnTo>
                  <a:lnTo>
                    <a:pt x="4" y="4"/>
                  </a:lnTo>
                  <a:lnTo>
                    <a:pt x="3" y="7"/>
                  </a:lnTo>
                  <a:lnTo>
                    <a:pt x="1" y="9"/>
                  </a:lnTo>
                  <a:lnTo>
                    <a:pt x="0" y="12"/>
                  </a:lnTo>
                  <a:lnTo>
                    <a:pt x="0" y="15"/>
                  </a:lnTo>
                  <a:lnTo>
                    <a:pt x="0" y="90"/>
                  </a:lnTo>
                  <a:lnTo>
                    <a:pt x="0" y="93"/>
                  </a:lnTo>
                  <a:lnTo>
                    <a:pt x="1" y="96"/>
                  </a:lnTo>
                  <a:lnTo>
                    <a:pt x="3" y="99"/>
                  </a:lnTo>
                  <a:lnTo>
                    <a:pt x="4" y="101"/>
                  </a:lnTo>
                  <a:lnTo>
                    <a:pt x="6" y="102"/>
                  </a:lnTo>
                  <a:lnTo>
                    <a:pt x="9" y="104"/>
                  </a:lnTo>
                  <a:lnTo>
                    <a:pt x="11" y="105"/>
                  </a:lnTo>
                  <a:lnTo>
                    <a:pt x="15" y="105"/>
                  </a:lnTo>
                  <a:lnTo>
                    <a:pt x="75" y="105"/>
                  </a:lnTo>
                  <a:lnTo>
                    <a:pt x="90" y="105"/>
                  </a:lnTo>
                  <a:lnTo>
                    <a:pt x="90" y="0"/>
                  </a:lnTo>
                  <a:lnTo>
                    <a:pt x="7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471">
              <a:extLst>
                <a:ext uri="{FF2B5EF4-FFF2-40B4-BE49-F238E27FC236}">
                  <a16:creationId xmlns:a16="http://schemas.microsoft.com/office/drawing/2014/main" id="{A9619250-5618-4CC0-92CD-AECF0F0D5169}"/>
                </a:ext>
              </a:extLst>
            </p:cNvPr>
            <p:cNvSpPr>
              <a:spLocks/>
            </p:cNvSpPr>
            <p:nvPr/>
          </p:nvSpPr>
          <p:spPr bwMode="auto">
            <a:xfrm>
              <a:off x="3278188" y="1522413"/>
              <a:ext cx="28575" cy="33338"/>
            </a:xfrm>
            <a:custGeom>
              <a:avLst/>
              <a:gdLst>
                <a:gd name="T0" fmla="*/ 75 w 90"/>
                <a:gd name="T1" fmla="*/ 0 h 105"/>
                <a:gd name="T2" fmla="*/ 0 w 90"/>
                <a:gd name="T3" fmla="*/ 0 h 105"/>
                <a:gd name="T4" fmla="*/ 0 w 90"/>
                <a:gd name="T5" fmla="*/ 105 h 105"/>
                <a:gd name="T6" fmla="*/ 75 w 90"/>
                <a:gd name="T7" fmla="*/ 105 h 105"/>
                <a:gd name="T8" fmla="*/ 78 w 90"/>
                <a:gd name="T9" fmla="*/ 105 h 105"/>
                <a:gd name="T10" fmla="*/ 80 w 90"/>
                <a:gd name="T11" fmla="*/ 104 h 105"/>
                <a:gd name="T12" fmla="*/ 84 w 90"/>
                <a:gd name="T13" fmla="*/ 102 h 105"/>
                <a:gd name="T14" fmla="*/ 86 w 90"/>
                <a:gd name="T15" fmla="*/ 101 h 105"/>
                <a:gd name="T16" fmla="*/ 88 w 90"/>
                <a:gd name="T17" fmla="*/ 99 h 105"/>
                <a:gd name="T18" fmla="*/ 89 w 90"/>
                <a:gd name="T19" fmla="*/ 96 h 105"/>
                <a:gd name="T20" fmla="*/ 90 w 90"/>
                <a:gd name="T21" fmla="*/ 93 h 105"/>
                <a:gd name="T22" fmla="*/ 90 w 90"/>
                <a:gd name="T23" fmla="*/ 90 h 105"/>
                <a:gd name="T24" fmla="*/ 90 w 90"/>
                <a:gd name="T25" fmla="*/ 15 h 105"/>
                <a:gd name="T26" fmla="*/ 90 w 90"/>
                <a:gd name="T27" fmla="*/ 12 h 105"/>
                <a:gd name="T28" fmla="*/ 89 w 90"/>
                <a:gd name="T29" fmla="*/ 9 h 105"/>
                <a:gd name="T30" fmla="*/ 88 w 90"/>
                <a:gd name="T31" fmla="*/ 7 h 105"/>
                <a:gd name="T32" fmla="*/ 86 w 90"/>
                <a:gd name="T33" fmla="*/ 4 h 105"/>
                <a:gd name="T34" fmla="*/ 84 w 90"/>
                <a:gd name="T35" fmla="*/ 2 h 105"/>
                <a:gd name="T36" fmla="*/ 80 w 90"/>
                <a:gd name="T37" fmla="*/ 1 h 105"/>
                <a:gd name="T38" fmla="*/ 78 w 90"/>
                <a:gd name="T39" fmla="*/ 0 h 105"/>
                <a:gd name="T40" fmla="*/ 75 w 90"/>
                <a:gd name="T4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5">
                  <a:moveTo>
                    <a:pt x="75" y="0"/>
                  </a:moveTo>
                  <a:lnTo>
                    <a:pt x="0" y="0"/>
                  </a:lnTo>
                  <a:lnTo>
                    <a:pt x="0" y="105"/>
                  </a:lnTo>
                  <a:lnTo>
                    <a:pt x="75" y="105"/>
                  </a:lnTo>
                  <a:lnTo>
                    <a:pt x="78" y="105"/>
                  </a:lnTo>
                  <a:lnTo>
                    <a:pt x="80" y="104"/>
                  </a:lnTo>
                  <a:lnTo>
                    <a:pt x="84" y="102"/>
                  </a:lnTo>
                  <a:lnTo>
                    <a:pt x="86" y="101"/>
                  </a:lnTo>
                  <a:lnTo>
                    <a:pt x="88" y="99"/>
                  </a:lnTo>
                  <a:lnTo>
                    <a:pt x="89" y="96"/>
                  </a:lnTo>
                  <a:lnTo>
                    <a:pt x="90" y="93"/>
                  </a:lnTo>
                  <a:lnTo>
                    <a:pt x="90" y="90"/>
                  </a:lnTo>
                  <a:lnTo>
                    <a:pt x="90" y="15"/>
                  </a:lnTo>
                  <a:lnTo>
                    <a:pt x="90" y="12"/>
                  </a:lnTo>
                  <a:lnTo>
                    <a:pt x="89" y="9"/>
                  </a:lnTo>
                  <a:lnTo>
                    <a:pt x="88" y="7"/>
                  </a:lnTo>
                  <a:lnTo>
                    <a:pt x="86" y="4"/>
                  </a:lnTo>
                  <a:lnTo>
                    <a:pt x="84" y="2"/>
                  </a:lnTo>
                  <a:lnTo>
                    <a:pt x="80" y="1"/>
                  </a:lnTo>
                  <a:lnTo>
                    <a:pt x="78"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472">
              <a:extLst>
                <a:ext uri="{FF2B5EF4-FFF2-40B4-BE49-F238E27FC236}">
                  <a16:creationId xmlns:a16="http://schemas.microsoft.com/office/drawing/2014/main" id="{46C8810A-CCB6-40D9-8C01-ECFAF98BB635}"/>
                </a:ext>
              </a:extLst>
            </p:cNvPr>
            <p:cNvSpPr>
              <a:spLocks/>
            </p:cNvSpPr>
            <p:nvPr/>
          </p:nvSpPr>
          <p:spPr bwMode="auto">
            <a:xfrm>
              <a:off x="3190875" y="1446213"/>
              <a:ext cx="28575" cy="33338"/>
            </a:xfrm>
            <a:custGeom>
              <a:avLst/>
              <a:gdLst>
                <a:gd name="T0" fmla="*/ 90 w 90"/>
                <a:gd name="T1" fmla="*/ 0 h 105"/>
                <a:gd name="T2" fmla="*/ 15 w 90"/>
                <a:gd name="T3" fmla="*/ 0 h 105"/>
                <a:gd name="T4" fmla="*/ 11 w 90"/>
                <a:gd name="T5" fmla="*/ 0 h 105"/>
                <a:gd name="T6" fmla="*/ 9 w 90"/>
                <a:gd name="T7" fmla="*/ 1 h 105"/>
                <a:gd name="T8" fmla="*/ 6 w 90"/>
                <a:gd name="T9" fmla="*/ 2 h 105"/>
                <a:gd name="T10" fmla="*/ 4 w 90"/>
                <a:gd name="T11" fmla="*/ 4 h 105"/>
                <a:gd name="T12" fmla="*/ 3 w 90"/>
                <a:gd name="T13" fmla="*/ 6 h 105"/>
                <a:gd name="T14" fmla="*/ 1 w 90"/>
                <a:gd name="T15" fmla="*/ 9 h 105"/>
                <a:gd name="T16" fmla="*/ 0 w 90"/>
                <a:gd name="T17" fmla="*/ 12 h 105"/>
                <a:gd name="T18" fmla="*/ 0 w 90"/>
                <a:gd name="T19" fmla="*/ 15 h 105"/>
                <a:gd name="T20" fmla="*/ 0 w 90"/>
                <a:gd name="T21" fmla="*/ 90 h 105"/>
                <a:gd name="T22" fmla="*/ 0 w 90"/>
                <a:gd name="T23" fmla="*/ 93 h 105"/>
                <a:gd name="T24" fmla="*/ 1 w 90"/>
                <a:gd name="T25" fmla="*/ 96 h 105"/>
                <a:gd name="T26" fmla="*/ 3 w 90"/>
                <a:gd name="T27" fmla="*/ 99 h 105"/>
                <a:gd name="T28" fmla="*/ 4 w 90"/>
                <a:gd name="T29" fmla="*/ 101 h 105"/>
                <a:gd name="T30" fmla="*/ 6 w 90"/>
                <a:gd name="T31" fmla="*/ 103 h 105"/>
                <a:gd name="T32" fmla="*/ 9 w 90"/>
                <a:gd name="T33" fmla="*/ 104 h 105"/>
                <a:gd name="T34" fmla="*/ 11 w 90"/>
                <a:gd name="T35" fmla="*/ 105 h 105"/>
                <a:gd name="T36" fmla="*/ 15 w 90"/>
                <a:gd name="T37" fmla="*/ 105 h 105"/>
                <a:gd name="T38" fmla="*/ 45 w 90"/>
                <a:gd name="T39" fmla="*/ 105 h 105"/>
                <a:gd name="T40" fmla="*/ 90 w 90"/>
                <a:gd name="T41" fmla="*/ 105 h 105"/>
                <a:gd name="T42" fmla="*/ 90 w 90"/>
                <a:gd name="T4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05">
                  <a:moveTo>
                    <a:pt x="90" y="0"/>
                  </a:moveTo>
                  <a:lnTo>
                    <a:pt x="15" y="0"/>
                  </a:lnTo>
                  <a:lnTo>
                    <a:pt x="11" y="0"/>
                  </a:lnTo>
                  <a:lnTo>
                    <a:pt x="9" y="1"/>
                  </a:lnTo>
                  <a:lnTo>
                    <a:pt x="6" y="2"/>
                  </a:lnTo>
                  <a:lnTo>
                    <a:pt x="4" y="4"/>
                  </a:lnTo>
                  <a:lnTo>
                    <a:pt x="3" y="6"/>
                  </a:lnTo>
                  <a:lnTo>
                    <a:pt x="1" y="9"/>
                  </a:lnTo>
                  <a:lnTo>
                    <a:pt x="0" y="12"/>
                  </a:lnTo>
                  <a:lnTo>
                    <a:pt x="0" y="15"/>
                  </a:lnTo>
                  <a:lnTo>
                    <a:pt x="0" y="90"/>
                  </a:lnTo>
                  <a:lnTo>
                    <a:pt x="0" y="93"/>
                  </a:lnTo>
                  <a:lnTo>
                    <a:pt x="1" y="96"/>
                  </a:lnTo>
                  <a:lnTo>
                    <a:pt x="3" y="99"/>
                  </a:lnTo>
                  <a:lnTo>
                    <a:pt x="4" y="101"/>
                  </a:lnTo>
                  <a:lnTo>
                    <a:pt x="6" y="103"/>
                  </a:lnTo>
                  <a:lnTo>
                    <a:pt x="9" y="104"/>
                  </a:lnTo>
                  <a:lnTo>
                    <a:pt x="11" y="105"/>
                  </a:lnTo>
                  <a:lnTo>
                    <a:pt x="15" y="105"/>
                  </a:lnTo>
                  <a:lnTo>
                    <a:pt x="45" y="105"/>
                  </a:lnTo>
                  <a:lnTo>
                    <a:pt x="90" y="105"/>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473">
              <a:extLst>
                <a:ext uri="{FF2B5EF4-FFF2-40B4-BE49-F238E27FC236}">
                  <a16:creationId xmlns:a16="http://schemas.microsoft.com/office/drawing/2014/main" id="{94838458-7D9A-4B75-863F-AD8E4B52BEFF}"/>
                </a:ext>
              </a:extLst>
            </p:cNvPr>
            <p:cNvSpPr>
              <a:spLocks/>
            </p:cNvSpPr>
            <p:nvPr/>
          </p:nvSpPr>
          <p:spPr bwMode="auto">
            <a:xfrm>
              <a:off x="3228975" y="1446213"/>
              <a:ext cx="49213" cy="33338"/>
            </a:xfrm>
            <a:custGeom>
              <a:avLst/>
              <a:gdLst>
                <a:gd name="T0" fmla="*/ 151 w 151"/>
                <a:gd name="T1" fmla="*/ 0 h 105"/>
                <a:gd name="T2" fmla="*/ 46 w 151"/>
                <a:gd name="T3" fmla="*/ 0 h 105"/>
                <a:gd name="T4" fmla="*/ 0 w 151"/>
                <a:gd name="T5" fmla="*/ 0 h 105"/>
                <a:gd name="T6" fmla="*/ 0 w 151"/>
                <a:gd name="T7" fmla="*/ 105 h 105"/>
                <a:gd name="T8" fmla="*/ 106 w 151"/>
                <a:gd name="T9" fmla="*/ 105 h 105"/>
                <a:gd name="T10" fmla="*/ 151 w 151"/>
                <a:gd name="T11" fmla="*/ 105 h 105"/>
                <a:gd name="T12" fmla="*/ 151 w 151"/>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151" h="105">
                  <a:moveTo>
                    <a:pt x="151" y="0"/>
                  </a:moveTo>
                  <a:lnTo>
                    <a:pt x="46" y="0"/>
                  </a:lnTo>
                  <a:lnTo>
                    <a:pt x="0" y="0"/>
                  </a:lnTo>
                  <a:lnTo>
                    <a:pt x="0" y="105"/>
                  </a:lnTo>
                  <a:lnTo>
                    <a:pt x="106" y="105"/>
                  </a:lnTo>
                  <a:lnTo>
                    <a:pt x="151" y="105"/>
                  </a:lnTo>
                  <a:lnTo>
                    <a:pt x="1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74">
              <a:extLst>
                <a:ext uri="{FF2B5EF4-FFF2-40B4-BE49-F238E27FC236}">
                  <a16:creationId xmlns:a16="http://schemas.microsoft.com/office/drawing/2014/main" id="{213EE14B-4DC9-49CF-8346-9A10237F576F}"/>
                </a:ext>
              </a:extLst>
            </p:cNvPr>
            <p:cNvSpPr>
              <a:spLocks/>
            </p:cNvSpPr>
            <p:nvPr/>
          </p:nvSpPr>
          <p:spPr bwMode="auto">
            <a:xfrm>
              <a:off x="3287713" y="1446213"/>
              <a:ext cx="28575" cy="33338"/>
            </a:xfrm>
            <a:custGeom>
              <a:avLst/>
              <a:gdLst>
                <a:gd name="T0" fmla="*/ 90 w 90"/>
                <a:gd name="T1" fmla="*/ 15 h 105"/>
                <a:gd name="T2" fmla="*/ 90 w 90"/>
                <a:gd name="T3" fmla="*/ 12 h 105"/>
                <a:gd name="T4" fmla="*/ 89 w 90"/>
                <a:gd name="T5" fmla="*/ 9 h 105"/>
                <a:gd name="T6" fmla="*/ 88 w 90"/>
                <a:gd name="T7" fmla="*/ 6 h 105"/>
                <a:gd name="T8" fmla="*/ 86 w 90"/>
                <a:gd name="T9" fmla="*/ 4 h 105"/>
                <a:gd name="T10" fmla="*/ 84 w 90"/>
                <a:gd name="T11" fmla="*/ 2 h 105"/>
                <a:gd name="T12" fmla="*/ 81 w 90"/>
                <a:gd name="T13" fmla="*/ 1 h 105"/>
                <a:gd name="T14" fmla="*/ 78 w 90"/>
                <a:gd name="T15" fmla="*/ 0 h 105"/>
                <a:gd name="T16" fmla="*/ 75 w 90"/>
                <a:gd name="T17" fmla="*/ 0 h 105"/>
                <a:gd name="T18" fmla="*/ 45 w 90"/>
                <a:gd name="T19" fmla="*/ 0 h 105"/>
                <a:gd name="T20" fmla="*/ 0 w 90"/>
                <a:gd name="T21" fmla="*/ 0 h 105"/>
                <a:gd name="T22" fmla="*/ 0 w 90"/>
                <a:gd name="T23" fmla="*/ 105 h 105"/>
                <a:gd name="T24" fmla="*/ 75 w 90"/>
                <a:gd name="T25" fmla="*/ 105 h 105"/>
                <a:gd name="T26" fmla="*/ 78 w 90"/>
                <a:gd name="T27" fmla="*/ 105 h 105"/>
                <a:gd name="T28" fmla="*/ 81 w 90"/>
                <a:gd name="T29" fmla="*/ 104 h 105"/>
                <a:gd name="T30" fmla="*/ 84 w 90"/>
                <a:gd name="T31" fmla="*/ 103 h 105"/>
                <a:gd name="T32" fmla="*/ 86 w 90"/>
                <a:gd name="T33" fmla="*/ 101 h 105"/>
                <a:gd name="T34" fmla="*/ 88 w 90"/>
                <a:gd name="T35" fmla="*/ 99 h 105"/>
                <a:gd name="T36" fmla="*/ 89 w 90"/>
                <a:gd name="T37" fmla="*/ 96 h 105"/>
                <a:gd name="T38" fmla="*/ 90 w 90"/>
                <a:gd name="T39" fmla="*/ 93 h 105"/>
                <a:gd name="T40" fmla="*/ 90 w 90"/>
                <a:gd name="T41" fmla="*/ 90 h 105"/>
                <a:gd name="T42" fmla="*/ 90 w 90"/>
                <a:gd name="T43" fmla="*/ 1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05">
                  <a:moveTo>
                    <a:pt x="90" y="15"/>
                  </a:moveTo>
                  <a:lnTo>
                    <a:pt x="90" y="12"/>
                  </a:lnTo>
                  <a:lnTo>
                    <a:pt x="89" y="9"/>
                  </a:lnTo>
                  <a:lnTo>
                    <a:pt x="88" y="6"/>
                  </a:lnTo>
                  <a:lnTo>
                    <a:pt x="86" y="4"/>
                  </a:lnTo>
                  <a:lnTo>
                    <a:pt x="84" y="2"/>
                  </a:lnTo>
                  <a:lnTo>
                    <a:pt x="81" y="1"/>
                  </a:lnTo>
                  <a:lnTo>
                    <a:pt x="78" y="0"/>
                  </a:lnTo>
                  <a:lnTo>
                    <a:pt x="75" y="0"/>
                  </a:lnTo>
                  <a:lnTo>
                    <a:pt x="45" y="0"/>
                  </a:lnTo>
                  <a:lnTo>
                    <a:pt x="0" y="0"/>
                  </a:lnTo>
                  <a:lnTo>
                    <a:pt x="0" y="105"/>
                  </a:lnTo>
                  <a:lnTo>
                    <a:pt x="75" y="105"/>
                  </a:lnTo>
                  <a:lnTo>
                    <a:pt x="78" y="105"/>
                  </a:lnTo>
                  <a:lnTo>
                    <a:pt x="81" y="104"/>
                  </a:lnTo>
                  <a:lnTo>
                    <a:pt x="84" y="103"/>
                  </a:lnTo>
                  <a:lnTo>
                    <a:pt x="86" y="101"/>
                  </a:lnTo>
                  <a:lnTo>
                    <a:pt x="88" y="99"/>
                  </a:lnTo>
                  <a:lnTo>
                    <a:pt x="89" y="96"/>
                  </a:lnTo>
                  <a:lnTo>
                    <a:pt x="90" y="93"/>
                  </a:lnTo>
                  <a:lnTo>
                    <a:pt x="90" y="90"/>
                  </a:lnTo>
                  <a:lnTo>
                    <a:pt x="9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475">
              <a:extLst>
                <a:ext uri="{FF2B5EF4-FFF2-40B4-BE49-F238E27FC236}">
                  <a16:creationId xmlns:a16="http://schemas.microsoft.com/office/drawing/2014/main" id="{953B5AB7-8B4F-4765-B54B-EBE750D89666}"/>
                </a:ext>
              </a:extLst>
            </p:cNvPr>
            <p:cNvSpPr>
              <a:spLocks/>
            </p:cNvSpPr>
            <p:nvPr/>
          </p:nvSpPr>
          <p:spPr bwMode="auto">
            <a:xfrm>
              <a:off x="3209925" y="1408113"/>
              <a:ext cx="30163" cy="33338"/>
            </a:xfrm>
            <a:custGeom>
              <a:avLst/>
              <a:gdLst>
                <a:gd name="T0" fmla="*/ 0 w 91"/>
                <a:gd name="T1" fmla="*/ 90 h 105"/>
                <a:gd name="T2" fmla="*/ 1 w 91"/>
                <a:gd name="T3" fmla="*/ 93 h 105"/>
                <a:gd name="T4" fmla="*/ 1 w 91"/>
                <a:gd name="T5" fmla="*/ 95 h 105"/>
                <a:gd name="T6" fmla="*/ 3 w 91"/>
                <a:gd name="T7" fmla="*/ 98 h 105"/>
                <a:gd name="T8" fmla="*/ 4 w 91"/>
                <a:gd name="T9" fmla="*/ 101 h 105"/>
                <a:gd name="T10" fmla="*/ 7 w 91"/>
                <a:gd name="T11" fmla="*/ 103 h 105"/>
                <a:gd name="T12" fmla="*/ 9 w 91"/>
                <a:gd name="T13" fmla="*/ 104 h 105"/>
                <a:gd name="T14" fmla="*/ 13 w 91"/>
                <a:gd name="T15" fmla="*/ 105 h 105"/>
                <a:gd name="T16" fmla="*/ 15 w 91"/>
                <a:gd name="T17" fmla="*/ 105 h 105"/>
                <a:gd name="T18" fmla="*/ 45 w 91"/>
                <a:gd name="T19" fmla="*/ 105 h 105"/>
                <a:gd name="T20" fmla="*/ 91 w 91"/>
                <a:gd name="T21" fmla="*/ 105 h 105"/>
                <a:gd name="T22" fmla="*/ 91 w 91"/>
                <a:gd name="T23" fmla="*/ 0 h 105"/>
                <a:gd name="T24" fmla="*/ 15 w 91"/>
                <a:gd name="T25" fmla="*/ 0 h 105"/>
                <a:gd name="T26" fmla="*/ 13 w 91"/>
                <a:gd name="T27" fmla="*/ 0 h 105"/>
                <a:gd name="T28" fmla="*/ 9 w 91"/>
                <a:gd name="T29" fmla="*/ 1 h 105"/>
                <a:gd name="T30" fmla="*/ 7 w 91"/>
                <a:gd name="T31" fmla="*/ 2 h 105"/>
                <a:gd name="T32" fmla="*/ 4 w 91"/>
                <a:gd name="T33" fmla="*/ 4 h 105"/>
                <a:gd name="T34" fmla="*/ 3 w 91"/>
                <a:gd name="T35" fmla="*/ 6 h 105"/>
                <a:gd name="T36" fmla="*/ 1 w 91"/>
                <a:gd name="T37" fmla="*/ 8 h 105"/>
                <a:gd name="T38" fmla="*/ 1 w 91"/>
                <a:gd name="T39" fmla="*/ 11 h 105"/>
                <a:gd name="T40" fmla="*/ 0 w 91"/>
                <a:gd name="T41" fmla="*/ 15 h 105"/>
                <a:gd name="T42" fmla="*/ 0 w 91"/>
                <a:gd name="T43" fmla="*/ 9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05">
                  <a:moveTo>
                    <a:pt x="0" y="90"/>
                  </a:moveTo>
                  <a:lnTo>
                    <a:pt x="1" y="93"/>
                  </a:lnTo>
                  <a:lnTo>
                    <a:pt x="1" y="95"/>
                  </a:lnTo>
                  <a:lnTo>
                    <a:pt x="3" y="98"/>
                  </a:lnTo>
                  <a:lnTo>
                    <a:pt x="4" y="101"/>
                  </a:lnTo>
                  <a:lnTo>
                    <a:pt x="7" y="103"/>
                  </a:lnTo>
                  <a:lnTo>
                    <a:pt x="9" y="104"/>
                  </a:lnTo>
                  <a:lnTo>
                    <a:pt x="13" y="105"/>
                  </a:lnTo>
                  <a:lnTo>
                    <a:pt x="15" y="105"/>
                  </a:lnTo>
                  <a:lnTo>
                    <a:pt x="45" y="105"/>
                  </a:lnTo>
                  <a:lnTo>
                    <a:pt x="91" y="105"/>
                  </a:lnTo>
                  <a:lnTo>
                    <a:pt x="91" y="0"/>
                  </a:lnTo>
                  <a:lnTo>
                    <a:pt x="15" y="0"/>
                  </a:lnTo>
                  <a:lnTo>
                    <a:pt x="13" y="0"/>
                  </a:lnTo>
                  <a:lnTo>
                    <a:pt x="9" y="1"/>
                  </a:lnTo>
                  <a:lnTo>
                    <a:pt x="7" y="2"/>
                  </a:lnTo>
                  <a:lnTo>
                    <a:pt x="4" y="4"/>
                  </a:lnTo>
                  <a:lnTo>
                    <a:pt x="3" y="6"/>
                  </a:lnTo>
                  <a:lnTo>
                    <a:pt x="1" y="8"/>
                  </a:lnTo>
                  <a:lnTo>
                    <a:pt x="1" y="11"/>
                  </a:lnTo>
                  <a:lnTo>
                    <a:pt x="0" y="15"/>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76">
              <a:extLst>
                <a:ext uri="{FF2B5EF4-FFF2-40B4-BE49-F238E27FC236}">
                  <a16:creationId xmlns:a16="http://schemas.microsoft.com/office/drawing/2014/main" id="{B6B3A58A-5CAA-455B-AA33-2C82C6E473D6}"/>
                </a:ext>
              </a:extLst>
            </p:cNvPr>
            <p:cNvSpPr>
              <a:spLocks/>
            </p:cNvSpPr>
            <p:nvPr/>
          </p:nvSpPr>
          <p:spPr bwMode="auto">
            <a:xfrm>
              <a:off x="3249613" y="1408113"/>
              <a:ext cx="47625" cy="33338"/>
            </a:xfrm>
            <a:custGeom>
              <a:avLst/>
              <a:gdLst>
                <a:gd name="T0" fmla="*/ 0 w 150"/>
                <a:gd name="T1" fmla="*/ 105 h 105"/>
                <a:gd name="T2" fmla="*/ 105 w 150"/>
                <a:gd name="T3" fmla="*/ 105 h 105"/>
                <a:gd name="T4" fmla="*/ 150 w 150"/>
                <a:gd name="T5" fmla="*/ 105 h 105"/>
                <a:gd name="T6" fmla="*/ 150 w 150"/>
                <a:gd name="T7" fmla="*/ 0 h 105"/>
                <a:gd name="T8" fmla="*/ 75 w 150"/>
                <a:gd name="T9" fmla="*/ 0 h 105"/>
                <a:gd name="T10" fmla="*/ 0 w 150"/>
                <a:gd name="T11" fmla="*/ 0 h 105"/>
                <a:gd name="T12" fmla="*/ 0 w 150"/>
                <a:gd name="T13" fmla="*/ 105 h 105"/>
              </a:gdLst>
              <a:ahLst/>
              <a:cxnLst>
                <a:cxn ang="0">
                  <a:pos x="T0" y="T1"/>
                </a:cxn>
                <a:cxn ang="0">
                  <a:pos x="T2" y="T3"/>
                </a:cxn>
                <a:cxn ang="0">
                  <a:pos x="T4" y="T5"/>
                </a:cxn>
                <a:cxn ang="0">
                  <a:pos x="T6" y="T7"/>
                </a:cxn>
                <a:cxn ang="0">
                  <a:pos x="T8" y="T9"/>
                </a:cxn>
                <a:cxn ang="0">
                  <a:pos x="T10" y="T11"/>
                </a:cxn>
                <a:cxn ang="0">
                  <a:pos x="T12" y="T13"/>
                </a:cxn>
              </a:cxnLst>
              <a:rect l="0" t="0" r="r" b="b"/>
              <a:pathLst>
                <a:path w="150" h="105">
                  <a:moveTo>
                    <a:pt x="0" y="105"/>
                  </a:moveTo>
                  <a:lnTo>
                    <a:pt x="105" y="105"/>
                  </a:lnTo>
                  <a:lnTo>
                    <a:pt x="150" y="105"/>
                  </a:lnTo>
                  <a:lnTo>
                    <a:pt x="150" y="0"/>
                  </a:lnTo>
                  <a:lnTo>
                    <a:pt x="75" y="0"/>
                  </a:lnTo>
                  <a:lnTo>
                    <a:pt x="0" y="0"/>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478">
              <a:extLst>
                <a:ext uri="{FF2B5EF4-FFF2-40B4-BE49-F238E27FC236}">
                  <a16:creationId xmlns:a16="http://schemas.microsoft.com/office/drawing/2014/main" id="{D4331047-35C5-485C-8374-2FFE3447E926}"/>
                </a:ext>
              </a:extLst>
            </p:cNvPr>
            <p:cNvSpPr>
              <a:spLocks/>
            </p:cNvSpPr>
            <p:nvPr/>
          </p:nvSpPr>
          <p:spPr bwMode="auto">
            <a:xfrm>
              <a:off x="3306763" y="1408113"/>
              <a:ext cx="28575" cy="33338"/>
            </a:xfrm>
            <a:custGeom>
              <a:avLst/>
              <a:gdLst>
                <a:gd name="T0" fmla="*/ 0 w 90"/>
                <a:gd name="T1" fmla="*/ 105 h 105"/>
                <a:gd name="T2" fmla="*/ 75 w 90"/>
                <a:gd name="T3" fmla="*/ 105 h 105"/>
                <a:gd name="T4" fmla="*/ 78 w 90"/>
                <a:gd name="T5" fmla="*/ 105 h 105"/>
                <a:gd name="T6" fmla="*/ 82 w 90"/>
                <a:gd name="T7" fmla="*/ 104 h 105"/>
                <a:gd name="T8" fmla="*/ 84 w 90"/>
                <a:gd name="T9" fmla="*/ 103 h 105"/>
                <a:gd name="T10" fmla="*/ 86 w 90"/>
                <a:gd name="T11" fmla="*/ 101 h 105"/>
                <a:gd name="T12" fmla="*/ 88 w 90"/>
                <a:gd name="T13" fmla="*/ 98 h 105"/>
                <a:gd name="T14" fmla="*/ 89 w 90"/>
                <a:gd name="T15" fmla="*/ 95 h 105"/>
                <a:gd name="T16" fmla="*/ 90 w 90"/>
                <a:gd name="T17" fmla="*/ 93 h 105"/>
                <a:gd name="T18" fmla="*/ 90 w 90"/>
                <a:gd name="T19" fmla="*/ 90 h 105"/>
                <a:gd name="T20" fmla="*/ 90 w 90"/>
                <a:gd name="T21" fmla="*/ 15 h 105"/>
                <a:gd name="T22" fmla="*/ 90 w 90"/>
                <a:gd name="T23" fmla="*/ 11 h 105"/>
                <a:gd name="T24" fmla="*/ 89 w 90"/>
                <a:gd name="T25" fmla="*/ 8 h 105"/>
                <a:gd name="T26" fmla="*/ 88 w 90"/>
                <a:gd name="T27" fmla="*/ 6 h 105"/>
                <a:gd name="T28" fmla="*/ 86 w 90"/>
                <a:gd name="T29" fmla="*/ 4 h 105"/>
                <a:gd name="T30" fmla="*/ 84 w 90"/>
                <a:gd name="T31" fmla="*/ 2 h 105"/>
                <a:gd name="T32" fmla="*/ 82 w 90"/>
                <a:gd name="T33" fmla="*/ 1 h 105"/>
                <a:gd name="T34" fmla="*/ 78 w 90"/>
                <a:gd name="T35" fmla="*/ 0 h 105"/>
                <a:gd name="T36" fmla="*/ 75 w 90"/>
                <a:gd name="T37" fmla="*/ 0 h 105"/>
                <a:gd name="T38" fmla="*/ 0 w 90"/>
                <a:gd name="T39" fmla="*/ 0 h 105"/>
                <a:gd name="T40" fmla="*/ 0 w 90"/>
                <a:gd name="T41"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5">
                  <a:moveTo>
                    <a:pt x="0" y="105"/>
                  </a:moveTo>
                  <a:lnTo>
                    <a:pt x="75" y="105"/>
                  </a:lnTo>
                  <a:lnTo>
                    <a:pt x="78" y="105"/>
                  </a:lnTo>
                  <a:lnTo>
                    <a:pt x="82" y="104"/>
                  </a:lnTo>
                  <a:lnTo>
                    <a:pt x="84" y="103"/>
                  </a:lnTo>
                  <a:lnTo>
                    <a:pt x="86" y="101"/>
                  </a:lnTo>
                  <a:lnTo>
                    <a:pt x="88" y="98"/>
                  </a:lnTo>
                  <a:lnTo>
                    <a:pt x="89" y="95"/>
                  </a:lnTo>
                  <a:lnTo>
                    <a:pt x="90" y="93"/>
                  </a:lnTo>
                  <a:lnTo>
                    <a:pt x="90" y="90"/>
                  </a:lnTo>
                  <a:lnTo>
                    <a:pt x="90" y="15"/>
                  </a:lnTo>
                  <a:lnTo>
                    <a:pt x="90" y="11"/>
                  </a:lnTo>
                  <a:lnTo>
                    <a:pt x="89" y="8"/>
                  </a:lnTo>
                  <a:lnTo>
                    <a:pt x="88" y="6"/>
                  </a:lnTo>
                  <a:lnTo>
                    <a:pt x="86" y="4"/>
                  </a:lnTo>
                  <a:lnTo>
                    <a:pt x="84" y="2"/>
                  </a:lnTo>
                  <a:lnTo>
                    <a:pt x="82" y="1"/>
                  </a:lnTo>
                  <a:lnTo>
                    <a:pt x="78" y="0"/>
                  </a:lnTo>
                  <a:lnTo>
                    <a:pt x="75" y="0"/>
                  </a:lnTo>
                  <a:lnTo>
                    <a:pt x="0" y="0"/>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79">
              <a:extLst>
                <a:ext uri="{FF2B5EF4-FFF2-40B4-BE49-F238E27FC236}">
                  <a16:creationId xmlns:a16="http://schemas.microsoft.com/office/drawing/2014/main" id="{E71B4DF8-08C1-49EF-9C0A-3DB4DDD227FE}"/>
                </a:ext>
              </a:extLst>
            </p:cNvPr>
            <p:cNvSpPr>
              <a:spLocks/>
            </p:cNvSpPr>
            <p:nvPr/>
          </p:nvSpPr>
          <p:spPr bwMode="auto">
            <a:xfrm>
              <a:off x="3268663" y="1560513"/>
              <a:ext cx="28575" cy="33338"/>
            </a:xfrm>
            <a:custGeom>
              <a:avLst/>
              <a:gdLst>
                <a:gd name="T0" fmla="*/ 90 w 90"/>
                <a:gd name="T1" fmla="*/ 90 h 105"/>
                <a:gd name="T2" fmla="*/ 90 w 90"/>
                <a:gd name="T3" fmla="*/ 15 h 105"/>
                <a:gd name="T4" fmla="*/ 90 w 90"/>
                <a:gd name="T5" fmla="*/ 12 h 105"/>
                <a:gd name="T6" fmla="*/ 89 w 90"/>
                <a:gd name="T7" fmla="*/ 9 h 105"/>
                <a:gd name="T8" fmla="*/ 88 w 90"/>
                <a:gd name="T9" fmla="*/ 7 h 105"/>
                <a:gd name="T10" fmla="*/ 86 w 90"/>
                <a:gd name="T11" fmla="*/ 5 h 105"/>
                <a:gd name="T12" fmla="*/ 84 w 90"/>
                <a:gd name="T13" fmla="*/ 2 h 105"/>
                <a:gd name="T14" fmla="*/ 80 w 90"/>
                <a:gd name="T15" fmla="*/ 1 h 105"/>
                <a:gd name="T16" fmla="*/ 78 w 90"/>
                <a:gd name="T17" fmla="*/ 0 h 105"/>
                <a:gd name="T18" fmla="*/ 75 w 90"/>
                <a:gd name="T19" fmla="*/ 0 h 105"/>
                <a:gd name="T20" fmla="*/ 15 w 90"/>
                <a:gd name="T21" fmla="*/ 0 h 105"/>
                <a:gd name="T22" fmla="*/ 0 w 90"/>
                <a:gd name="T23" fmla="*/ 0 h 105"/>
                <a:gd name="T24" fmla="*/ 0 w 90"/>
                <a:gd name="T25" fmla="*/ 105 h 105"/>
                <a:gd name="T26" fmla="*/ 15 w 90"/>
                <a:gd name="T27" fmla="*/ 105 h 105"/>
                <a:gd name="T28" fmla="*/ 75 w 90"/>
                <a:gd name="T29" fmla="*/ 105 h 105"/>
                <a:gd name="T30" fmla="*/ 78 w 90"/>
                <a:gd name="T31" fmla="*/ 105 h 105"/>
                <a:gd name="T32" fmla="*/ 80 w 90"/>
                <a:gd name="T33" fmla="*/ 104 h 105"/>
                <a:gd name="T34" fmla="*/ 84 w 90"/>
                <a:gd name="T35" fmla="*/ 103 h 105"/>
                <a:gd name="T36" fmla="*/ 86 w 90"/>
                <a:gd name="T37" fmla="*/ 101 h 105"/>
                <a:gd name="T38" fmla="*/ 88 w 90"/>
                <a:gd name="T39" fmla="*/ 99 h 105"/>
                <a:gd name="T40" fmla="*/ 89 w 90"/>
                <a:gd name="T41" fmla="*/ 97 h 105"/>
                <a:gd name="T42" fmla="*/ 90 w 90"/>
                <a:gd name="T43" fmla="*/ 94 h 105"/>
                <a:gd name="T44" fmla="*/ 90 w 90"/>
                <a:gd name="T45" fmla="*/ 90 h 105"/>
                <a:gd name="T46" fmla="*/ 90 w 90"/>
                <a:gd name="T47" fmla="*/ 9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105">
                  <a:moveTo>
                    <a:pt x="90" y="90"/>
                  </a:moveTo>
                  <a:lnTo>
                    <a:pt x="90" y="15"/>
                  </a:lnTo>
                  <a:lnTo>
                    <a:pt x="90" y="12"/>
                  </a:lnTo>
                  <a:lnTo>
                    <a:pt x="89" y="9"/>
                  </a:lnTo>
                  <a:lnTo>
                    <a:pt x="88" y="7"/>
                  </a:lnTo>
                  <a:lnTo>
                    <a:pt x="86" y="5"/>
                  </a:lnTo>
                  <a:lnTo>
                    <a:pt x="84" y="2"/>
                  </a:lnTo>
                  <a:lnTo>
                    <a:pt x="80" y="1"/>
                  </a:lnTo>
                  <a:lnTo>
                    <a:pt x="78" y="0"/>
                  </a:lnTo>
                  <a:lnTo>
                    <a:pt x="75" y="0"/>
                  </a:lnTo>
                  <a:lnTo>
                    <a:pt x="15" y="0"/>
                  </a:lnTo>
                  <a:lnTo>
                    <a:pt x="0" y="0"/>
                  </a:lnTo>
                  <a:lnTo>
                    <a:pt x="0" y="105"/>
                  </a:lnTo>
                  <a:lnTo>
                    <a:pt x="15" y="105"/>
                  </a:lnTo>
                  <a:lnTo>
                    <a:pt x="75" y="105"/>
                  </a:lnTo>
                  <a:lnTo>
                    <a:pt x="78" y="105"/>
                  </a:lnTo>
                  <a:lnTo>
                    <a:pt x="80" y="104"/>
                  </a:lnTo>
                  <a:lnTo>
                    <a:pt x="84" y="103"/>
                  </a:lnTo>
                  <a:lnTo>
                    <a:pt x="86" y="101"/>
                  </a:lnTo>
                  <a:lnTo>
                    <a:pt x="88" y="99"/>
                  </a:lnTo>
                  <a:lnTo>
                    <a:pt x="89" y="97"/>
                  </a:lnTo>
                  <a:lnTo>
                    <a:pt x="90" y="94"/>
                  </a:lnTo>
                  <a:lnTo>
                    <a:pt x="90" y="90"/>
                  </a:lnTo>
                  <a:lnTo>
                    <a:pt x="9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80">
              <a:extLst>
                <a:ext uri="{FF2B5EF4-FFF2-40B4-BE49-F238E27FC236}">
                  <a16:creationId xmlns:a16="http://schemas.microsoft.com/office/drawing/2014/main" id="{807C491F-82BE-477B-BBD4-866B7098F697}"/>
                </a:ext>
              </a:extLst>
            </p:cNvPr>
            <p:cNvSpPr>
              <a:spLocks/>
            </p:cNvSpPr>
            <p:nvPr/>
          </p:nvSpPr>
          <p:spPr bwMode="auto">
            <a:xfrm>
              <a:off x="3209925" y="1560513"/>
              <a:ext cx="49213" cy="33338"/>
            </a:xfrm>
            <a:custGeom>
              <a:avLst/>
              <a:gdLst>
                <a:gd name="T0" fmla="*/ 151 w 151"/>
                <a:gd name="T1" fmla="*/ 0 h 105"/>
                <a:gd name="T2" fmla="*/ 15 w 151"/>
                <a:gd name="T3" fmla="*/ 0 h 105"/>
                <a:gd name="T4" fmla="*/ 0 w 151"/>
                <a:gd name="T5" fmla="*/ 0 h 105"/>
                <a:gd name="T6" fmla="*/ 0 w 151"/>
                <a:gd name="T7" fmla="*/ 105 h 105"/>
                <a:gd name="T8" fmla="*/ 15 w 151"/>
                <a:gd name="T9" fmla="*/ 105 h 105"/>
                <a:gd name="T10" fmla="*/ 151 w 151"/>
                <a:gd name="T11" fmla="*/ 105 h 105"/>
                <a:gd name="T12" fmla="*/ 151 w 151"/>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151" h="105">
                  <a:moveTo>
                    <a:pt x="151" y="0"/>
                  </a:moveTo>
                  <a:lnTo>
                    <a:pt x="15" y="0"/>
                  </a:lnTo>
                  <a:lnTo>
                    <a:pt x="0" y="0"/>
                  </a:lnTo>
                  <a:lnTo>
                    <a:pt x="0" y="105"/>
                  </a:lnTo>
                  <a:lnTo>
                    <a:pt x="15" y="105"/>
                  </a:lnTo>
                  <a:lnTo>
                    <a:pt x="151" y="105"/>
                  </a:lnTo>
                  <a:lnTo>
                    <a:pt x="1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481">
              <a:extLst>
                <a:ext uri="{FF2B5EF4-FFF2-40B4-BE49-F238E27FC236}">
                  <a16:creationId xmlns:a16="http://schemas.microsoft.com/office/drawing/2014/main" id="{E4D2516B-B8D8-4566-9FF4-877E1CB35212}"/>
                </a:ext>
              </a:extLst>
            </p:cNvPr>
            <p:cNvSpPr>
              <a:spLocks/>
            </p:cNvSpPr>
            <p:nvPr/>
          </p:nvSpPr>
          <p:spPr bwMode="auto">
            <a:xfrm>
              <a:off x="3171825" y="1560513"/>
              <a:ext cx="28575" cy="33338"/>
            </a:xfrm>
            <a:custGeom>
              <a:avLst/>
              <a:gdLst>
                <a:gd name="T0" fmla="*/ 90 w 90"/>
                <a:gd name="T1" fmla="*/ 0 h 105"/>
                <a:gd name="T2" fmla="*/ 15 w 90"/>
                <a:gd name="T3" fmla="*/ 0 h 105"/>
                <a:gd name="T4" fmla="*/ 11 w 90"/>
                <a:gd name="T5" fmla="*/ 0 h 105"/>
                <a:gd name="T6" fmla="*/ 9 w 90"/>
                <a:gd name="T7" fmla="*/ 1 h 105"/>
                <a:gd name="T8" fmla="*/ 6 w 90"/>
                <a:gd name="T9" fmla="*/ 2 h 105"/>
                <a:gd name="T10" fmla="*/ 4 w 90"/>
                <a:gd name="T11" fmla="*/ 5 h 105"/>
                <a:gd name="T12" fmla="*/ 2 w 90"/>
                <a:gd name="T13" fmla="*/ 7 h 105"/>
                <a:gd name="T14" fmla="*/ 1 w 90"/>
                <a:gd name="T15" fmla="*/ 10 h 105"/>
                <a:gd name="T16" fmla="*/ 0 w 90"/>
                <a:gd name="T17" fmla="*/ 12 h 105"/>
                <a:gd name="T18" fmla="*/ 0 w 90"/>
                <a:gd name="T19" fmla="*/ 15 h 105"/>
                <a:gd name="T20" fmla="*/ 0 w 90"/>
                <a:gd name="T21" fmla="*/ 90 h 105"/>
                <a:gd name="T22" fmla="*/ 0 w 90"/>
                <a:gd name="T23" fmla="*/ 94 h 105"/>
                <a:gd name="T24" fmla="*/ 1 w 90"/>
                <a:gd name="T25" fmla="*/ 97 h 105"/>
                <a:gd name="T26" fmla="*/ 2 w 90"/>
                <a:gd name="T27" fmla="*/ 99 h 105"/>
                <a:gd name="T28" fmla="*/ 4 w 90"/>
                <a:gd name="T29" fmla="*/ 101 h 105"/>
                <a:gd name="T30" fmla="*/ 6 w 90"/>
                <a:gd name="T31" fmla="*/ 103 h 105"/>
                <a:gd name="T32" fmla="*/ 9 w 90"/>
                <a:gd name="T33" fmla="*/ 104 h 105"/>
                <a:gd name="T34" fmla="*/ 11 w 90"/>
                <a:gd name="T35" fmla="*/ 105 h 105"/>
                <a:gd name="T36" fmla="*/ 15 w 90"/>
                <a:gd name="T37" fmla="*/ 105 h 105"/>
                <a:gd name="T38" fmla="*/ 90 w 90"/>
                <a:gd name="T39" fmla="*/ 105 h 105"/>
                <a:gd name="T40" fmla="*/ 90 w 90"/>
                <a:gd name="T4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5">
                  <a:moveTo>
                    <a:pt x="90" y="0"/>
                  </a:moveTo>
                  <a:lnTo>
                    <a:pt x="15" y="0"/>
                  </a:lnTo>
                  <a:lnTo>
                    <a:pt x="11" y="0"/>
                  </a:lnTo>
                  <a:lnTo>
                    <a:pt x="9" y="1"/>
                  </a:lnTo>
                  <a:lnTo>
                    <a:pt x="6" y="2"/>
                  </a:lnTo>
                  <a:lnTo>
                    <a:pt x="4" y="5"/>
                  </a:lnTo>
                  <a:lnTo>
                    <a:pt x="2" y="7"/>
                  </a:lnTo>
                  <a:lnTo>
                    <a:pt x="1" y="10"/>
                  </a:lnTo>
                  <a:lnTo>
                    <a:pt x="0" y="12"/>
                  </a:lnTo>
                  <a:lnTo>
                    <a:pt x="0" y="15"/>
                  </a:lnTo>
                  <a:lnTo>
                    <a:pt x="0" y="90"/>
                  </a:lnTo>
                  <a:lnTo>
                    <a:pt x="0" y="94"/>
                  </a:lnTo>
                  <a:lnTo>
                    <a:pt x="1" y="97"/>
                  </a:lnTo>
                  <a:lnTo>
                    <a:pt x="2" y="99"/>
                  </a:lnTo>
                  <a:lnTo>
                    <a:pt x="4" y="101"/>
                  </a:lnTo>
                  <a:lnTo>
                    <a:pt x="6" y="103"/>
                  </a:lnTo>
                  <a:lnTo>
                    <a:pt x="9" y="104"/>
                  </a:lnTo>
                  <a:lnTo>
                    <a:pt x="11" y="105"/>
                  </a:lnTo>
                  <a:lnTo>
                    <a:pt x="15" y="105"/>
                  </a:lnTo>
                  <a:lnTo>
                    <a:pt x="90" y="105"/>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82">
              <a:extLst>
                <a:ext uri="{FF2B5EF4-FFF2-40B4-BE49-F238E27FC236}">
                  <a16:creationId xmlns:a16="http://schemas.microsoft.com/office/drawing/2014/main" id="{100602BC-9976-4502-95C9-AC6272D76C2A}"/>
                </a:ext>
              </a:extLst>
            </p:cNvPr>
            <p:cNvSpPr>
              <a:spLocks/>
            </p:cNvSpPr>
            <p:nvPr/>
          </p:nvSpPr>
          <p:spPr bwMode="auto">
            <a:xfrm>
              <a:off x="3209925" y="1484313"/>
              <a:ext cx="49213" cy="33338"/>
            </a:xfrm>
            <a:custGeom>
              <a:avLst/>
              <a:gdLst>
                <a:gd name="T0" fmla="*/ 151 w 151"/>
                <a:gd name="T1" fmla="*/ 106 h 106"/>
                <a:gd name="T2" fmla="*/ 151 w 151"/>
                <a:gd name="T3" fmla="*/ 0 h 106"/>
                <a:gd name="T4" fmla="*/ 45 w 151"/>
                <a:gd name="T5" fmla="*/ 0 h 106"/>
                <a:gd name="T6" fmla="*/ 0 w 151"/>
                <a:gd name="T7" fmla="*/ 0 h 106"/>
                <a:gd name="T8" fmla="*/ 0 w 151"/>
                <a:gd name="T9" fmla="*/ 106 h 106"/>
                <a:gd name="T10" fmla="*/ 15 w 151"/>
                <a:gd name="T11" fmla="*/ 106 h 106"/>
                <a:gd name="T12" fmla="*/ 151 w 151"/>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151" h="106">
                  <a:moveTo>
                    <a:pt x="151" y="106"/>
                  </a:moveTo>
                  <a:lnTo>
                    <a:pt x="151" y="0"/>
                  </a:lnTo>
                  <a:lnTo>
                    <a:pt x="45" y="0"/>
                  </a:lnTo>
                  <a:lnTo>
                    <a:pt x="0" y="0"/>
                  </a:lnTo>
                  <a:lnTo>
                    <a:pt x="0" y="106"/>
                  </a:lnTo>
                  <a:lnTo>
                    <a:pt x="15" y="106"/>
                  </a:lnTo>
                  <a:lnTo>
                    <a:pt x="151"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83">
              <a:extLst>
                <a:ext uri="{FF2B5EF4-FFF2-40B4-BE49-F238E27FC236}">
                  <a16:creationId xmlns:a16="http://schemas.microsoft.com/office/drawing/2014/main" id="{CBECF599-DBA7-40F5-BB62-4F73501B86A0}"/>
                </a:ext>
              </a:extLst>
            </p:cNvPr>
            <p:cNvSpPr>
              <a:spLocks/>
            </p:cNvSpPr>
            <p:nvPr/>
          </p:nvSpPr>
          <p:spPr bwMode="auto">
            <a:xfrm>
              <a:off x="3268663" y="1484313"/>
              <a:ext cx="28575" cy="33338"/>
            </a:xfrm>
            <a:custGeom>
              <a:avLst/>
              <a:gdLst>
                <a:gd name="T0" fmla="*/ 75 w 90"/>
                <a:gd name="T1" fmla="*/ 106 h 106"/>
                <a:gd name="T2" fmla="*/ 78 w 90"/>
                <a:gd name="T3" fmla="*/ 105 h 106"/>
                <a:gd name="T4" fmla="*/ 80 w 90"/>
                <a:gd name="T5" fmla="*/ 104 h 106"/>
                <a:gd name="T6" fmla="*/ 84 w 90"/>
                <a:gd name="T7" fmla="*/ 103 h 106"/>
                <a:gd name="T8" fmla="*/ 86 w 90"/>
                <a:gd name="T9" fmla="*/ 101 h 106"/>
                <a:gd name="T10" fmla="*/ 88 w 90"/>
                <a:gd name="T11" fmla="*/ 99 h 106"/>
                <a:gd name="T12" fmla="*/ 89 w 90"/>
                <a:gd name="T13" fmla="*/ 96 h 106"/>
                <a:gd name="T14" fmla="*/ 90 w 90"/>
                <a:gd name="T15" fmla="*/ 93 h 106"/>
                <a:gd name="T16" fmla="*/ 90 w 90"/>
                <a:gd name="T17" fmla="*/ 91 h 106"/>
                <a:gd name="T18" fmla="*/ 90 w 90"/>
                <a:gd name="T19" fmla="*/ 15 h 106"/>
                <a:gd name="T20" fmla="*/ 90 w 90"/>
                <a:gd name="T21" fmla="*/ 13 h 106"/>
                <a:gd name="T22" fmla="*/ 89 w 90"/>
                <a:gd name="T23" fmla="*/ 10 h 106"/>
                <a:gd name="T24" fmla="*/ 88 w 90"/>
                <a:gd name="T25" fmla="*/ 7 h 106"/>
                <a:gd name="T26" fmla="*/ 86 w 90"/>
                <a:gd name="T27" fmla="*/ 4 h 106"/>
                <a:gd name="T28" fmla="*/ 84 w 90"/>
                <a:gd name="T29" fmla="*/ 3 h 106"/>
                <a:gd name="T30" fmla="*/ 80 w 90"/>
                <a:gd name="T31" fmla="*/ 1 h 106"/>
                <a:gd name="T32" fmla="*/ 78 w 90"/>
                <a:gd name="T33" fmla="*/ 1 h 106"/>
                <a:gd name="T34" fmla="*/ 75 w 90"/>
                <a:gd name="T35" fmla="*/ 0 h 106"/>
                <a:gd name="T36" fmla="*/ 45 w 90"/>
                <a:gd name="T37" fmla="*/ 0 h 106"/>
                <a:gd name="T38" fmla="*/ 0 w 90"/>
                <a:gd name="T39" fmla="*/ 0 h 106"/>
                <a:gd name="T40" fmla="*/ 0 w 90"/>
                <a:gd name="T41" fmla="*/ 106 h 106"/>
                <a:gd name="T42" fmla="*/ 15 w 90"/>
                <a:gd name="T43" fmla="*/ 106 h 106"/>
                <a:gd name="T44" fmla="*/ 75 w 90"/>
                <a:gd name="T45"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106">
                  <a:moveTo>
                    <a:pt x="75" y="106"/>
                  </a:moveTo>
                  <a:lnTo>
                    <a:pt x="78" y="105"/>
                  </a:lnTo>
                  <a:lnTo>
                    <a:pt x="80" y="104"/>
                  </a:lnTo>
                  <a:lnTo>
                    <a:pt x="84" y="103"/>
                  </a:lnTo>
                  <a:lnTo>
                    <a:pt x="86" y="101"/>
                  </a:lnTo>
                  <a:lnTo>
                    <a:pt x="88" y="99"/>
                  </a:lnTo>
                  <a:lnTo>
                    <a:pt x="89" y="96"/>
                  </a:lnTo>
                  <a:lnTo>
                    <a:pt x="90" y="93"/>
                  </a:lnTo>
                  <a:lnTo>
                    <a:pt x="90" y="91"/>
                  </a:lnTo>
                  <a:lnTo>
                    <a:pt x="90" y="15"/>
                  </a:lnTo>
                  <a:lnTo>
                    <a:pt x="90" y="13"/>
                  </a:lnTo>
                  <a:lnTo>
                    <a:pt x="89" y="10"/>
                  </a:lnTo>
                  <a:lnTo>
                    <a:pt x="88" y="7"/>
                  </a:lnTo>
                  <a:lnTo>
                    <a:pt x="86" y="4"/>
                  </a:lnTo>
                  <a:lnTo>
                    <a:pt x="84" y="3"/>
                  </a:lnTo>
                  <a:lnTo>
                    <a:pt x="80" y="1"/>
                  </a:lnTo>
                  <a:lnTo>
                    <a:pt x="78" y="1"/>
                  </a:lnTo>
                  <a:lnTo>
                    <a:pt x="75" y="0"/>
                  </a:lnTo>
                  <a:lnTo>
                    <a:pt x="45" y="0"/>
                  </a:lnTo>
                  <a:lnTo>
                    <a:pt x="0" y="0"/>
                  </a:lnTo>
                  <a:lnTo>
                    <a:pt x="0" y="106"/>
                  </a:lnTo>
                  <a:lnTo>
                    <a:pt x="15" y="106"/>
                  </a:lnTo>
                  <a:lnTo>
                    <a:pt x="75"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84">
              <a:extLst>
                <a:ext uri="{FF2B5EF4-FFF2-40B4-BE49-F238E27FC236}">
                  <a16:creationId xmlns:a16="http://schemas.microsoft.com/office/drawing/2014/main" id="{3704BAD7-C5A2-445F-A05D-4FFD6A50CC2A}"/>
                </a:ext>
              </a:extLst>
            </p:cNvPr>
            <p:cNvSpPr>
              <a:spLocks/>
            </p:cNvSpPr>
            <p:nvPr/>
          </p:nvSpPr>
          <p:spPr bwMode="auto">
            <a:xfrm>
              <a:off x="3171825" y="1484313"/>
              <a:ext cx="28575" cy="33338"/>
            </a:xfrm>
            <a:custGeom>
              <a:avLst/>
              <a:gdLst>
                <a:gd name="T0" fmla="*/ 15 w 90"/>
                <a:gd name="T1" fmla="*/ 106 h 106"/>
                <a:gd name="T2" fmla="*/ 90 w 90"/>
                <a:gd name="T3" fmla="*/ 106 h 106"/>
                <a:gd name="T4" fmla="*/ 90 w 90"/>
                <a:gd name="T5" fmla="*/ 0 h 106"/>
                <a:gd name="T6" fmla="*/ 15 w 90"/>
                <a:gd name="T7" fmla="*/ 0 h 106"/>
                <a:gd name="T8" fmla="*/ 11 w 90"/>
                <a:gd name="T9" fmla="*/ 1 h 106"/>
                <a:gd name="T10" fmla="*/ 9 w 90"/>
                <a:gd name="T11" fmla="*/ 1 h 106"/>
                <a:gd name="T12" fmla="*/ 6 w 90"/>
                <a:gd name="T13" fmla="*/ 3 h 106"/>
                <a:gd name="T14" fmla="*/ 4 w 90"/>
                <a:gd name="T15" fmla="*/ 4 h 106"/>
                <a:gd name="T16" fmla="*/ 2 w 90"/>
                <a:gd name="T17" fmla="*/ 7 h 106"/>
                <a:gd name="T18" fmla="*/ 1 w 90"/>
                <a:gd name="T19" fmla="*/ 10 h 106"/>
                <a:gd name="T20" fmla="*/ 0 w 90"/>
                <a:gd name="T21" fmla="*/ 13 h 106"/>
                <a:gd name="T22" fmla="*/ 0 w 90"/>
                <a:gd name="T23" fmla="*/ 15 h 106"/>
                <a:gd name="T24" fmla="*/ 0 w 90"/>
                <a:gd name="T25" fmla="*/ 90 h 106"/>
                <a:gd name="T26" fmla="*/ 0 w 90"/>
                <a:gd name="T27" fmla="*/ 93 h 106"/>
                <a:gd name="T28" fmla="*/ 1 w 90"/>
                <a:gd name="T29" fmla="*/ 96 h 106"/>
                <a:gd name="T30" fmla="*/ 2 w 90"/>
                <a:gd name="T31" fmla="*/ 99 h 106"/>
                <a:gd name="T32" fmla="*/ 4 w 90"/>
                <a:gd name="T33" fmla="*/ 101 h 106"/>
                <a:gd name="T34" fmla="*/ 6 w 90"/>
                <a:gd name="T35" fmla="*/ 103 h 106"/>
                <a:gd name="T36" fmla="*/ 9 w 90"/>
                <a:gd name="T37" fmla="*/ 104 h 106"/>
                <a:gd name="T38" fmla="*/ 11 w 90"/>
                <a:gd name="T39" fmla="*/ 105 h 106"/>
                <a:gd name="T40" fmla="*/ 15 w 90"/>
                <a:gd name="T4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6">
                  <a:moveTo>
                    <a:pt x="15" y="106"/>
                  </a:moveTo>
                  <a:lnTo>
                    <a:pt x="90" y="106"/>
                  </a:lnTo>
                  <a:lnTo>
                    <a:pt x="90" y="0"/>
                  </a:lnTo>
                  <a:lnTo>
                    <a:pt x="15" y="0"/>
                  </a:lnTo>
                  <a:lnTo>
                    <a:pt x="11" y="1"/>
                  </a:lnTo>
                  <a:lnTo>
                    <a:pt x="9" y="1"/>
                  </a:lnTo>
                  <a:lnTo>
                    <a:pt x="6" y="3"/>
                  </a:lnTo>
                  <a:lnTo>
                    <a:pt x="4" y="4"/>
                  </a:lnTo>
                  <a:lnTo>
                    <a:pt x="2" y="7"/>
                  </a:lnTo>
                  <a:lnTo>
                    <a:pt x="1" y="10"/>
                  </a:lnTo>
                  <a:lnTo>
                    <a:pt x="0" y="13"/>
                  </a:lnTo>
                  <a:lnTo>
                    <a:pt x="0" y="15"/>
                  </a:lnTo>
                  <a:lnTo>
                    <a:pt x="0" y="90"/>
                  </a:lnTo>
                  <a:lnTo>
                    <a:pt x="0" y="93"/>
                  </a:lnTo>
                  <a:lnTo>
                    <a:pt x="1" y="96"/>
                  </a:lnTo>
                  <a:lnTo>
                    <a:pt x="2" y="99"/>
                  </a:lnTo>
                  <a:lnTo>
                    <a:pt x="4" y="101"/>
                  </a:lnTo>
                  <a:lnTo>
                    <a:pt x="6" y="103"/>
                  </a:lnTo>
                  <a:lnTo>
                    <a:pt x="9" y="104"/>
                  </a:lnTo>
                  <a:lnTo>
                    <a:pt x="11" y="105"/>
                  </a:lnTo>
                  <a:lnTo>
                    <a:pt x="15"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85">
              <a:extLst>
                <a:ext uri="{FF2B5EF4-FFF2-40B4-BE49-F238E27FC236}">
                  <a16:creationId xmlns:a16="http://schemas.microsoft.com/office/drawing/2014/main" id="{F712F6AD-1981-409E-970A-2834B1B811FB}"/>
                </a:ext>
              </a:extLst>
            </p:cNvPr>
            <p:cNvSpPr>
              <a:spLocks/>
            </p:cNvSpPr>
            <p:nvPr/>
          </p:nvSpPr>
          <p:spPr bwMode="auto">
            <a:xfrm>
              <a:off x="3278188" y="1368425"/>
              <a:ext cx="28575" cy="34925"/>
            </a:xfrm>
            <a:custGeom>
              <a:avLst/>
              <a:gdLst>
                <a:gd name="T0" fmla="*/ 90 w 90"/>
                <a:gd name="T1" fmla="*/ 92 h 107"/>
                <a:gd name="T2" fmla="*/ 90 w 90"/>
                <a:gd name="T3" fmla="*/ 15 h 107"/>
                <a:gd name="T4" fmla="*/ 90 w 90"/>
                <a:gd name="T5" fmla="*/ 13 h 107"/>
                <a:gd name="T6" fmla="*/ 89 w 90"/>
                <a:gd name="T7" fmla="*/ 10 h 107"/>
                <a:gd name="T8" fmla="*/ 88 w 90"/>
                <a:gd name="T9" fmla="*/ 8 h 107"/>
                <a:gd name="T10" fmla="*/ 86 w 90"/>
                <a:gd name="T11" fmla="*/ 6 h 107"/>
                <a:gd name="T12" fmla="*/ 84 w 90"/>
                <a:gd name="T13" fmla="*/ 4 h 107"/>
                <a:gd name="T14" fmla="*/ 80 w 90"/>
                <a:gd name="T15" fmla="*/ 3 h 107"/>
                <a:gd name="T16" fmla="*/ 78 w 90"/>
                <a:gd name="T17" fmla="*/ 2 h 107"/>
                <a:gd name="T18" fmla="*/ 75 w 90"/>
                <a:gd name="T19" fmla="*/ 2 h 107"/>
                <a:gd name="T20" fmla="*/ 0 w 90"/>
                <a:gd name="T21" fmla="*/ 0 h 107"/>
                <a:gd name="T22" fmla="*/ 0 w 90"/>
                <a:gd name="T23" fmla="*/ 107 h 107"/>
                <a:gd name="T24" fmla="*/ 75 w 90"/>
                <a:gd name="T25" fmla="*/ 107 h 107"/>
                <a:gd name="T26" fmla="*/ 78 w 90"/>
                <a:gd name="T27" fmla="*/ 106 h 107"/>
                <a:gd name="T28" fmla="*/ 80 w 90"/>
                <a:gd name="T29" fmla="*/ 106 h 107"/>
                <a:gd name="T30" fmla="*/ 84 w 90"/>
                <a:gd name="T31" fmla="*/ 103 h 107"/>
                <a:gd name="T32" fmla="*/ 86 w 90"/>
                <a:gd name="T33" fmla="*/ 102 h 107"/>
                <a:gd name="T34" fmla="*/ 88 w 90"/>
                <a:gd name="T35" fmla="*/ 100 h 107"/>
                <a:gd name="T36" fmla="*/ 89 w 90"/>
                <a:gd name="T37" fmla="*/ 97 h 107"/>
                <a:gd name="T38" fmla="*/ 90 w 90"/>
                <a:gd name="T39" fmla="*/ 95 h 107"/>
                <a:gd name="T40" fmla="*/ 90 w 90"/>
                <a:gd name="T41" fmla="*/ 9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7">
                  <a:moveTo>
                    <a:pt x="90" y="92"/>
                  </a:moveTo>
                  <a:lnTo>
                    <a:pt x="90" y="15"/>
                  </a:lnTo>
                  <a:lnTo>
                    <a:pt x="90" y="13"/>
                  </a:lnTo>
                  <a:lnTo>
                    <a:pt x="89" y="10"/>
                  </a:lnTo>
                  <a:lnTo>
                    <a:pt x="88" y="8"/>
                  </a:lnTo>
                  <a:lnTo>
                    <a:pt x="86" y="6"/>
                  </a:lnTo>
                  <a:lnTo>
                    <a:pt x="84" y="4"/>
                  </a:lnTo>
                  <a:lnTo>
                    <a:pt x="80" y="3"/>
                  </a:lnTo>
                  <a:lnTo>
                    <a:pt x="78" y="2"/>
                  </a:lnTo>
                  <a:lnTo>
                    <a:pt x="75" y="2"/>
                  </a:lnTo>
                  <a:lnTo>
                    <a:pt x="0" y="0"/>
                  </a:lnTo>
                  <a:lnTo>
                    <a:pt x="0" y="107"/>
                  </a:lnTo>
                  <a:lnTo>
                    <a:pt x="75" y="107"/>
                  </a:lnTo>
                  <a:lnTo>
                    <a:pt x="78" y="106"/>
                  </a:lnTo>
                  <a:lnTo>
                    <a:pt x="80" y="106"/>
                  </a:lnTo>
                  <a:lnTo>
                    <a:pt x="84" y="103"/>
                  </a:lnTo>
                  <a:lnTo>
                    <a:pt x="86" y="102"/>
                  </a:lnTo>
                  <a:lnTo>
                    <a:pt x="88" y="100"/>
                  </a:lnTo>
                  <a:lnTo>
                    <a:pt x="89" y="97"/>
                  </a:lnTo>
                  <a:lnTo>
                    <a:pt x="90" y="95"/>
                  </a:lnTo>
                  <a:lnTo>
                    <a:pt x="9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86">
              <a:extLst>
                <a:ext uri="{FF2B5EF4-FFF2-40B4-BE49-F238E27FC236}">
                  <a16:creationId xmlns:a16="http://schemas.microsoft.com/office/drawing/2014/main" id="{6DE677BD-E74D-4B38-8613-1458B9B1E294}"/>
                </a:ext>
              </a:extLst>
            </p:cNvPr>
            <p:cNvSpPr>
              <a:spLocks/>
            </p:cNvSpPr>
            <p:nvPr/>
          </p:nvSpPr>
          <p:spPr bwMode="auto">
            <a:xfrm>
              <a:off x="3181350" y="1368425"/>
              <a:ext cx="28575" cy="34925"/>
            </a:xfrm>
            <a:custGeom>
              <a:avLst/>
              <a:gdLst>
                <a:gd name="T0" fmla="*/ 15 w 90"/>
                <a:gd name="T1" fmla="*/ 107 h 107"/>
                <a:gd name="T2" fmla="*/ 90 w 90"/>
                <a:gd name="T3" fmla="*/ 107 h 107"/>
                <a:gd name="T4" fmla="*/ 90 w 90"/>
                <a:gd name="T5" fmla="*/ 0 h 107"/>
                <a:gd name="T6" fmla="*/ 15 w 90"/>
                <a:gd name="T7" fmla="*/ 0 h 107"/>
                <a:gd name="T8" fmla="*/ 11 w 90"/>
                <a:gd name="T9" fmla="*/ 2 h 107"/>
                <a:gd name="T10" fmla="*/ 9 w 90"/>
                <a:gd name="T11" fmla="*/ 3 h 107"/>
                <a:gd name="T12" fmla="*/ 6 w 90"/>
                <a:gd name="T13" fmla="*/ 4 h 107"/>
                <a:gd name="T14" fmla="*/ 4 w 90"/>
                <a:gd name="T15" fmla="*/ 6 h 107"/>
                <a:gd name="T16" fmla="*/ 3 w 90"/>
                <a:gd name="T17" fmla="*/ 8 h 107"/>
                <a:gd name="T18" fmla="*/ 1 w 90"/>
                <a:gd name="T19" fmla="*/ 10 h 107"/>
                <a:gd name="T20" fmla="*/ 0 w 90"/>
                <a:gd name="T21" fmla="*/ 13 h 107"/>
                <a:gd name="T22" fmla="*/ 0 w 90"/>
                <a:gd name="T23" fmla="*/ 17 h 107"/>
                <a:gd name="T24" fmla="*/ 0 w 90"/>
                <a:gd name="T25" fmla="*/ 92 h 107"/>
                <a:gd name="T26" fmla="*/ 0 w 90"/>
                <a:gd name="T27" fmla="*/ 95 h 107"/>
                <a:gd name="T28" fmla="*/ 1 w 90"/>
                <a:gd name="T29" fmla="*/ 97 h 107"/>
                <a:gd name="T30" fmla="*/ 3 w 90"/>
                <a:gd name="T31" fmla="*/ 100 h 107"/>
                <a:gd name="T32" fmla="*/ 4 w 90"/>
                <a:gd name="T33" fmla="*/ 102 h 107"/>
                <a:gd name="T34" fmla="*/ 6 w 90"/>
                <a:gd name="T35" fmla="*/ 103 h 107"/>
                <a:gd name="T36" fmla="*/ 9 w 90"/>
                <a:gd name="T37" fmla="*/ 106 h 107"/>
                <a:gd name="T38" fmla="*/ 11 w 90"/>
                <a:gd name="T39" fmla="*/ 106 h 107"/>
                <a:gd name="T40" fmla="*/ 15 w 90"/>
                <a:gd name="T41"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7">
                  <a:moveTo>
                    <a:pt x="15" y="107"/>
                  </a:moveTo>
                  <a:lnTo>
                    <a:pt x="90" y="107"/>
                  </a:lnTo>
                  <a:lnTo>
                    <a:pt x="90" y="0"/>
                  </a:lnTo>
                  <a:lnTo>
                    <a:pt x="15" y="0"/>
                  </a:lnTo>
                  <a:lnTo>
                    <a:pt x="11" y="2"/>
                  </a:lnTo>
                  <a:lnTo>
                    <a:pt x="9" y="3"/>
                  </a:lnTo>
                  <a:lnTo>
                    <a:pt x="6" y="4"/>
                  </a:lnTo>
                  <a:lnTo>
                    <a:pt x="4" y="6"/>
                  </a:lnTo>
                  <a:lnTo>
                    <a:pt x="3" y="8"/>
                  </a:lnTo>
                  <a:lnTo>
                    <a:pt x="1" y="10"/>
                  </a:lnTo>
                  <a:lnTo>
                    <a:pt x="0" y="13"/>
                  </a:lnTo>
                  <a:lnTo>
                    <a:pt x="0" y="17"/>
                  </a:lnTo>
                  <a:lnTo>
                    <a:pt x="0" y="92"/>
                  </a:lnTo>
                  <a:lnTo>
                    <a:pt x="0" y="95"/>
                  </a:lnTo>
                  <a:lnTo>
                    <a:pt x="1" y="97"/>
                  </a:lnTo>
                  <a:lnTo>
                    <a:pt x="3" y="100"/>
                  </a:lnTo>
                  <a:lnTo>
                    <a:pt x="4" y="102"/>
                  </a:lnTo>
                  <a:lnTo>
                    <a:pt x="6" y="103"/>
                  </a:lnTo>
                  <a:lnTo>
                    <a:pt x="9" y="106"/>
                  </a:lnTo>
                  <a:lnTo>
                    <a:pt x="11" y="106"/>
                  </a:lnTo>
                  <a:lnTo>
                    <a:pt x="15"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87">
              <a:extLst>
                <a:ext uri="{FF2B5EF4-FFF2-40B4-BE49-F238E27FC236}">
                  <a16:creationId xmlns:a16="http://schemas.microsoft.com/office/drawing/2014/main" id="{FD18DD93-6366-4A9B-AB10-CE2410E811D0}"/>
                </a:ext>
              </a:extLst>
            </p:cNvPr>
            <p:cNvSpPr>
              <a:spLocks/>
            </p:cNvSpPr>
            <p:nvPr/>
          </p:nvSpPr>
          <p:spPr bwMode="auto">
            <a:xfrm>
              <a:off x="3219450" y="1368425"/>
              <a:ext cx="49213" cy="34925"/>
            </a:xfrm>
            <a:custGeom>
              <a:avLst/>
              <a:gdLst>
                <a:gd name="T0" fmla="*/ 151 w 151"/>
                <a:gd name="T1" fmla="*/ 107 h 107"/>
                <a:gd name="T2" fmla="*/ 151 w 151"/>
                <a:gd name="T3" fmla="*/ 0 h 107"/>
                <a:gd name="T4" fmla="*/ 0 w 151"/>
                <a:gd name="T5" fmla="*/ 0 h 107"/>
                <a:gd name="T6" fmla="*/ 0 w 151"/>
                <a:gd name="T7" fmla="*/ 107 h 107"/>
                <a:gd name="T8" fmla="*/ 76 w 151"/>
                <a:gd name="T9" fmla="*/ 107 h 107"/>
                <a:gd name="T10" fmla="*/ 151 w 151"/>
                <a:gd name="T11" fmla="*/ 107 h 107"/>
              </a:gdLst>
              <a:ahLst/>
              <a:cxnLst>
                <a:cxn ang="0">
                  <a:pos x="T0" y="T1"/>
                </a:cxn>
                <a:cxn ang="0">
                  <a:pos x="T2" y="T3"/>
                </a:cxn>
                <a:cxn ang="0">
                  <a:pos x="T4" y="T5"/>
                </a:cxn>
                <a:cxn ang="0">
                  <a:pos x="T6" y="T7"/>
                </a:cxn>
                <a:cxn ang="0">
                  <a:pos x="T8" y="T9"/>
                </a:cxn>
                <a:cxn ang="0">
                  <a:pos x="T10" y="T11"/>
                </a:cxn>
              </a:cxnLst>
              <a:rect l="0" t="0" r="r" b="b"/>
              <a:pathLst>
                <a:path w="151" h="107">
                  <a:moveTo>
                    <a:pt x="151" y="107"/>
                  </a:moveTo>
                  <a:lnTo>
                    <a:pt x="151" y="0"/>
                  </a:lnTo>
                  <a:lnTo>
                    <a:pt x="0" y="0"/>
                  </a:lnTo>
                  <a:lnTo>
                    <a:pt x="0" y="107"/>
                  </a:lnTo>
                  <a:lnTo>
                    <a:pt x="76" y="107"/>
                  </a:lnTo>
                  <a:lnTo>
                    <a:pt x="151"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88">
              <a:extLst>
                <a:ext uri="{FF2B5EF4-FFF2-40B4-BE49-F238E27FC236}">
                  <a16:creationId xmlns:a16="http://schemas.microsoft.com/office/drawing/2014/main" id="{7B649F2F-861A-47B7-8B4D-363BC1B213FF}"/>
                </a:ext>
              </a:extLst>
            </p:cNvPr>
            <p:cNvSpPr>
              <a:spLocks/>
            </p:cNvSpPr>
            <p:nvPr/>
          </p:nvSpPr>
          <p:spPr bwMode="auto">
            <a:xfrm>
              <a:off x="3411538" y="1598613"/>
              <a:ext cx="28575" cy="33338"/>
            </a:xfrm>
            <a:custGeom>
              <a:avLst/>
              <a:gdLst>
                <a:gd name="T0" fmla="*/ 75 w 91"/>
                <a:gd name="T1" fmla="*/ 0 h 106"/>
                <a:gd name="T2" fmla="*/ 45 w 91"/>
                <a:gd name="T3" fmla="*/ 0 h 106"/>
                <a:gd name="T4" fmla="*/ 0 w 91"/>
                <a:gd name="T5" fmla="*/ 0 h 106"/>
                <a:gd name="T6" fmla="*/ 0 w 91"/>
                <a:gd name="T7" fmla="*/ 106 h 106"/>
                <a:gd name="T8" fmla="*/ 75 w 91"/>
                <a:gd name="T9" fmla="*/ 106 h 106"/>
                <a:gd name="T10" fmla="*/ 79 w 91"/>
                <a:gd name="T11" fmla="*/ 106 h 106"/>
                <a:gd name="T12" fmla="*/ 81 w 91"/>
                <a:gd name="T13" fmla="*/ 104 h 106"/>
                <a:gd name="T14" fmla="*/ 84 w 91"/>
                <a:gd name="T15" fmla="*/ 103 h 106"/>
                <a:gd name="T16" fmla="*/ 86 w 91"/>
                <a:gd name="T17" fmla="*/ 101 h 106"/>
                <a:gd name="T18" fmla="*/ 88 w 91"/>
                <a:gd name="T19" fmla="*/ 99 h 106"/>
                <a:gd name="T20" fmla="*/ 89 w 91"/>
                <a:gd name="T21" fmla="*/ 97 h 106"/>
                <a:gd name="T22" fmla="*/ 91 w 91"/>
                <a:gd name="T23" fmla="*/ 94 h 106"/>
                <a:gd name="T24" fmla="*/ 91 w 91"/>
                <a:gd name="T25" fmla="*/ 91 h 106"/>
                <a:gd name="T26" fmla="*/ 91 w 91"/>
                <a:gd name="T27" fmla="*/ 15 h 106"/>
                <a:gd name="T28" fmla="*/ 91 w 91"/>
                <a:gd name="T29" fmla="*/ 12 h 106"/>
                <a:gd name="T30" fmla="*/ 89 w 91"/>
                <a:gd name="T31" fmla="*/ 10 h 106"/>
                <a:gd name="T32" fmla="*/ 88 w 91"/>
                <a:gd name="T33" fmla="*/ 7 h 106"/>
                <a:gd name="T34" fmla="*/ 86 w 91"/>
                <a:gd name="T35" fmla="*/ 5 h 106"/>
                <a:gd name="T36" fmla="*/ 84 w 91"/>
                <a:gd name="T37" fmla="*/ 4 h 106"/>
                <a:gd name="T38" fmla="*/ 81 w 91"/>
                <a:gd name="T39" fmla="*/ 2 h 106"/>
                <a:gd name="T40" fmla="*/ 79 w 91"/>
                <a:gd name="T41" fmla="*/ 2 h 106"/>
                <a:gd name="T42" fmla="*/ 75 w 91"/>
                <a:gd name="T43" fmla="*/ 0 h 106"/>
                <a:gd name="T44" fmla="*/ 75 w 91"/>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 h="106">
                  <a:moveTo>
                    <a:pt x="75" y="0"/>
                  </a:moveTo>
                  <a:lnTo>
                    <a:pt x="45" y="0"/>
                  </a:lnTo>
                  <a:lnTo>
                    <a:pt x="0" y="0"/>
                  </a:lnTo>
                  <a:lnTo>
                    <a:pt x="0" y="106"/>
                  </a:lnTo>
                  <a:lnTo>
                    <a:pt x="75" y="106"/>
                  </a:lnTo>
                  <a:lnTo>
                    <a:pt x="79" y="106"/>
                  </a:lnTo>
                  <a:lnTo>
                    <a:pt x="81" y="104"/>
                  </a:lnTo>
                  <a:lnTo>
                    <a:pt x="84" y="103"/>
                  </a:lnTo>
                  <a:lnTo>
                    <a:pt x="86" y="101"/>
                  </a:lnTo>
                  <a:lnTo>
                    <a:pt x="88" y="99"/>
                  </a:lnTo>
                  <a:lnTo>
                    <a:pt x="89" y="97"/>
                  </a:lnTo>
                  <a:lnTo>
                    <a:pt x="91" y="94"/>
                  </a:lnTo>
                  <a:lnTo>
                    <a:pt x="91" y="91"/>
                  </a:lnTo>
                  <a:lnTo>
                    <a:pt x="91" y="15"/>
                  </a:lnTo>
                  <a:lnTo>
                    <a:pt x="91" y="12"/>
                  </a:lnTo>
                  <a:lnTo>
                    <a:pt x="89" y="10"/>
                  </a:lnTo>
                  <a:lnTo>
                    <a:pt x="88" y="7"/>
                  </a:lnTo>
                  <a:lnTo>
                    <a:pt x="86" y="5"/>
                  </a:lnTo>
                  <a:lnTo>
                    <a:pt x="84" y="4"/>
                  </a:lnTo>
                  <a:lnTo>
                    <a:pt x="81" y="2"/>
                  </a:lnTo>
                  <a:lnTo>
                    <a:pt x="79" y="2"/>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89">
              <a:extLst>
                <a:ext uri="{FF2B5EF4-FFF2-40B4-BE49-F238E27FC236}">
                  <a16:creationId xmlns:a16="http://schemas.microsoft.com/office/drawing/2014/main" id="{EE32518E-6D71-41D8-B607-61331350C9B3}"/>
                </a:ext>
              </a:extLst>
            </p:cNvPr>
            <p:cNvSpPr>
              <a:spLocks/>
            </p:cNvSpPr>
            <p:nvPr/>
          </p:nvSpPr>
          <p:spPr bwMode="auto">
            <a:xfrm>
              <a:off x="3316288" y="1598613"/>
              <a:ext cx="28575" cy="33338"/>
            </a:xfrm>
            <a:custGeom>
              <a:avLst/>
              <a:gdLst>
                <a:gd name="T0" fmla="*/ 0 w 90"/>
                <a:gd name="T1" fmla="*/ 15 h 106"/>
                <a:gd name="T2" fmla="*/ 0 w 90"/>
                <a:gd name="T3" fmla="*/ 91 h 106"/>
                <a:gd name="T4" fmla="*/ 0 w 90"/>
                <a:gd name="T5" fmla="*/ 94 h 106"/>
                <a:gd name="T6" fmla="*/ 1 w 90"/>
                <a:gd name="T7" fmla="*/ 97 h 106"/>
                <a:gd name="T8" fmla="*/ 3 w 90"/>
                <a:gd name="T9" fmla="*/ 99 h 106"/>
                <a:gd name="T10" fmla="*/ 4 w 90"/>
                <a:gd name="T11" fmla="*/ 101 h 106"/>
                <a:gd name="T12" fmla="*/ 6 w 90"/>
                <a:gd name="T13" fmla="*/ 103 h 106"/>
                <a:gd name="T14" fmla="*/ 10 w 90"/>
                <a:gd name="T15" fmla="*/ 104 h 106"/>
                <a:gd name="T16" fmla="*/ 12 w 90"/>
                <a:gd name="T17" fmla="*/ 106 h 106"/>
                <a:gd name="T18" fmla="*/ 15 w 90"/>
                <a:gd name="T19" fmla="*/ 106 h 106"/>
                <a:gd name="T20" fmla="*/ 90 w 90"/>
                <a:gd name="T21" fmla="*/ 106 h 106"/>
                <a:gd name="T22" fmla="*/ 90 w 90"/>
                <a:gd name="T23" fmla="*/ 0 h 106"/>
                <a:gd name="T24" fmla="*/ 15 w 90"/>
                <a:gd name="T25" fmla="*/ 0 h 106"/>
                <a:gd name="T26" fmla="*/ 12 w 90"/>
                <a:gd name="T27" fmla="*/ 0 h 106"/>
                <a:gd name="T28" fmla="*/ 10 w 90"/>
                <a:gd name="T29" fmla="*/ 2 h 106"/>
                <a:gd name="T30" fmla="*/ 6 w 90"/>
                <a:gd name="T31" fmla="*/ 4 h 106"/>
                <a:gd name="T32" fmla="*/ 4 w 90"/>
                <a:gd name="T33" fmla="*/ 5 h 106"/>
                <a:gd name="T34" fmla="*/ 3 w 90"/>
                <a:gd name="T35" fmla="*/ 7 h 106"/>
                <a:gd name="T36" fmla="*/ 1 w 90"/>
                <a:gd name="T37" fmla="*/ 10 h 106"/>
                <a:gd name="T38" fmla="*/ 0 w 90"/>
                <a:gd name="T39" fmla="*/ 12 h 106"/>
                <a:gd name="T40" fmla="*/ 0 w 90"/>
                <a:gd name="T41" fmla="*/ 1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6">
                  <a:moveTo>
                    <a:pt x="0" y="15"/>
                  </a:moveTo>
                  <a:lnTo>
                    <a:pt x="0" y="91"/>
                  </a:lnTo>
                  <a:lnTo>
                    <a:pt x="0" y="94"/>
                  </a:lnTo>
                  <a:lnTo>
                    <a:pt x="1" y="97"/>
                  </a:lnTo>
                  <a:lnTo>
                    <a:pt x="3" y="99"/>
                  </a:lnTo>
                  <a:lnTo>
                    <a:pt x="4" y="101"/>
                  </a:lnTo>
                  <a:lnTo>
                    <a:pt x="6" y="103"/>
                  </a:lnTo>
                  <a:lnTo>
                    <a:pt x="10" y="104"/>
                  </a:lnTo>
                  <a:lnTo>
                    <a:pt x="12" y="106"/>
                  </a:lnTo>
                  <a:lnTo>
                    <a:pt x="15" y="106"/>
                  </a:lnTo>
                  <a:lnTo>
                    <a:pt x="90" y="106"/>
                  </a:lnTo>
                  <a:lnTo>
                    <a:pt x="90" y="0"/>
                  </a:lnTo>
                  <a:lnTo>
                    <a:pt x="15" y="0"/>
                  </a:lnTo>
                  <a:lnTo>
                    <a:pt x="12" y="0"/>
                  </a:lnTo>
                  <a:lnTo>
                    <a:pt x="10" y="2"/>
                  </a:lnTo>
                  <a:lnTo>
                    <a:pt x="6" y="4"/>
                  </a:lnTo>
                  <a:lnTo>
                    <a:pt x="4" y="5"/>
                  </a:lnTo>
                  <a:lnTo>
                    <a:pt x="3" y="7"/>
                  </a:lnTo>
                  <a:lnTo>
                    <a:pt x="1" y="10"/>
                  </a:lnTo>
                  <a:lnTo>
                    <a:pt x="0" y="12"/>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90">
              <a:extLst>
                <a:ext uri="{FF2B5EF4-FFF2-40B4-BE49-F238E27FC236}">
                  <a16:creationId xmlns:a16="http://schemas.microsoft.com/office/drawing/2014/main" id="{63CAE38D-4F00-486C-9B54-387A5C516941}"/>
                </a:ext>
              </a:extLst>
            </p:cNvPr>
            <p:cNvSpPr>
              <a:spLocks/>
            </p:cNvSpPr>
            <p:nvPr/>
          </p:nvSpPr>
          <p:spPr bwMode="auto">
            <a:xfrm>
              <a:off x="3354388" y="1598613"/>
              <a:ext cx="47625" cy="33338"/>
            </a:xfrm>
            <a:custGeom>
              <a:avLst/>
              <a:gdLst>
                <a:gd name="T0" fmla="*/ 0 w 151"/>
                <a:gd name="T1" fmla="*/ 0 h 106"/>
                <a:gd name="T2" fmla="*/ 0 w 151"/>
                <a:gd name="T3" fmla="*/ 106 h 106"/>
                <a:gd name="T4" fmla="*/ 151 w 151"/>
                <a:gd name="T5" fmla="*/ 106 h 106"/>
                <a:gd name="T6" fmla="*/ 151 w 151"/>
                <a:gd name="T7" fmla="*/ 0 h 106"/>
                <a:gd name="T8" fmla="*/ 45 w 151"/>
                <a:gd name="T9" fmla="*/ 0 h 106"/>
                <a:gd name="T10" fmla="*/ 0 w 151"/>
                <a:gd name="T11" fmla="*/ 0 h 106"/>
              </a:gdLst>
              <a:ahLst/>
              <a:cxnLst>
                <a:cxn ang="0">
                  <a:pos x="T0" y="T1"/>
                </a:cxn>
                <a:cxn ang="0">
                  <a:pos x="T2" y="T3"/>
                </a:cxn>
                <a:cxn ang="0">
                  <a:pos x="T4" y="T5"/>
                </a:cxn>
                <a:cxn ang="0">
                  <a:pos x="T6" y="T7"/>
                </a:cxn>
                <a:cxn ang="0">
                  <a:pos x="T8" y="T9"/>
                </a:cxn>
                <a:cxn ang="0">
                  <a:pos x="T10" y="T11"/>
                </a:cxn>
              </a:cxnLst>
              <a:rect l="0" t="0" r="r" b="b"/>
              <a:pathLst>
                <a:path w="151" h="106">
                  <a:moveTo>
                    <a:pt x="0" y="0"/>
                  </a:moveTo>
                  <a:lnTo>
                    <a:pt x="0" y="106"/>
                  </a:lnTo>
                  <a:lnTo>
                    <a:pt x="151" y="106"/>
                  </a:lnTo>
                  <a:lnTo>
                    <a:pt x="151" y="0"/>
                  </a:lnTo>
                  <a:lnTo>
                    <a:pt x="4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91">
              <a:extLst>
                <a:ext uri="{FF2B5EF4-FFF2-40B4-BE49-F238E27FC236}">
                  <a16:creationId xmlns:a16="http://schemas.microsoft.com/office/drawing/2014/main" id="{2E73AE87-FEA8-4F73-82A8-AC84D51B84F9}"/>
                </a:ext>
              </a:extLst>
            </p:cNvPr>
            <p:cNvSpPr>
              <a:spLocks/>
            </p:cNvSpPr>
            <p:nvPr/>
          </p:nvSpPr>
          <p:spPr bwMode="auto">
            <a:xfrm>
              <a:off x="3373438" y="1560513"/>
              <a:ext cx="47625" cy="33338"/>
            </a:xfrm>
            <a:custGeom>
              <a:avLst/>
              <a:gdLst>
                <a:gd name="T0" fmla="*/ 150 w 150"/>
                <a:gd name="T1" fmla="*/ 0 h 105"/>
                <a:gd name="T2" fmla="*/ 105 w 150"/>
                <a:gd name="T3" fmla="*/ 0 h 105"/>
                <a:gd name="T4" fmla="*/ 0 w 150"/>
                <a:gd name="T5" fmla="*/ 0 h 105"/>
                <a:gd name="T6" fmla="*/ 0 w 150"/>
                <a:gd name="T7" fmla="*/ 105 h 105"/>
                <a:gd name="T8" fmla="*/ 105 w 150"/>
                <a:gd name="T9" fmla="*/ 105 h 105"/>
                <a:gd name="T10" fmla="*/ 150 w 150"/>
                <a:gd name="T11" fmla="*/ 105 h 105"/>
                <a:gd name="T12" fmla="*/ 150 w 150"/>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150" h="105">
                  <a:moveTo>
                    <a:pt x="150" y="0"/>
                  </a:moveTo>
                  <a:lnTo>
                    <a:pt x="105" y="0"/>
                  </a:lnTo>
                  <a:lnTo>
                    <a:pt x="0" y="0"/>
                  </a:lnTo>
                  <a:lnTo>
                    <a:pt x="0" y="105"/>
                  </a:lnTo>
                  <a:lnTo>
                    <a:pt x="105" y="105"/>
                  </a:lnTo>
                  <a:lnTo>
                    <a:pt x="150" y="105"/>
                  </a:lnTo>
                  <a:lnTo>
                    <a:pt x="1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92">
              <a:extLst>
                <a:ext uri="{FF2B5EF4-FFF2-40B4-BE49-F238E27FC236}">
                  <a16:creationId xmlns:a16="http://schemas.microsoft.com/office/drawing/2014/main" id="{BF52A779-36BD-4211-BE23-92522FDBFB47}"/>
                </a:ext>
              </a:extLst>
            </p:cNvPr>
            <p:cNvSpPr>
              <a:spLocks/>
            </p:cNvSpPr>
            <p:nvPr/>
          </p:nvSpPr>
          <p:spPr bwMode="auto">
            <a:xfrm>
              <a:off x="3335338" y="1560513"/>
              <a:ext cx="28575" cy="33338"/>
            </a:xfrm>
            <a:custGeom>
              <a:avLst/>
              <a:gdLst>
                <a:gd name="T0" fmla="*/ 90 w 90"/>
                <a:gd name="T1" fmla="*/ 0 h 105"/>
                <a:gd name="T2" fmla="*/ 45 w 90"/>
                <a:gd name="T3" fmla="*/ 0 h 105"/>
                <a:gd name="T4" fmla="*/ 15 w 90"/>
                <a:gd name="T5" fmla="*/ 0 h 105"/>
                <a:gd name="T6" fmla="*/ 12 w 90"/>
                <a:gd name="T7" fmla="*/ 0 h 105"/>
                <a:gd name="T8" fmla="*/ 10 w 90"/>
                <a:gd name="T9" fmla="*/ 1 h 105"/>
                <a:gd name="T10" fmla="*/ 7 w 90"/>
                <a:gd name="T11" fmla="*/ 2 h 105"/>
                <a:gd name="T12" fmla="*/ 4 w 90"/>
                <a:gd name="T13" fmla="*/ 5 h 105"/>
                <a:gd name="T14" fmla="*/ 3 w 90"/>
                <a:gd name="T15" fmla="*/ 7 h 105"/>
                <a:gd name="T16" fmla="*/ 1 w 90"/>
                <a:gd name="T17" fmla="*/ 10 h 105"/>
                <a:gd name="T18" fmla="*/ 1 w 90"/>
                <a:gd name="T19" fmla="*/ 12 h 105"/>
                <a:gd name="T20" fmla="*/ 0 w 90"/>
                <a:gd name="T21" fmla="*/ 15 h 105"/>
                <a:gd name="T22" fmla="*/ 0 w 90"/>
                <a:gd name="T23" fmla="*/ 90 h 105"/>
                <a:gd name="T24" fmla="*/ 1 w 90"/>
                <a:gd name="T25" fmla="*/ 94 h 105"/>
                <a:gd name="T26" fmla="*/ 1 w 90"/>
                <a:gd name="T27" fmla="*/ 97 h 105"/>
                <a:gd name="T28" fmla="*/ 3 w 90"/>
                <a:gd name="T29" fmla="*/ 99 h 105"/>
                <a:gd name="T30" fmla="*/ 4 w 90"/>
                <a:gd name="T31" fmla="*/ 101 h 105"/>
                <a:gd name="T32" fmla="*/ 7 w 90"/>
                <a:gd name="T33" fmla="*/ 103 h 105"/>
                <a:gd name="T34" fmla="*/ 10 w 90"/>
                <a:gd name="T35" fmla="*/ 104 h 105"/>
                <a:gd name="T36" fmla="*/ 12 w 90"/>
                <a:gd name="T37" fmla="*/ 105 h 105"/>
                <a:gd name="T38" fmla="*/ 15 w 90"/>
                <a:gd name="T39" fmla="*/ 105 h 105"/>
                <a:gd name="T40" fmla="*/ 45 w 90"/>
                <a:gd name="T41" fmla="*/ 105 h 105"/>
                <a:gd name="T42" fmla="*/ 90 w 90"/>
                <a:gd name="T43" fmla="*/ 105 h 105"/>
                <a:gd name="T44" fmla="*/ 90 w 90"/>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105">
                  <a:moveTo>
                    <a:pt x="90" y="0"/>
                  </a:moveTo>
                  <a:lnTo>
                    <a:pt x="45" y="0"/>
                  </a:lnTo>
                  <a:lnTo>
                    <a:pt x="15" y="0"/>
                  </a:lnTo>
                  <a:lnTo>
                    <a:pt x="12" y="0"/>
                  </a:lnTo>
                  <a:lnTo>
                    <a:pt x="10" y="1"/>
                  </a:lnTo>
                  <a:lnTo>
                    <a:pt x="7" y="2"/>
                  </a:lnTo>
                  <a:lnTo>
                    <a:pt x="4" y="5"/>
                  </a:lnTo>
                  <a:lnTo>
                    <a:pt x="3" y="7"/>
                  </a:lnTo>
                  <a:lnTo>
                    <a:pt x="1" y="10"/>
                  </a:lnTo>
                  <a:lnTo>
                    <a:pt x="1" y="12"/>
                  </a:lnTo>
                  <a:lnTo>
                    <a:pt x="0" y="15"/>
                  </a:lnTo>
                  <a:lnTo>
                    <a:pt x="0" y="90"/>
                  </a:lnTo>
                  <a:lnTo>
                    <a:pt x="1" y="94"/>
                  </a:lnTo>
                  <a:lnTo>
                    <a:pt x="1" y="97"/>
                  </a:lnTo>
                  <a:lnTo>
                    <a:pt x="3" y="99"/>
                  </a:lnTo>
                  <a:lnTo>
                    <a:pt x="4" y="101"/>
                  </a:lnTo>
                  <a:lnTo>
                    <a:pt x="7" y="103"/>
                  </a:lnTo>
                  <a:lnTo>
                    <a:pt x="10" y="104"/>
                  </a:lnTo>
                  <a:lnTo>
                    <a:pt x="12" y="105"/>
                  </a:lnTo>
                  <a:lnTo>
                    <a:pt x="15" y="105"/>
                  </a:lnTo>
                  <a:lnTo>
                    <a:pt x="45" y="105"/>
                  </a:lnTo>
                  <a:lnTo>
                    <a:pt x="90" y="105"/>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93">
              <a:extLst>
                <a:ext uri="{FF2B5EF4-FFF2-40B4-BE49-F238E27FC236}">
                  <a16:creationId xmlns:a16="http://schemas.microsoft.com/office/drawing/2014/main" id="{55138F39-37AC-4670-AA03-0C97ECD95969}"/>
                </a:ext>
              </a:extLst>
            </p:cNvPr>
            <p:cNvSpPr>
              <a:spLocks/>
            </p:cNvSpPr>
            <p:nvPr/>
          </p:nvSpPr>
          <p:spPr bwMode="auto">
            <a:xfrm>
              <a:off x="3430588" y="1560513"/>
              <a:ext cx="28575" cy="33338"/>
            </a:xfrm>
            <a:custGeom>
              <a:avLst/>
              <a:gdLst>
                <a:gd name="T0" fmla="*/ 76 w 91"/>
                <a:gd name="T1" fmla="*/ 0 h 105"/>
                <a:gd name="T2" fmla="*/ 0 w 91"/>
                <a:gd name="T3" fmla="*/ 0 h 105"/>
                <a:gd name="T4" fmla="*/ 0 w 91"/>
                <a:gd name="T5" fmla="*/ 105 h 105"/>
                <a:gd name="T6" fmla="*/ 76 w 91"/>
                <a:gd name="T7" fmla="*/ 105 h 105"/>
                <a:gd name="T8" fmla="*/ 79 w 91"/>
                <a:gd name="T9" fmla="*/ 105 h 105"/>
                <a:gd name="T10" fmla="*/ 82 w 91"/>
                <a:gd name="T11" fmla="*/ 104 h 105"/>
                <a:gd name="T12" fmla="*/ 84 w 91"/>
                <a:gd name="T13" fmla="*/ 103 h 105"/>
                <a:gd name="T14" fmla="*/ 86 w 91"/>
                <a:gd name="T15" fmla="*/ 101 h 105"/>
                <a:gd name="T16" fmla="*/ 88 w 91"/>
                <a:gd name="T17" fmla="*/ 99 h 105"/>
                <a:gd name="T18" fmla="*/ 89 w 91"/>
                <a:gd name="T19" fmla="*/ 97 h 105"/>
                <a:gd name="T20" fmla="*/ 91 w 91"/>
                <a:gd name="T21" fmla="*/ 94 h 105"/>
                <a:gd name="T22" fmla="*/ 91 w 91"/>
                <a:gd name="T23" fmla="*/ 90 h 105"/>
                <a:gd name="T24" fmla="*/ 91 w 91"/>
                <a:gd name="T25" fmla="*/ 15 h 105"/>
                <a:gd name="T26" fmla="*/ 91 w 91"/>
                <a:gd name="T27" fmla="*/ 12 h 105"/>
                <a:gd name="T28" fmla="*/ 89 w 91"/>
                <a:gd name="T29" fmla="*/ 9 h 105"/>
                <a:gd name="T30" fmla="*/ 88 w 91"/>
                <a:gd name="T31" fmla="*/ 7 h 105"/>
                <a:gd name="T32" fmla="*/ 86 w 91"/>
                <a:gd name="T33" fmla="*/ 5 h 105"/>
                <a:gd name="T34" fmla="*/ 84 w 91"/>
                <a:gd name="T35" fmla="*/ 2 h 105"/>
                <a:gd name="T36" fmla="*/ 82 w 91"/>
                <a:gd name="T37" fmla="*/ 1 h 105"/>
                <a:gd name="T38" fmla="*/ 79 w 91"/>
                <a:gd name="T39" fmla="*/ 0 h 105"/>
                <a:gd name="T40" fmla="*/ 76 w 91"/>
                <a:gd name="T4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105">
                  <a:moveTo>
                    <a:pt x="76" y="0"/>
                  </a:moveTo>
                  <a:lnTo>
                    <a:pt x="0" y="0"/>
                  </a:lnTo>
                  <a:lnTo>
                    <a:pt x="0" y="105"/>
                  </a:lnTo>
                  <a:lnTo>
                    <a:pt x="76" y="105"/>
                  </a:lnTo>
                  <a:lnTo>
                    <a:pt x="79" y="105"/>
                  </a:lnTo>
                  <a:lnTo>
                    <a:pt x="82" y="104"/>
                  </a:lnTo>
                  <a:lnTo>
                    <a:pt x="84" y="103"/>
                  </a:lnTo>
                  <a:lnTo>
                    <a:pt x="86" y="101"/>
                  </a:lnTo>
                  <a:lnTo>
                    <a:pt x="88" y="99"/>
                  </a:lnTo>
                  <a:lnTo>
                    <a:pt x="89" y="97"/>
                  </a:lnTo>
                  <a:lnTo>
                    <a:pt x="91" y="94"/>
                  </a:lnTo>
                  <a:lnTo>
                    <a:pt x="91" y="90"/>
                  </a:lnTo>
                  <a:lnTo>
                    <a:pt x="91" y="15"/>
                  </a:lnTo>
                  <a:lnTo>
                    <a:pt x="91" y="12"/>
                  </a:lnTo>
                  <a:lnTo>
                    <a:pt x="89" y="9"/>
                  </a:lnTo>
                  <a:lnTo>
                    <a:pt x="88" y="7"/>
                  </a:lnTo>
                  <a:lnTo>
                    <a:pt x="86" y="5"/>
                  </a:lnTo>
                  <a:lnTo>
                    <a:pt x="84" y="2"/>
                  </a:lnTo>
                  <a:lnTo>
                    <a:pt x="82" y="1"/>
                  </a:lnTo>
                  <a:lnTo>
                    <a:pt x="79" y="0"/>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4">
              <a:extLst>
                <a:ext uri="{FF2B5EF4-FFF2-40B4-BE49-F238E27FC236}">
                  <a16:creationId xmlns:a16="http://schemas.microsoft.com/office/drawing/2014/main" id="{880FF901-CD58-46C2-8A9B-10E0DEE4C0D3}"/>
                </a:ext>
              </a:extLst>
            </p:cNvPr>
            <p:cNvSpPr>
              <a:spLocks/>
            </p:cNvSpPr>
            <p:nvPr/>
          </p:nvSpPr>
          <p:spPr bwMode="auto">
            <a:xfrm>
              <a:off x="3411538" y="1522413"/>
              <a:ext cx="28575" cy="33338"/>
            </a:xfrm>
            <a:custGeom>
              <a:avLst/>
              <a:gdLst>
                <a:gd name="T0" fmla="*/ 75 w 91"/>
                <a:gd name="T1" fmla="*/ 105 h 105"/>
                <a:gd name="T2" fmla="*/ 79 w 91"/>
                <a:gd name="T3" fmla="*/ 105 h 105"/>
                <a:gd name="T4" fmla="*/ 81 w 91"/>
                <a:gd name="T5" fmla="*/ 104 h 105"/>
                <a:gd name="T6" fmla="*/ 84 w 91"/>
                <a:gd name="T7" fmla="*/ 102 h 105"/>
                <a:gd name="T8" fmla="*/ 86 w 91"/>
                <a:gd name="T9" fmla="*/ 101 h 105"/>
                <a:gd name="T10" fmla="*/ 88 w 91"/>
                <a:gd name="T11" fmla="*/ 99 h 105"/>
                <a:gd name="T12" fmla="*/ 89 w 91"/>
                <a:gd name="T13" fmla="*/ 96 h 105"/>
                <a:gd name="T14" fmla="*/ 91 w 91"/>
                <a:gd name="T15" fmla="*/ 93 h 105"/>
                <a:gd name="T16" fmla="*/ 91 w 91"/>
                <a:gd name="T17" fmla="*/ 90 h 105"/>
                <a:gd name="T18" fmla="*/ 91 w 91"/>
                <a:gd name="T19" fmla="*/ 15 h 105"/>
                <a:gd name="T20" fmla="*/ 91 w 91"/>
                <a:gd name="T21" fmla="*/ 12 h 105"/>
                <a:gd name="T22" fmla="*/ 89 w 91"/>
                <a:gd name="T23" fmla="*/ 9 h 105"/>
                <a:gd name="T24" fmla="*/ 88 w 91"/>
                <a:gd name="T25" fmla="*/ 7 h 105"/>
                <a:gd name="T26" fmla="*/ 86 w 91"/>
                <a:gd name="T27" fmla="*/ 4 h 105"/>
                <a:gd name="T28" fmla="*/ 84 w 91"/>
                <a:gd name="T29" fmla="*/ 2 h 105"/>
                <a:gd name="T30" fmla="*/ 81 w 91"/>
                <a:gd name="T31" fmla="*/ 1 h 105"/>
                <a:gd name="T32" fmla="*/ 79 w 91"/>
                <a:gd name="T33" fmla="*/ 0 h 105"/>
                <a:gd name="T34" fmla="*/ 75 w 91"/>
                <a:gd name="T35" fmla="*/ 0 h 105"/>
                <a:gd name="T36" fmla="*/ 0 w 91"/>
                <a:gd name="T37" fmla="*/ 0 h 105"/>
                <a:gd name="T38" fmla="*/ 0 w 91"/>
                <a:gd name="T39" fmla="*/ 105 h 105"/>
                <a:gd name="T40" fmla="*/ 45 w 91"/>
                <a:gd name="T41" fmla="*/ 105 h 105"/>
                <a:gd name="T42" fmla="*/ 75 w 91"/>
                <a:gd name="T4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05">
                  <a:moveTo>
                    <a:pt x="75" y="105"/>
                  </a:moveTo>
                  <a:lnTo>
                    <a:pt x="79" y="105"/>
                  </a:lnTo>
                  <a:lnTo>
                    <a:pt x="81" y="104"/>
                  </a:lnTo>
                  <a:lnTo>
                    <a:pt x="84" y="102"/>
                  </a:lnTo>
                  <a:lnTo>
                    <a:pt x="86" y="101"/>
                  </a:lnTo>
                  <a:lnTo>
                    <a:pt x="88" y="99"/>
                  </a:lnTo>
                  <a:lnTo>
                    <a:pt x="89" y="96"/>
                  </a:lnTo>
                  <a:lnTo>
                    <a:pt x="91" y="93"/>
                  </a:lnTo>
                  <a:lnTo>
                    <a:pt x="91" y="90"/>
                  </a:lnTo>
                  <a:lnTo>
                    <a:pt x="91" y="15"/>
                  </a:lnTo>
                  <a:lnTo>
                    <a:pt x="91" y="12"/>
                  </a:lnTo>
                  <a:lnTo>
                    <a:pt x="89" y="9"/>
                  </a:lnTo>
                  <a:lnTo>
                    <a:pt x="88" y="7"/>
                  </a:lnTo>
                  <a:lnTo>
                    <a:pt x="86" y="4"/>
                  </a:lnTo>
                  <a:lnTo>
                    <a:pt x="84" y="2"/>
                  </a:lnTo>
                  <a:lnTo>
                    <a:pt x="81" y="1"/>
                  </a:lnTo>
                  <a:lnTo>
                    <a:pt x="79" y="0"/>
                  </a:lnTo>
                  <a:lnTo>
                    <a:pt x="75" y="0"/>
                  </a:lnTo>
                  <a:lnTo>
                    <a:pt x="0" y="0"/>
                  </a:lnTo>
                  <a:lnTo>
                    <a:pt x="0" y="105"/>
                  </a:lnTo>
                  <a:lnTo>
                    <a:pt x="45" y="105"/>
                  </a:lnTo>
                  <a:lnTo>
                    <a:pt x="75"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95">
              <a:extLst>
                <a:ext uri="{FF2B5EF4-FFF2-40B4-BE49-F238E27FC236}">
                  <a16:creationId xmlns:a16="http://schemas.microsoft.com/office/drawing/2014/main" id="{0D29674C-920C-469E-8FDB-86DE7B784641}"/>
                </a:ext>
              </a:extLst>
            </p:cNvPr>
            <p:cNvSpPr>
              <a:spLocks/>
            </p:cNvSpPr>
            <p:nvPr/>
          </p:nvSpPr>
          <p:spPr bwMode="auto">
            <a:xfrm>
              <a:off x="3354388" y="1522413"/>
              <a:ext cx="47625" cy="33338"/>
            </a:xfrm>
            <a:custGeom>
              <a:avLst/>
              <a:gdLst>
                <a:gd name="T0" fmla="*/ 151 w 151"/>
                <a:gd name="T1" fmla="*/ 105 h 105"/>
                <a:gd name="T2" fmla="*/ 151 w 151"/>
                <a:gd name="T3" fmla="*/ 0 h 105"/>
                <a:gd name="T4" fmla="*/ 0 w 151"/>
                <a:gd name="T5" fmla="*/ 0 h 105"/>
                <a:gd name="T6" fmla="*/ 0 w 151"/>
                <a:gd name="T7" fmla="*/ 105 h 105"/>
                <a:gd name="T8" fmla="*/ 45 w 151"/>
                <a:gd name="T9" fmla="*/ 105 h 105"/>
                <a:gd name="T10" fmla="*/ 151 w 151"/>
                <a:gd name="T11" fmla="*/ 105 h 105"/>
              </a:gdLst>
              <a:ahLst/>
              <a:cxnLst>
                <a:cxn ang="0">
                  <a:pos x="T0" y="T1"/>
                </a:cxn>
                <a:cxn ang="0">
                  <a:pos x="T2" y="T3"/>
                </a:cxn>
                <a:cxn ang="0">
                  <a:pos x="T4" y="T5"/>
                </a:cxn>
                <a:cxn ang="0">
                  <a:pos x="T6" y="T7"/>
                </a:cxn>
                <a:cxn ang="0">
                  <a:pos x="T8" y="T9"/>
                </a:cxn>
                <a:cxn ang="0">
                  <a:pos x="T10" y="T11"/>
                </a:cxn>
              </a:cxnLst>
              <a:rect l="0" t="0" r="r" b="b"/>
              <a:pathLst>
                <a:path w="151" h="105">
                  <a:moveTo>
                    <a:pt x="151" y="105"/>
                  </a:moveTo>
                  <a:lnTo>
                    <a:pt x="151" y="0"/>
                  </a:lnTo>
                  <a:lnTo>
                    <a:pt x="0" y="0"/>
                  </a:lnTo>
                  <a:lnTo>
                    <a:pt x="0" y="105"/>
                  </a:lnTo>
                  <a:lnTo>
                    <a:pt x="45" y="105"/>
                  </a:lnTo>
                  <a:lnTo>
                    <a:pt x="151"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96">
              <a:extLst>
                <a:ext uri="{FF2B5EF4-FFF2-40B4-BE49-F238E27FC236}">
                  <a16:creationId xmlns:a16="http://schemas.microsoft.com/office/drawing/2014/main" id="{2CB81F67-8F8E-4EF2-B546-B6F0F5E0C3D9}"/>
                </a:ext>
              </a:extLst>
            </p:cNvPr>
            <p:cNvSpPr>
              <a:spLocks/>
            </p:cNvSpPr>
            <p:nvPr/>
          </p:nvSpPr>
          <p:spPr bwMode="auto">
            <a:xfrm>
              <a:off x="3316288" y="1522413"/>
              <a:ext cx="28575" cy="33338"/>
            </a:xfrm>
            <a:custGeom>
              <a:avLst/>
              <a:gdLst>
                <a:gd name="T0" fmla="*/ 0 w 90"/>
                <a:gd name="T1" fmla="*/ 15 h 105"/>
                <a:gd name="T2" fmla="*/ 0 w 90"/>
                <a:gd name="T3" fmla="*/ 90 h 105"/>
                <a:gd name="T4" fmla="*/ 0 w 90"/>
                <a:gd name="T5" fmla="*/ 93 h 105"/>
                <a:gd name="T6" fmla="*/ 1 w 90"/>
                <a:gd name="T7" fmla="*/ 96 h 105"/>
                <a:gd name="T8" fmla="*/ 3 w 90"/>
                <a:gd name="T9" fmla="*/ 99 h 105"/>
                <a:gd name="T10" fmla="*/ 4 w 90"/>
                <a:gd name="T11" fmla="*/ 101 h 105"/>
                <a:gd name="T12" fmla="*/ 6 w 90"/>
                <a:gd name="T13" fmla="*/ 102 h 105"/>
                <a:gd name="T14" fmla="*/ 10 w 90"/>
                <a:gd name="T15" fmla="*/ 104 h 105"/>
                <a:gd name="T16" fmla="*/ 12 w 90"/>
                <a:gd name="T17" fmla="*/ 105 h 105"/>
                <a:gd name="T18" fmla="*/ 15 w 90"/>
                <a:gd name="T19" fmla="*/ 105 h 105"/>
                <a:gd name="T20" fmla="*/ 90 w 90"/>
                <a:gd name="T21" fmla="*/ 105 h 105"/>
                <a:gd name="T22" fmla="*/ 90 w 90"/>
                <a:gd name="T23" fmla="*/ 0 h 105"/>
                <a:gd name="T24" fmla="*/ 15 w 90"/>
                <a:gd name="T25" fmla="*/ 0 h 105"/>
                <a:gd name="T26" fmla="*/ 12 w 90"/>
                <a:gd name="T27" fmla="*/ 0 h 105"/>
                <a:gd name="T28" fmla="*/ 10 w 90"/>
                <a:gd name="T29" fmla="*/ 1 h 105"/>
                <a:gd name="T30" fmla="*/ 6 w 90"/>
                <a:gd name="T31" fmla="*/ 2 h 105"/>
                <a:gd name="T32" fmla="*/ 4 w 90"/>
                <a:gd name="T33" fmla="*/ 4 h 105"/>
                <a:gd name="T34" fmla="*/ 3 w 90"/>
                <a:gd name="T35" fmla="*/ 7 h 105"/>
                <a:gd name="T36" fmla="*/ 1 w 90"/>
                <a:gd name="T37" fmla="*/ 9 h 105"/>
                <a:gd name="T38" fmla="*/ 0 w 90"/>
                <a:gd name="T39" fmla="*/ 12 h 105"/>
                <a:gd name="T40" fmla="*/ 0 w 90"/>
                <a:gd name="T41" fmla="*/ 1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5">
                  <a:moveTo>
                    <a:pt x="0" y="15"/>
                  </a:moveTo>
                  <a:lnTo>
                    <a:pt x="0" y="90"/>
                  </a:lnTo>
                  <a:lnTo>
                    <a:pt x="0" y="93"/>
                  </a:lnTo>
                  <a:lnTo>
                    <a:pt x="1" y="96"/>
                  </a:lnTo>
                  <a:lnTo>
                    <a:pt x="3" y="99"/>
                  </a:lnTo>
                  <a:lnTo>
                    <a:pt x="4" y="101"/>
                  </a:lnTo>
                  <a:lnTo>
                    <a:pt x="6" y="102"/>
                  </a:lnTo>
                  <a:lnTo>
                    <a:pt x="10" y="104"/>
                  </a:lnTo>
                  <a:lnTo>
                    <a:pt x="12" y="105"/>
                  </a:lnTo>
                  <a:lnTo>
                    <a:pt x="15" y="105"/>
                  </a:lnTo>
                  <a:lnTo>
                    <a:pt x="90" y="105"/>
                  </a:lnTo>
                  <a:lnTo>
                    <a:pt x="90" y="0"/>
                  </a:lnTo>
                  <a:lnTo>
                    <a:pt x="15" y="0"/>
                  </a:lnTo>
                  <a:lnTo>
                    <a:pt x="12" y="0"/>
                  </a:lnTo>
                  <a:lnTo>
                    <a:pt x="10" y="1"/>
                  </a:lnTo>
                  <a:lnTo>
                    <a:pt x="6" y="2"/>
                  </a:lnTo>
                  <a:lnTo>
                    <a:pt x="4" y="4"/>
                  </a:lnTo>
                  <a:lnTo>
                    <a:pt x="3" y="7"/>
                  </a:lnTo>
                  <a:lnTo>
                    <a:pt x="1" y="9"/>
                  </a:lnTo>
                  <a:lnTo>
                    <a:pt x="0" y="12"/>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5" name="Group 54">
            <a:extLst>
              <a:ext uri="{FF2B5EF4-FFF2-40B4-BE49-F238E27FC236}">
                <a16:creationId xmlns:a16="http://schemas.microsoft.com/office/drawing/2014/main" id="{46A74267-137C-4056-AD9C-E1140BD34255}"/>
              </a:ext>
            </a:extLst>
          </p:cNvPr>
          <p:cNvGrpSpPr/>
          <p:nvPr/>
        </p:nvGrpSpPr>
        <p:grpSpPr>
          <a:xfrm>
            <a:off x="3832225" y="3286919"/>
            <a:ext cx="285750" cy="284163"/>
            <a:chOff x="903535" y="4772729"/>
            <a:chExt cx="285750" cy="284163"/>
          </a:xfrm>
          <a:solidFill>
            <a:schemeClr val="bg1"/>
          </a:solidFill>
        </p:grpSpPr>
        <p:sp>
          <p:nvSpPr>
            <p:cNvPr id="56" name="Freeform 4389">
              <a:extLst>
                <a:ext uri="{FF2B5EF4-FFF2-40B4-BE49-F238E27FC236}">
                  <a16:creationId xmlns:a16="http://schemas.microsoft.com/office/drawing/2014/main" id="{5556DE99-4AA0-4889-853C-8D1511653A3F}"/>
                </a:ext>
              </a:extLst>
            </p:cNvPr>
            <p:cNvSpPr>
              <a:spLocks/>
            </p:cNvSpPr>
            <p:nvPr/>
          </p:nvSpPr>
          <p:spPr bwMode="auto">
            <a:xfrm>
              <a:off x="954335" y="4853692"/>
              <a:ext cx="184150" cy="161925"/>
            </a:xfrm>
            <a:custGeom>
              <a:avLst/>
              <a:gdLst>
                <a:gd name="T0" fmla="*/ 569 w 582"/>
                <a:gd name="T1" fmla="*/ 477 h 509"/>
                <a:gd name="T2" fmla="*/ 546 w 582"/>
                <a:gd name="T3" fmla="*/ 466 h 509"/>
                <a:gd name="T4" fmla="*/ 529 w 582"/>
                <a:gd name="T5" fmla="*/ 454 h 509"/>
                <a:gd name="T6" fmla="*/ 517 w 582"/>
                <a:gd name="T7" fmla="*/ 441 h 509"/>
                <a:gd name="T8" fmla="*/ 513 w 582"/>
                <a:gd name="T9" fmla="*/ 426 h 509"/>
                <a:gd name="T10" fmla="*/ 513 w 582"/>
                <a:gd name="T11" fmla="*/ 269 h 509"/>
                <a:gd name="T12" fmla="*/ 509 w 582"/>
                <a:gd name="T13" fmla="*/ 237 h 509"/>
                <a:gd name="T14" fmla="*/ 500 w 582"/>
                <a:gd name="T15" fmla="*/ 207 h 509"/>
                <a:gd name="T16" fmla="*/ 487 w 582"/>
                <a:gd name="T17" fmla="*/ 179 h 509"/>
                <a:gd name="T18" fmla="*/ 471 w 582"/>
                <a:gd name="T19" fmla="*/ 154 h 509"/>
                <a:gd name="T20" fmla="*/ 452 w 582"/>
                <a:gd name="T21" fmla="*/ 131 h 509"/>
                <a:gd name="T22" fmla="*/ 428 w 582"/>
                <a:gd name="T23" fmla="*/ 111 h 509"/>
                <a:gd name="T24" fmla="*/ 402 w 582"/>
                <a:gd name="T25" fmla="*/ 94 h 509"/>
                <a:gd name="T26" fmla="*/ 387 w 582"/>
                <a:gd name="T27" fmla="*/ 78 h 509"/>
                <a:gd name="T28" fmla="*/ 381 w 582"/>
                <a:gd name="T29" fmla="*/ 61 h 509"/>
                <a:gd name="T30" fmla="*/ 373 w 582"/>
                <a:gd name="T31" fmla="*/ 46 h 509"/>
                <a:gd name="T32" fmla="*/ 362 w 582"/>
                <a:gd name="T33" fmla="*/ 32 h 509"/>
                <a:gd name="T34" fmla="*/ 350 w 582"/>
                <a:gd name="T35" fmla="*/ 20 h 509"/>
                <a:gd name="T36" fmla="*/ 335 w 582"/>
                <a:gd name="T37" fmla="*/ 10 h 509"/>
                <a:gd name="T38" fmla="*/ 318 w 582"/>
                <a:gd name="T39" fmla="*/ 4 h 509"/>
                <a:gd name="T40" fmla="*/ 301 w 582"/>
                <a:gd name="T41" fmla="*/ 1 h 509"/>
                <a:gd name="T42" fmla="*/ 283 w 582"/>
                <a:gd name="T43" fmla="*/ 1 h 509"/>
                <a:gd name="T44" fmla="*/ 265 w 582"/>
                <a:gd name="T45" fmla="*/ 4 h 509"/>
                <a:gd name="T46" fmla="*/ 249 w 582"/>
                <a:gd name="T47" fmla="*/ 10 h 509"/>
                <a:gd name="T48" fmla="*/ 234 w 582"/>
                <a:gd name="T49" fmla="*/ 20 h 509"/>
                <a:gd name="T50" fmla="*/ 221 w 582"/>
                <a:gd name="T51" fmla="*/ 32 h 509"/>
                <a:gd name="T52" fmla="*/ 210 w 582"/>
                <a:gd name="T53" fmla="*/ 46 h 509"/>
                <a:gd name="T54" fmla="*/ 203 w 582"/>
                <a:gd name="T55" fmla="*/ 61 h 509"/>
                <a:gd name="T56" fmla="*/ 197 w 582"/>
                <a:gd name="T57" fmla="*/ 78 h 509"/>
                <a:gd name="T58" fmla="*/ 181 w 582"/>
                <a:gd name="T59" fmla="*/ 94 h 509"/>
                <a:gd name="T60" fmla="*/ 156 w 582"/>
                <a:gd name="T61" fmla="*/ 111 h 509"/>
                <a:gd name="T62" fmla="*/ 132 w 582"/>
                <a:gd name="T63" fmla="*/ 131 h 509"/>
                <a:gd name="T64" fmla="*/ 113 w 582"/>
                <a:gd name="T65" fmla="*/ 154 h 509"/>
                <a:gd name="T66" fmla="*/ 97 w 582"/>
                <a:gd name="T67" fmla="*/ 179 h 509"/>
                <a:gd name="T68" fmla="*/ 84 w 582"/>
                <a:gd name="T69" fmla="*/ 207 h 509"/>
                <a:gd name="T70" fmla="*/ 75 w 582"/>
                <a:gd name="T71" fmla="*/ 237 h 509"/>
                <a:gd name="T72" fmla="*/ 71 w 582"/>
                <a:gd name="T73" fmla="*/ 269 h 509"/>
                <a:gd name="T74" fmla="*/ 71 w 582"/>
                <a:gd name="T75" fmla="*/ 426 h 509"/>
                <a:gd name="T76" fmla="*/ 67 w 582"/>
                <a:gd name="T77" fmla="*/ 441 h 509"/>
                <a:gd name="T78" fmla="*/ 55 w 582"/>
                <a:gd name="T79" fmla="*/ 454 h 509"/>
                <a:gd name="T80" fmla="*/ 38 w 582"/>
                <a:gd name="T81" fmla="*/ 466 h 509"/>
                <a:gd name="T82" fmla="*/ 15 w 582"/>
                <a:gd name="T83" fmla="*/ 477 h 509"/>
                <a:gd name="T84" fmla="*/ 5 w 582"/>
                <a:gd name="T85" fmla="*/ 483 h 509"/>
                <a:gd name="T86" fmla="*/ 0 w 582"/>
                <a:gd name="T87" fmla="*/ 492 h 509"/>
                <a:gd name="T88" fmla="*/ 3 w 582"/>
                <a:gd name="T89" fmla="*/ 501 h 509"/>
                <a:gd name="T90" fmla="*/ 10 w 582"/>
                <a:gd name="T91" fmla="*/ 508 h 509"/>
                <a:gd name="T92" fmla="*/ 569 w 582"/>
                <a:gd name="T93" fmla="*/ 509 h 509"/>
                <a:gd name="T94" fmla="*/ 577 w 582"/>
                <a:gd name="T95" fmla="*/ 506 h 509"/>
                <a:gd name="T96" fmla="*/ 582 w 582"/>
                <a:gd name="T97" fmla="*/ 496 h 509"/>
                <a:gd name="T98" fmla="*/ 581 w 582"/>
                <a:gd name="T99" fmla="*/ 487 h 509"/>
                <a:gd name="T100" fmla="*/ 575 w 582"/>
                <a:gd name="T101" fmla="*/ 48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2" h="509">
                  <a:moveTo>
                    <a:pt x="575" y="480"/>
                  </a:moveTo>
                  <a:lnTo>
                    <a:pt x="569" y="477"/>
                  </a:lnTo>
                  <a:lnTo>
                    <a:pt x="557" y="471"/>
                  </a:lnTo>
                  <a:lnTo>
                    <a:pt x="546" y="466"/>
                  </a:lnTo>
                  <a:lnTo>
                    <a:pt x="536" y="461"/>
                  </a:lnTo>
                  <a:lnTo>
                    <a:pt x="529" y="454"/>
                  </a:lnTo>
                  <a:lnTo>
                    <a:pt x="521" y="448"/>
                  </a:lnTo>
                  <a:lnTo>
                    <a:pt x="517" y="441"/>
                  </a:lnTo>
                  <a:lnTo>
                    <a:pt x="514" y="434"/>
                  </a:lnTo>
                  <a:lnTo>
                    <a:pt x="513" y="426"/>
                  </a:lnTo>
                  <a:lnTo>
                    <a:pt x="513" y="285"/>
                  </a:lnTo>
                  <a:lnTo>
                    <a:pt x="513" y="269"/>
                  </a:lnTo>
                  <a:lnTo>
                    <a:pt x="511" y="253"/>
                  </a:lnTo>
                  <a:lnTo>
                    <a:pt x="509" y="237"/>
                  </a:lnTo>
                  <a:lnTo>
                    <a:pt x="504" y="222"/>
                  </a:lnTo>
                  <a:lnTo>
                    <a:pt x="500" y="207"/>
                  </a:lnTo>
                  <a:lnTo>
                    <a:pt x="494" y="193"/>
                  </a:lnTo>
                  <a:lnTo>
                    <a:pt x="487" y="179"/>
                  </a:lnTo>
                  <a:lnTo>
                    <a:pt x="480" y="166"/>
                  </a:lnTo>
                  <a:lnTo>
                    <a:pt x="471" y="154"/>
                  </a:lnTo>
                  <a:lnTo>
                    <a:pt x="462" y="142"/>
                  </a:lnTo>
                  <a:lnTo>
                    <a:pt x="452" y="131"/>
                  </a:lnTo>
                  <a:lnTo>
                    <a:pt x="440" y="120"/>
                  </a:lnTo>
                  <a:lnTo>
                    <a:pt x="428" y="111"/>
                  </a:lnTo>
                  <a:lnTo>
                    <a:pt x="416" y="102"/>
                  </a:lnTo>
                  <a:lnTo>
                    <a:pt x="402" y="94"/>
                  </a:lnTo>
                  <a:lnTo>
                    <a:pt x="388" y="86"/>
                  </a:lnTo>
                  <a:lnTo>
                    <a:pt x="387" y="78"/>
                  </a:lnTo>
                  <a:lnTo>
                    <a:pt x="385" y="69"/>
                  </a:lnTo>
                  <a:lnTo>
                    <a:pt x="381" y="61"/>
                  </a:lnTo>
                  <a:lnTo>
                    <a:pt x="377" y="53"/>
                  </a:lnTo>
                  <a:lnTo>
                    <a:pt x="373" y="46"/>
                  </a:lnTo>
                  <a:lnTo>
                    <a:pt x="368" y="38"/>
                  </a:lnTo>
                  <a:lnTo>
                    <a:pt x="362" y="32"/>
                  </a:lnTo>
                  <a:lnTo>
                    <a:pt x="357" y="25"/>
                  </a:lnTo>
                  <a:lnTo>
                    <a:pt x="350" y="20"/>
                  </a:lnTo>
                  <a:lnTo>
                    <a:pt x="343" y="15"/>
                  </a:lnTo>
                  <a:lnTo>
                    <a:pt x="335" y="10"/>
                  </a:lnTo>
                  <a:lnTo>
                    <a:pt x="327" y="7"/>
                  </a:lnTo>
                  <a:lnTo>
                    <a:pt x="318" y="4"/>
                  </a:lnTo>
                  <a:lnTo>
                    <a:pt x="310" y="2"/>
                  </a:lnTo>
                  <a:lnTo>
                    <a:pt x="301" y="1"/>
                  </a:lnTo>
                  <a:lnTo>
                    <a:pt x="291" y="0"/>
                  </a:lnTo>
                  <a:lnTo>
                    <a:pt x="283" y="1"/>
                  </a:lnTo>
                  <a:lnTo>
                    <a:pt x="273" y="2"/>
                  </a:lnTo>
                  <a:lnTo>
                    <a:pt x="265" y="4"/>
                  </a:lnTo>
                  <a:lnTo>
                    <a:pt x="256" y="7"/>
                  </a:lnTo>
                  <a:lnTo>
                    <a:pt x="249" y="10"/>
                  </a:lnTo>
                  <a:lnTo>
                    <a:pt x="241" y="15"/>
                  </a:lnTo>
                  <a:lnTo>
                    <a:pt x="234" y="20"/>
                  </a:lnTo>
                  <a:lnTo>
                    <a:pt x="227" y="25"/>
                  </a:lnTo>
                  <a:lnTo>
                    <a:pt x="221" y="32"/>
                  </a:lnTo>
                  <a:lnTo>
                    <a:pt x="215" y="38"/>
                  </a:lnTo>
                  <a:lnTo>
                    <a:pt x="210" y="46"/>
                  </a:lnTo>
                  <a:lnTo>
                    <a:pt x="206" y="53"/>
                  </a:lnTo>
                  <a:lnTo>
                    <a:pt x="203" y="61"/>
                  </a:lnTo>
                  <a:lnTo>
                    <a:pt x="199" y="69"/>
                  </a:lnTo>
                  <a:lnTo>
                    <a:pt x="197" y="78"/>
                  </a:lnTo>
                  <a:lnTo>
                    <a:pt x="196" y="86"/>
                  </a:lnTo>
                  <a:lnTo>
                    <a:pt x="181" y="94"/>
                  </a:lnTo>
                  <a:lnTo>
                    <a:pt x="168" y="102"/>
                  </a:lnTo>
                  <a:lnTo>
                    <a:pt x="156" y="111"/>
                  </a:lnTo>
                  <a:lnTo>
                    <a:pt x="143" y="120"/>
                  </a:lnTo>
                  <a:lnTo>
                    <a:pt x="132" y="131"/>
                  </a:lnTo>
                  <a:lnTo>
                    <a:pt x="121" y="142"/>
                  </a:lnTo>
                  <a:lnTo>
                    <a:pt x="113" y="154"/>
                  </a:lnTo>
                  <a:lnTo>
                    <a:pt x="104" y="166"/>
                  </a:lnTo>
                  <a:lnTo>
                    <a:pt x="97" y="179"/>
                  </a:lnTo>
                  <a:lnTo>
                    <a:pt x="89" y="193"/>
                  </a:lnTo>
                  <a:lnTo>
                    <a:pt x="84" y="207"/>
                  </a:lnTo>
                  <a:lnTo>
                    <a:pt x="80" y="222"/>
                  </a:lnTo>
                  <a:lnTo>
                    <a:pt x="75" y="237"/>
                  </a:lnTo>
                  <a:lnTo>
                    <a:pt x="73" y="253"/>
                  </a:lnTo>
                  <a:lnTo>
                    <a:pt x="71" y="269"/>
                  </a:lnTo>
                  <a:lnTo>
                    <a:pt x="71" y="285"/>
                  </a:lnTo>
                  <a:lnTo>
                    <a:pt x="71" y="426"/>
                  </a:lnTo>
                  <a:lnTo>
                    <a:pt x="70" y="434"/>
                  </a:lnTo>
                  <a:lnTo>
                    <a:pt x="67" y="441"/>
                  </a:lnTo>
                  <a:lnTo>
                    <a:pt x="61" y="448"/>
                  </a:lnTo>
                  <a:lnTo>
                    <a:pt x="55" y="454"/>
                  </a:lnTo>
                  <a:lnTo>
                    <a:pt x="47" y="461"/>
                  </a:lnTo>
                  <a:lnTo>
                    <a:pt x="38" y="466"/>
                  </a:lnTo>
                  <a:lnTo>
                    <a:pt x="27" y="471"/>
                  </a:lnTo>
                  <a:lnTo>
                    <a:pt x="15" y="477"/>
                  </a:lnTo>
                  <a:lnTo>
                    <a:pt x="9" y="480"/>
                  </a:lnTo>
                  <a:lnTo>
                    <a:pt x="5" y="483"/>
                  </a:lnTo>
                  <a:lnTo>
                    <a:pt x="3" y="487"/>
                  </a:lnTo>
                  <a:lnTo>
                    <a:pt x="0" y="492"/>
                  </a:lnTo>
                  <a:lnTo>
                    <a:pt x="0" y="496"/>
                  </a:lnTo>
                  <a:lnTo>
                    <a:pt x="3" y="501"/>
                  </a:lnTo>
                  <a:lnTo>
                    <a:pt x="6" y="506"/>
                  </a:lnTo>
                  <a:lnTo>
                    <a:pt x="10" y="508"/>
                  </a:lnTo>
                  <a:lnTo>
                    <a:pt x="15" y="509"/>
                  </a:lnTo>
                  <a:lnTo>
                    <a:pt x="569" y="509"/>
                  </a:lnTo>
                  <a:lnTo>
                    <a:pt x="573" y="508"/>
                  </a:lnTo>
                  <a:lnTo>
                    <a:pt x="577" y="506"/>
                  </a:lnTo>
                  <a:lnTo>
                    <a:pt x="580" y="501"/>
                  </a:lnTo>
                  <a:lnTo>
                    <a:pt x="582" y="496"/>
                  </a:lnTo>
                  <a:lnTo>
                    <a:pt x="582" y="492"/>
                  </a:lnTo>
                  <a:lnTo>
                    <a:pt x="581" y="487"/>
                  </a:lnTo>
                  <a:lnTo>
                    <a:pt x="578" y="483"/>
                  </a:lnTo>
                  <a:lnTo>
                    <a:pt x="575" y="4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390">
              <a:extLst>
                <a:ext uri="{FF2B5EF4-FFF2-40B4-BE49-F238E27FC236}">
                  <a16:creationId xmlns:a16="http://schemas.microsoft.com/office/drawing/2014/main" id="{530AFE6D-1298-452F-A421-3ECBB8858381}"/>
                </a:ext>
              </a:extLst>
            </p:cNvPr>
            <p:cNvSpPr>
              <a:spLocks/>
            </p:cNvSpPr>
            <p:nvPr/>
          </p:nvSpPr>
          <p:spPr bwMode="auto">
            <a:xfrm>
              <a:off x="1021010" y="5023554"/>
              <a:ext cx="50800" cy="33338"/>
            </a:xfrm>
            <a:custGeom>
              <a:avLst/>
              <a:gdLst>
                <a:gd name="T0" fmla="*/ 145 w 160"/>
                <a:gd name="T1" fmla="*/ 0 h 105"/>
                <a:gd name="T2" fmla="*/ 15 w 160"/>
                <a:gd name="T3" fmla="*/ 0 h 105"/>
                <a:gd name="T4" fmla="*/ 12 w 160"/>
                <a:gd name="T5" fmla="*/ 1 h 105"/>
                <a:gd name="T6" fmla="*/ 9 w 160"/>
                <a:gd name="T7" fmla="*/ 2 h 105"/>
                <a:gd name="T8" fmla="*/ 7 w 160"/>
                <a:gd name="T9" fmla="*/ 3 h 105"/>
                <a:gd name="T10" fmla="*/ 5 w 160"/>
                <a:gd name="T11" fmla="*/ 5 h 105"/>
                <a:gd name="T12" fmla="*/ 2 w 160"/>
                <a:gd name="T13" fmla="*/ 7 h 105"/>
                <a:gd name="T14" fmla="*/ 1 w 160"/>
                <a:gd name="T15" fmla="*/ 9 h 105"/>
                <a:gd name="T16" fmla="*/ 0 w 160"/>
                <a:gd name="T17" fmla="*/ 12 h 105"/>
                <a:gd name="T18" fmla="*/ 0 w 160"/>
                <a:gd name="T19" fmla="*/ 15 h 105"/>
                <a:gd name="T20" fmla="*/ 0 w 160"/>
                <a:gd name="T21" fmla="*/ 25 h 105"/>
                <a:gd name="T22" fmla="*/ 0 w 160"/>
                <a:gd name="T23" fmla="*/ 34 h 105"/>
                <a:gd name="T24" fmla="*/ 1 w 160"/>
                <a:gd name="T25" fmla="*/ 41 h 105"/>
                <a:gd name="T26" fmla="*/ 3 w 160"/>
                <a:gd name="T27" fmla="*/ 49 h 105"/>
                <a:gd name="T28" fmla="*/ 6 w 160"/>
                <a:gd name="T29" fmla="*/ 56 h 105"/>
                <a:gd name="T30" fmla="*/ 10 w 160"/>
                <a:gd name="T31" fmla="*/ 63 h 105"/>
                <a:gd name="T32" fmla="*/ 13 w 160"/>
                <a:gd name="T33" fmla="*/ 69 h 105"/>
                <a:gd name="T34" fmla="*/ 18 w 160"/>
                <a:gd name="T35" fmla="*/ 76 h 105"/>
                <a:gd name="T36" fmla="*/ 24 w 160"/>
                <a:gd name="T37" fmla="*/ 81 h 105"/>
                <a:gd name="T38" fmla="*/ 29 w 160"/>
                <a:gd name="T39" fmla="*/ 86 h 105"/>
                <a:gd name="T40" fmla="*/ 36 w 160"/>
                <a:gd name="T41" fmla="*/ 92 h 105"/>
                <a:gd name="T42" fmla="*/ 42 w 160"/>
                <a:gd name="T43" fmla="*/ 95 h 105"/>
                <a:gd name="T44" fmla="*/ 48 w 160"/>
                <a:gd name="T45" fmla="*/ 98 h 105"/>
                <a:gd name="T46" fmla="*/ 56 w 160"/>
                <a:gd name="T47" fmla="*/ 101 h 105"/>
                <a:gd name="T48" fmla="*/ 63 w 160"/>
                <a:gd name="T49" fmla="*/ 103 h 105"/>
                <a:gd name="T50" fmla="*/ 72 w 160"/>
                <a:gd name="T51" fmla="*/ 105 h 105"/>
                <a:gd name="T52" fmla="*/ 79 w 160"/>
                <a:gd name="T53" fmla="*/ 105 h 105"/>
                <a:gd name="T54" fmla="*/ 88 w 160"/>
                <a:gd name="T55" fmla="*/ 105 h 105"/>
                <a:gd name="T56" fmla="*/ 95 w 160"/>
                <a:gd name="T57" fmla="*/ 103 h 105"/>
                <a:gd name="T58" fmla="*/ 104 w 160"/>
                <a:gd name="T59" fmla="*/ 101 h 105"/>
                <a:gd name="T60" fmla="*/ 110 w 160"/>
                <a:gd name="T61" fmla="*/ 98 h 105"/>
                <a:gd name="T62" fmla="*/ 118 w 160"/>
                <a:gd name="T63" fmla="*/ 95 h 105"/>
                <a:gd name="T64" fmla="*/ 124 w 160"/>
                <a:gd name="T65" fmla="*/ 92 h 105"/>
                <a:gd name="T66" fmla="*/ 131 w 160"/>
                <a:gd name="T67" fmla="*/ 86 h 105"/>
                <a:gd name="T68" fmla="*/ 136 w 160"/>
                <a:gd name="T69" fmla="*/ 81 h 105"/>
                <a:gd name="T70" fmla="*/ 141 w 160"/>
                <a:gd name="T71" fmla="*/ 76 h 105"/>
                <a:gd name="T72" fmla="*/ 146 w 160"/>
                <a:gd name="T73" fmla="*/ 69 h 105"/>
                <a:gd name="T74" fmla="*/ 150 w 160"/>
                <a:gd name="T75" fmla="*/ 63 h 105"/>
                <a:gd name="T76" fmla="*/ 153 w 160"/>
                <a:gd name="T77" fmla="*/ 56 h 105"/>
                <a:gd name="T78" fmla="*/ 156 w 160"/>
                <a:gd name="T79" fmla="*/ 49 h 105"/>
                <a:gd name="T80" fmla="*/ 159 w 160"/>
                <a:gd name="T81" fmla="*/ 41 h 105"/>
                <a:gd name="T82" fmla="*/ 160 w 160"/>
                <a:gd name="T83" fmla="*/ 34 h 105"/>
                <a:gd name="T84" fmla="*/ 160 w 160"/>
                <a:gd name="T85" fmla="*/ 25 h 105"/>
                <a:gd name="T86" fmla="*/ 160 w 160"/>
                <a:gd name="T87" fmla="*/ 15 h 105"/>
                <a:gd name="T88" fmla="*/ 160 w 160"/>
                <a:gd name="T89" fmla="*/ 12 h 105"/>
                <a:gd name="T90" fmla="*/ 159 w 160"/>
                <a:gd name="T91" fmla="*/ 9 h 105"/>
                <a:gd name="T92" fmla="*/ 158 w 160"/>
                <a:gd name="T93" fmla="*/ 7 h 105"/>
                <a:gd name="T94" fmla="*/ 155 w 160"/>
                <a:gd name="T95" fmla="*/ 5 h 105"/>
                <a:gd name="T96" fmla="*/ 153 w 160"/>
                <a:gd name="T97" fmla="*/ 3 h 105"/>
                <a:gd name="T98" fmla="*/ 151 w 160"/>
                <a:gd name="T99" fmla="*/ 2 h 105"/>
                <a:gd name="T100" fmla="*/ 148 w 160"/>
                <a:gd name="T101" fmla="*/ 1 h 105"/>
                <a:gd name="T102" fmla="*/ 145 w 160"/>
                <a:gd name="T10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0" h="105">
                  <a:moveTo>
                    <a:pt x="145" y="0"/>
                  </a:moveTo>
                  <a:lnTo>
                    <a:pt x="15" y="0"/>
                  </a:lnTo>
                  <a:lnTo>
                    <a:pt x="12" y="1"/>
                  </a:lnTo>
                  <a:lnTo>
                    <a:pt x="9" y="2"/>
                  </a:lnTo>
                  <a:lnTo>
                    <a:pt x="7" y="3"/>
                  </a:lnTo>
                  <a:lnTo>
                    <a:pt x="5" y="5"/>
                  </a:lnTo>
                  <a:lnTo>
                    <a:pt x="2" y="7"/>
                  </a:lnTo>
                  <a:lnTo>
                    <a:pt x="1" y="9"/>
                  </a:lnTo>
                  <a:lnTo>
                    <a:pt x="0" y="12"/>
                  </a:lnTo>
                  <a:lnTo>
                    <a:pt x="0" y="15"/>
                  </a:lnTo>
                  <a:lnTo>
                    <a:pt x="0" y="25"/>
                  </a:lnTo>
                  <a:lnTo>
                    <a:pt x="0" y="34"/>
                  </a:lnTo>
                  <a:lnTo>
                    <a:pt x="1" y="41"/>
                  </a:lnTo>
                  <a:lnTo>
                    <a:pt x="3" y="49"/>
                  </a:lnTo>
                  <a:lnTo>
                    <a:pt x="6" y="56"/>
                  </a:lnTo>
                  <a:lnTo>
                    <a:pt x="10" y="63"/>
                  </a:lnTo>
                  <a:lnTo>
                    <a:pt x="13" y="69"/>
                  </a:lnTo>
                  <a:lnTo>
                    <a:pt x="18" y="76"/>
                  </a:lnTo>
                  <a:lnTo>
                    <a:pt x="24" y="81"/>
                  </a:lnTo>
                  <a:lnTo>
                    <a:pt x="29" y="86"/>
                  </a:lnTo>
                  <a:lnTo>
                    <a:pt x="36" y="92"/>
                  </a:lnTo>
                  <a:lnTo>
                    <a:pt x="42" y="95"/>
                  </a:lnTo>
                  <a:lnTo>
                    <a:pt x="48" y="98"/>
                  </a:lnTo>
                  <a:lnTo>
                    <a:pt x="56" y="101"/>
                  </a:lnTo>
                  <a:lnTo>
                    <a:pt x="63" y="103"/>
                  </a:lnTo>
                  <a:lnTo>
                    <a:pt x="72" y="105"/>
                  </a:lnTo>
                  <a:lnTo>
                    <a:pt x="79" y="105"/>
                  </a:lnTo>
                  <a:lnTo>
                    <a:pt x="88" y="105"/>
                  </a:lnTo>
                  <a:lnTo>
                    <a:pt x="95" y="103"/>
                  </a:lnTo>
                  <a:lnTo>
                    <a:pt x="104" y="101"/>
                  </a:lnTo>
                  <a:lnTo>
                    <a:pt x="110" y="98"/>
                  </a:lnTo>
                  <a:lnTo>
                    <a:pt x="118" y="95"/>
                  </a:lnTo>
                  <a:lnTo>
                    <a:pt x="124" y="92"/>
                  </a:lnTo>
                  <a:lnTo>
                    <a:pt x="131" y="86"/>
                  </a:lnTo>
                  <a:lnTo>
                    <a:pt x="136" y="81"/>
                  </a:lnTo>
                  <a:lnTo>
                    <a:pt x="141" y="76"/>
                  </a:lnTo>
                  <a:lnTo>
                    <a:pt x="146" y="69"/>
                  </a:lnTo>
                  <a:lnTo>
                    <a:pt x="150" y="63"/>
                  </a:lnTo>
                  <a:lnTo>
                    <a:pt x="153" y="56"/>
                  </a:lnTo>
                  <a:lnTo>
                    <a:pt x="156" y="49"/>
                  </a:lnTo>
                  <a:lnTo>
                    <a:pt x="159" y="41"/>
                  </a:lnTo>
                  <a:lnTo>
                    <a:pt x="160" y="34"/>
                  </a:lnTo>
                  <a:lnTo>
                    <a:pt x="160" y="25"/>
                  </a:lnTo>
                  <a:lnTo>
                    <a:pt x="160" y="15"/>
                  </a:lnTo>
                  <a:lnTo>
                    <a:pt x="160" y="12"/>
                  </a:lnTo>
                  <a:lnTo>
                    <a:pt x="159" y="9"/>
                  </a:lnTo>
                  <a:lnTo>
                    <a:pt x="158" y="7"/>
                  </a:lnTo>
                  <a:lnTo>
                    <a:pt x="155" y="5"/>
                  </a:lnTo>
                  <a:lnTo>
                    <a:pt x="153" y="3"/>
                  </a:lnTo>
                  <a:lnTo>
                    <a:pt x="151" y="2"/>
                  </a:lnTo>
                  <a:lnTo>
                    <a:pt x="148" y="1"/>
                  </a:lnTo>
                  <a:lnTo>
                    <a:pt x="1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391">
              <a:extLst>
                <a:ext uri="{FF2B5EF4-FFF2-40B4-BE49-F238E27FC236}">
                  <a16:creationId xmlns:a16="http://schemas.microsoft.com/office/drawing/2014/main" id="{29146809-6B77-4798-8E05-64CE846520A6}"/>
                </a:ext>
              </a:extLst>
            </p:cNvPr>
            <p:cNvSpPr>
              <a:spLocks/>
            </p:cNvSpPr>
            <p:nvPr/>
          </p:nvSpPr>
          <p:spPr bwMode="auto">
            <a:xfrm>
              <a:off x="940047" y="4809242"/>
              <a:ext cx="74613" cy="74613"/>
            </a:xfrm>
            <a:custGeom>
              <a:avLst/>
              <a:gdLst>
                <a:gd name="T0" fmla="*/ 224 w 237"/>
                <a:gd name="T1" fmla="*/ 30 h 237"/>
                <a:gd name="T2" fmla="*/ 230 w 237"/>
                <a:gd name="T3" fmla="*/ 27 h 237"/>
                <a:gd name="T4" fmla="*/ 234 w 237"/>
                <a:gd name="T5" fmla="*/ 23 h 237"/>
                <a:gd name="T6" fmla="*/ 236 w 237"/>
                <a:gd name="T7" fmla="*/ 19 h 237"/>
                <a:gd name="T8" fmla="*/ 236 w 237"/>
                <a:gd name="T9" fmla="*/ 12 h 237"/>
                <a:gd name="T10" fmla="*/ 234 w 237"/>
                <a:gd name="T11" fmla="*/ 7 h 237"/>
                <a:gd name="T12" fmla="*/ 230 w 237"/>
                <a:gd name="T13" fmla="*/ 3 h 237"/>
                <a:gd name="T14" fmla="*/ 224 w 237"/>
                <a:gd name="T15" fmla="*/ 0 h 237"/>
                <a:gd name="T16" fmla="*/ 210 w 237"/>
                <a:gd name="T17" fmla="*/ 0 h 237"/>
                <a:gd name="T18" fmla="*/ 188 w 237"/>
                <a:gd name="T19" fmla="*/ 3 h 237"/>
                <a:gd name="T20" fmla="*/ 166 w 237"/>
                <a:gd name="T21" fmla="*/ 7 h 237"/>
                <a:gd name="T22" fmla="*/ 145 w 237"/>
                <a:gd name="T23" fmla="*/ 13 h 237"/>
                <a:gd name="T24" fmla="*/ 116 w 237"/>
                <a:gd name="T25" fmla="*/ 27 h 237"/>
                <a:gd name="T26" fmla="*/ 80 w 237"/>
                <a:gd name="T27" fmla="*/ 51 h 237"/>
                <a:gd name="T28" fmla="*/ 50 w 237"/>
                <a:gd name="T29" fmla="*/ 81 h 237"/>
                <a:gd name="T30" fmla="*/ 26 w 237"/>
                <a:gd name="T31" fmla="*/ 116 h 237"/>
                <a:gd name="T32" fmla="*/ 12 w 237"/>
                <a:gd name="T33" fmla="*/ 146 h 237"/>
                <a:gd name="T34" fmla="*/ 6 w 237"/>
                <a:gd name="T35" fmla="*/ 166 h 237"/>
                <a:gd name="T36" fmla="*/ 2 w 237"/>
                <a:gd name="T37" fmla="*/ 188 h 237"/>
                <a:gd name="T38" fmla="*/ 0 w 237"/>
                <a:gd name="T39" fmla="*/ 210 h 237"/>
                <a:gd name="T40" fmla="*/ 0 w 237"/>
                <a:gd name="T41" fmla="*/ 225 h 237"/>
                <a:gd name="T42" fmla="*/ 2 w 237"/>
                <a:gd name="T43" fmla="*/ 230 h 237"/>
                <a:gd name="T44" fmla="*/ 6 w 237"/>
                <a:gd name="T45" fmla="*/ 235 h 237"/>
                <a:gd name="T46" fmla="*/ 11 w 237"/>
                <a:gd name="T47" fmla="*/ 237 h 237"/>
                <a:gd name="T48" fmla="*/ 18 w 237"/>
                <a:gd name="T49" fmla="*/ 237 h 237"/>
                <a:gd name="T50" fmla="*/ 23 w 237"/>
                <a:gd name="T51" fmla="*/ 235 h 237"/>
                <a:gd name="T52" fmla="*/ 26 w 237"/>
                <a:gd name="T53" fmla="*/ 230 h 237"/>
                <a:gd name="T54" fmla="*/ 28 w 237"/>
                <a:gd name="T55" fmla="*/ 225 h 237"/>
                <a:gd name="T56" fmla="*/ 31 w 237"/>
                <a:gd name="T57" fmla="*/ 202 h 237"/>
                <a:gd name="T58" fmla="*/ 38 w 237"/>
                <a:gd name="T59" fmla="*/ 164 h 237"/>
                <a:gd name="T60" fmla="*/ 52 w 237"/>
                <a:gd name="T61" fmla="*/ 130 h 237"/>
                <a:gd name="T62" fmla="*/ 73 w 237"/>
                <a:gd name="T63" fmla="*/ 100 h 237"/>
                <a:gd name="T64" fmla="*/ 99 w 237"/>
                <a:gd name="T65" fmla="*/ 74 h 237"/>
                <a:gd name="T66" fmla="*/ 130 w 237"/>
                <a:gd name="T67" fmla="*/ 53 h 237"/>
                <a:gd name="T68" fmla="*/ 164 w 237"/>
                <a:gd name="T69" fmla="*/ 39 h 237"/>
                <a:gd name="T70" fmla="*/ 202 w 237"/>
                <a:gd name="T71" fmla="*/ 3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237">
                  <a:moveTo>
                    <a:pt x="222" y="30"/>
                  </a:moveTo>
                  <a:lnTo>
                    <a:pt x="224" y="30"/>
                  </a:lnTo>
                  <a:lnTo>
                    <a:pt x="227" y="29"/>
                  </a:lnTo>
                  <a:lnTo>
                    <a:pt x="230" y="27"/>
                  </a:lnTo>
                  <a:lnTo>
                    <a:pt x="232" y="26"/>
                  </a:lnTo>
                  <a:lnTo>
                    <a:pt x="234" y="23"/>
                  </a:lnTo>
                  <a:lnTo>
                    <a:pt x="235" y="21"/>
                  </a:lnTo>
                  <a:lnTo>
                    <a:pt x="236" y="19"/>
                  </a:lnTo>
                  <a:lnTo>
                    <a:pt x="237" y="15"/>
                  </a:lnTo>
                  <a:lnTo>
                    <a:pt x="236" y="12"/>
                  </a:lnTo>
                  <a:lnTo>
                    <a:pt x="235" y="9"/>
                  </a:lnTo>
                  <a:lnTo>
                    <a:pt x="234" y="7"/>
                  </a:lnTo>
                  <a:lnTo>
                    <a:pt x="232" y="5"/>
                  </a:lnTo>
                  <a:lnTo>
                    <a:pt x="230" y="3"/>
                  </a:lnTo>
                  <a:lnTo>
                    <a:pt x="227" y="1"/>
                  </a:lnTo>
                  <a:lnTo>
                    <a:pt x="224" y="0"/>
                  </a:lnTo>
                  <a:lnTo>
                    <a:pt x="222" y="0"/>
                  </a:lnTo>
                  <a:lnTo>
                    <a:pt x="210" y="0"/>
                  </a:lnTo>
                  <a:lnTo>
                    <a:pt x="199" y="1"/>
                  </a:lnTo>
                  <a:lnTo>
                    <a:pt x="188" y="3"/>
                  </a:lnTo>
                  <a:lnTo>
                    <a:pt x="177" y="5"/>
                  </a:lnTo>
                  <a:lnTo>
                    <a:pt x="166" y="7"/>
                  </a:lnTo>
                  <a:lnTo>
                    <a:pt x="156" y="10"/>
                  </a:lnTo>
                  <a:lnTo>
                    <a:pt x="145" y="13"/>
                  </a:lnTo>
                  <a:lnTo>
                    <a:pt x="135" y="18"/>
                  </a:lnTo>
                  <a:lnTo>
                    <a:pt x="116" y="27"/>
                  </a:lnTo>
                  <a:lnTo>
                    <a:pt x="97" y="38"/>
                  </a:lnTo>
                  <a:lnTo>
                    <a:pt x="80" y="51"/>
                  </a:lnTo>
                  <a:lnTo>
                    <a:pt x="65" y="65"/>
                  </a:lnTo>
                  <a:lnTo>
                    <a:pt x="50" y="81"/>
                  </a:lnTo>
                  <a:lnTo>
                    <a:pt x="37" y="98"/>
                  </a:lnTo>
                  <a:lnTo>
                    <a:pt x="26" y="116"/>
                  </a:lnTo>
                  <a:lnTo>
                    <a:pt x="17" y="135"/>
                  </a:lnTo>
                  <a:lnTo>
                    <a:pt x="12" y="146"/>
                  </a:lnTo>
                  <a:lnTo>
                    <a:pt x="9" y="156"/>
                  </a:lnTo>
                  <a:lnTo>
                    <a:pt x="6" y="166"/>
                  </a:lnTo>
                  <a:lnTo>
                    <a:pt x="4" y="177"/>
                  </a:lnTo>
                  <a:lnTo>
                    <a:pt x="2" y="188"/>
                  </a:lnTo>
                  <a:lnTo>
                    <a:pt x="1" y="199"/>
                  </a:lnTo>
                  <a:lnTo>
                    <a:pt x="0" y="210"/>
                  </a:lnTo>
                  <a:lnTo>
                    <a:pt x="0" y="222"/>
                  </a:lnTo>
                  <a:lnTo>
                    <a:pt x="0" y="225"/>
                  </a:lnTo>
                  <a:lnTo>
                    <a:pt x="1" y="228"/>
                  </a:lnTo>
                  <a:lnTo>
                    <a:pt x="2" y="230"/>
                  </a:lnTo>
                  <a:lnTo>
                    <a:pt x="4" y="233"/>
                  </a:lnTo>
                  <a:lnTo>
                    <a:pt x="6" y="235"/>
                  </a:lnTo>
                  <a:lnTo>
                    <a:pt x="8" y="236"/>
                  </a:lnTo>
                  <a:lnTo>
                    <a:pt x="11" y="237"/>
                  </a:lnTo>
                  <a:lnTo>
                    <a:pt x="14" y="237"/>
                  </a:lnTo>
                  <a:lnTo>
                    <a:pt x="18" y="237"/>
                  </a:lnTo>
                  <a:lnTo>
                    <a:pt x="20" y="236"/>
                  </a:lnTo>
                  <a:lnTo>
                    <a:pt x="23" y="235"/>
                  </a:lnTo>
                  <a:lnTo>
                    <a:pt x="25" y="233"/>
                  </a:lnTo>
                  <a:lnTo>
                    <a:pt x="26" y="230"/>
                  </a:lnTo>
                  <a:lnTo>
                    <a:pt x="28" y="228"/>
                  </a:lnTo>
                  <a:lnTo>
                    <a:pt x="28" y="225"/>
                  </a:lnTo>
                  <a:lnTo>
                    <a:pt x="29" y="222"/>
                  </a:lnTo>
                  <a:lnTo>
                    <a:pt x="31" y="202"/>
                  </a:lnTo>
                  <a:lnTo>
                    <a:pt x="33" y="183"/>
                  </a:lnTo>
                  <a:lnTo>
                    <a:pt x="38" y="164"/>
                  </a:lnTo>
                  <a:lnTo>
                    <a:pt x="44" y="147"/>
                  </a:lnTo>
                  <a:lnTo>
                    <a:pt x="52" y="130"/>
                  </a:lnTo>
                  <a:lnTo>
                    <a:pt x="63" y="115"/>
                  </a:lnTo>
                  <a:lnTo>
                    <a:pt x="73" y="100"/>
                  </a:lnTo>
                  <a:lnTo>
                    <a:pt x="85" y="86"/>
                  </a:lnTo>
                  <a:lnTo>
                    <a:pt x="99" y="74"/>
                  </a:lnTo>
                  <a:lnTo>
                    <a:pt x="114" y="62"/>
                  </a:lnTo>
                  <a:lnTo>
                    <a:pt x="130" y="53"/>
                  </a:lnTo>
                  <a:lnTo>
                    <a:pt x="147" y="45"/>
                  </a:lnTo>
                  <a:lnTo>
                    <a:pt x="164" y="39"/>
                  </a:lnTo>
                  <a:lnTo>
                    <a:pt x="182" y="34"/>
                  </a:lnTo>
                  <a:lnTo>
                    <a:pt x="202" y="31"/>
                  </a:lnTo>
                  <a:lnTo>
                    <a:pt x="22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392">
              <a:extLst>
                <a:ext uri="{FF2B5EF4-FFF2-40B4-BE49-F238E27FC236}">
                  <a16:creationId xmlns:a16="http://schemas.microsoft.com/office/drawing/2014/main" id="{A86FF46D-E68E-4E4A-95E5-582263690B31}"/>
                </a:ext>
              </a:extLst>
            </p:cNvPr>
            <p:cNvSpPr>
              <a:spLocks/>
            </p:cNvSpPr>
            <p:nvPr/>
          </p:nvSpPr>
          <p:spPr bwMode="auto">
            <a:xfrm>
              <a:off x="903535" y="4772729"/>
              <a:ext cx="111125" cy="111125"/>
            </a:xfrm>
            <a:custGeom>
              <a:avLst/>
              <a:gdLst>
                <a:gd name="T0" fmla="*/ 338 w 351"/>
                <a:gd name="T1" fmla="*/ 29 h 350"/>
                <a:gd name="T2" fmla="*/ 344 w 351"/>
                <a:gd name="T3" fmla="*/ 27 h 350"/>
                <a:gd name="T4" fmla="*/ 348 w 351"/>
                <a:gd name="T5" fmla="*/ 22 h 350"/>
                <a:gd name="T6" fmla="*/ 350 w 351"/>
                <a:gd name="T7" fmla="*/ 17 h 350"/>
                <a:gd name="T8" fmla="*/ 350 w 351"/>
                <a:gd name="T9" fmla="*/ 12 h 350"/>
                <a:gd name="T10" fmla="*/ 348 w 351"/>
                <a:gd name="T11" fmla="*/ 6 h 350"/>
                <a:gd name="T12" fmla="*/ 344 w 351"/>
                <a:gd name="T13" fmla="*/ 2 h 350"/>
                <a:gd name="T14" fmla="*/ 338 w 351"/>
                <a:gd name="T15" fmla="*/ 0 h 350"/>
                <a:gd name="T16" fmla="*/ 318 w 351"/>
                <a:gd name="T17" fmla="*/ 0 h 350"/>
                <a:gd name="T18" fmla="*/ 285 w 351"/>
                <a:gd name="T19" fmla="*/ 3 h 350"/>
                <a:gd name="T20" fmla="*/ 252 w 351"/>
                <a:gd name="T21" fmla="*/ 11 h 350"/>
                <a:gd name="T22" fmla="*/ 221 w 351"/>
                <a:gd name="T23" fmla="*/ 20 h 350"/>
                <a:gd name="T24" fmla="*/ 191 w 351"/>
                <a:gd name="T25" fmla="*/ 33 h 350"/>
                <a:gd name="T26" fmla="*/ 162 w 351"/>
                <a:gd name="T27" fmla="*/ 48 h 350"/>
                <a:gd name="T28" fmla="*/ 135 w 351"/>
                <a:gd name="T29" fmla="*/ 66 h 350"/>
                <a:gd name="T30" fmla="*/ 110 w 351"/>
                <a:gd name="T31" fmla="*/ 87 h 350"/>
                <a:gd name="T32" fmla="*/ 88 w 351"/>
                <a:gd name="T33" fmla="*/ 110 h 350"/>
                <a:gd name="T34" fmla="*/ 66 w 351"/>
                <a:gd name="T35" fmla="*/ 135 h 350"/>
                <a:gd name="T36" fmla="*/ 49 w 351"/>
                <a:gd name="T37" fmla="*/ 162 h 350"/>
                <a:gd name="T38" fmla="*/ 33 w 351"/>
                <a:gd name="T39" fmla="*/ 189 h 350"/>
                <a:gd name="T40" fmla="*/ 20 w 351"/>
                <a:gd name="T41" fmla="*/ 220 h 350"/>
                <a:gd name="T42" fmla="*/ 11 w 351"/>
                <a:gd name="T43" fmla="*/ 251 h 350"/>
                <a:gd name="T44" fmla="*/ 4 w 351"/>
                <a:gd name="T45" fmla="*/ 283 h 350"/>
                <a:gd name="T46" fmla="*/ 0 w 351"/>
                <a:gd name="T47" fmla="*/ 318 h 350"/>
                <a:gd name="T48" fmla="*/ 0 w 351"/>
                <a:gd name="T49" fmla="*/ 338 h 350"/>
                <a:gd name="T50" fmla="*/ 2 w 351"/>
                <a:gd name="T51" fmla="*/ 343 h 350"/>
                <a:gd name="T52" fmla="*/ 7 w 351"/>
                <a:gd name="T53" fmla="*/ 348 h 350"/>
                <a:gd name="T54" fmla="*/ 12 w 351"/>
                <a:gd name="T55" fmla="*/ 350 h 350"/>
                <a:gd name="T56" fmla="*/ 18 w 351"/>
                <a:gd name="T57" fmla="*/ 350 h 350"/>
                <a:gd name="T58" fmla="*/ 24 w 351"/>
                <a:gd name="T59" fmla="*/ 348 h 350"/>
                <a:gd name="T60" fmla="*/ 28 w 351"/>
                <a:gd name="T61" fmla="*/ 343 h 350"/>
                <a:gd name="T62" fmla="*/ 30 w 351"/>
                <a:gd name="T63" fmla="*/ 338 h 350"/>
                <a:gd name="T64" fmla="*/ 30 w 351"/>
                <a:gd name="T65" fmla="*/ 319 h 350"/>
                <a:gd name="T66" fmla="*/ 33 w 351"/>
                <a:gd name="T67" fmla="*/ 289 h 350"/>
                <a:gd name="T68" fmla="*/ 40 w 351"/>
                <a:gd name="T69" fmla="*/ 259 h 350"/>
                <a:gd name="T70" fmla="*/ 48 w 351"/>
                <a:gd name="T71" fmla="*/ 230 h 350"/>
                <a:gd name="T72" fmla="*/ 60 w 351"/>
                <a:gd name="T73" fmla="*/ 203 h 350"/>
                <a:gd name="T74" fmla="*/ 74 w 351"/>
                <a:gd name="T75" fmla="*/ 177 h 350"/>
                <a:gd name="T76" fmla="*/ 91 w 351"/>
                <a:gd name="T77" fmla="*/ 153 h 350"/>
                <a:gd name="T78" fmla="*/ 109 w 351"/>
                <a:gd name="T79" fmla="*/ 129 h 350"/>
                <a:gd name="T80" fmla="*/ 131 w 351"/>
                <a:gd name="T81" fmla="*/ 109 h 350"/>
                <a:gd name="T82" fmla="*/ 153 w 351"/>
                <a:gd name="T83" fmla="*/ 91 h 350"/>
                <a:gd name="T84" fmla="*/ 178 w 351"/>
                <a:gd name="T85" fmla="*/ 74 h 350"/>
                <a:gd name="T86" fmla="*/ 203 w 351"/>
                <a:gd name="T87" fmla="*/ 60 h 350"/>
                <a:gd name="T88" fmla="*/ 231 w 351"/>
                <a:gd name="T89" fmla="*/ 48 h 350"/>
                <a:gd name="T90" fmla="*/ 259 w 351"/>
                <a:gd name="T91" fmla="*/ 40 h 350"/>
                <a:gd name="T92" fmla="*/ 289 w 351"/>
                <a:gd name="T93" fmla="*/ 33 h 350"/>
                <a:gd name="T94" fmla="*/ 320 w 351"/>
                <a:gd name="T95" fmla="*/ 3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1" h="350">
                  <a:moveTo>
                    <a:pt x="336" y="30"/>
                  </a:moveTo>
                  <a:lnTo>
                    <a:pt x="338" y="29"/>
                  </a:lnTo>
                  <a:lnTo>
                    <a:pt x="341" y="28"/>
                  </a:lnTo>
                  <a:lnTo>
                    <a:pt x="344" y="27"/>
                  </a:lnTo>
                  <a:lnTo>
                    <a:pt x="346" y="25"/>
                  </a:lnTo>
                  <a:lnTo>
                    <a:pt x="348" y="22"/>
                  </a:lnTo>
                  <a:lnTo>
                    <a:pt x="349" y="20"/>
                  </a:lnTo>
                  <a:lnTo>
                    <a:pt x="350" y="17"/>
                  </a:lnTo>
                  <a:lnTo>
                    <a:pt x="351" y="15"/>
                  </a:lnTo>
                  <a:lnTo>
                    <a:pt x="350" y="12"/>
                  </a:lnTo>
                  <a:lnTo>
                    <a:pt x="349" y="9"/>
                  </a:lnTo>
                  <a:lnTo>
                    <a:pt x="348" y="6"/>
                  </a:lnTo>
                  <a:lnTo>
                    <a:pt x="346" y="4"/>
                  </a:lnTo>
                  <a:lnTo>
                    <a:pt x="344" y="2"/>
                  </a:lnTo>
                  <a:lnTo>
                    <a:pt x="341" y="1"/>
                  </a:lnTo>
                  <a:lnTo>
                    <a:pt x="338" y="0"/>
                  </a:lnTo>
                  <a:lnTo>
                    <a:pt x="336" y="0"/>
                  </a:lnTo>
                  <a:lnTo>
                    <a:pt x="318" y="0"/>
                  </a:lnTo>
                  <a:lnTo>
                    <a:pt x="302" y="1"/>
                  </a:lnTo>
                  <a:lnTo>
                    <a:pt x="285" y="3"/>
                  </a:lnTo>
                  <a:lnTo>
                    <a:pt x="268" y="6"/>
                  </a:lnTo>
                  <a:lnTo>
                    <a:pt x="252" y="11"/>
                  </a:lnTo>
                  <a:lnTo>
                    <a:pt x="235" y="15"/>
                  </a:lnTo>
                  <a:lnTo>
                    <a:pt x="221" y="20"/>
                  </a:lnTo>
                  <a:lnTo>
                    <a:pt x="206" y="26"/>
                  </a:lnTo>
                  <a:lnTo>
                    <a:pt x="191" y="33"/>
                  </a:lnTo>
                  <a:lnTo>
                    <a:pt x="176" y="41"/>
                  </a:lnTo>
                  <a:lnTo>
                    <a:pt x="162" y="48"/>
                  </a:lnTo>
                  <a:lnTo>
                    <a:pt x="148" y="57"/>
                  </a:lnTo>
                  <a:lnTo>
                    <a:pt x="135" y="66"/>
                  </a:lnTo>
                  <a:lnTo>
                    <a:pt x="122" y="77"/>
                  </a:lnTo>
                  <a:lnTo>
                    <a:pt x="110" y="87"/>
                  </a:lnTo>
                  <a:lnTo>
                    <a:pt x="99" y="98"/>
                  </a:lnTo>
                  <a:lnTo>
                    <a:pt x="88" y="110"/>
                  </a:lnTo>
                  <a:lnTo>
                    <a:pt x="77" y="122"/>
                  </a:lnTo>
                  <a:lnTo>
                    <a:pt x="66" y="135"/>
                  </a:lnTo>
                  <a:lnTo>
                    <a:pt x="58" y="148"/>
                  </a:lnTo>
                  <a:lnTo>
                    <a:pt x="49" y="162"/>
                  </a:lnTo>
                  <a:lnTo>
                    <a:pt x="41" y="175"/>
                  </a:lnTo>
                  <a:lnTo>
                    <a:pt x="33" y="189"/>
                  </a:lnTo>
                  <a:lnTo>
                    <a:pt x="27" y="204"/>
                  </a:lnTo>
                  <a:lnTo>
                    <a:pt x="20" y="220"/>
                  </a:lnTo>
                  <a:lnTo>
                    <a:pt x="15" y="235"/>
                  </a:lnTo>
                  <a:lnTo>
                    <a:pt x="11" y="251"/>
                  </a:lnTo>
                  <a:lnTo>
                    <a:pt x="7" y="267"/>
                  </a:lnTo>
                  <a:lnTo>
                    <a:pt x="4" y="283"/>
                  </a:lnTo>
                  <a:lnTo>
                    <a:pt x="2" y="301"/>
                  </a:lnTo>
                  <a:lnTo>
                    <a:pt x="0" y="318"/>
                  </a:lnTo>
                  <a:lnTo>
                    <a:pt x="0" y="335"/>
                  </a:lnTo>
                  <a:lnTo>
                    <a:pt x="0" y="338"/>
                  </a:lnTo>
                  <a:lnTo>
                    <a:pt x="1" y="341"/>
                  </a:lnTo>
                  <a:lnTo>
                    <a:pt x="2" y="343"/>
                  </a:lnTo>
                  <a:lnTo>
                    <a:pt x="4" y="346"/>
                  </a:lnTo>
                  <a:lnTo>
                    <a:pt x="7" y="348"/>
                  </a:lnTo>
                  <a:lnTo>
                    <a:pt x="10" y="349"/>
                  </a:lnTo>
                  <a:lnTo>
                    <a:pt x="12" y="350"/>
                  </a:lnTo>
                  <a:lnTo>
                    <a:pt x="15" y="350"/>
                  </a:lnTo>
                  <a:lnTo>
                    <a:pt x="18" y="350"/>
                  </a:lnTo>
                  <a:lnTo>
                    <a:pt x="20" y="349"/>
                  </a:lnTo>
                  <a:lnTo>
                    <a:pt x="24" y="348"/>
                  </a:lnTo>
                  <a:lnTo>
                    <a:pt x="26" y="346"/>
                  </a:lnTo>
                  <a:lnTo>
                    <a:pt x="28" y="343"/>
                  </a:lnTo>
                  <a:lnTo>
                    <a:pt x="29" y="341"/>
                  </a:lnTo>
                  <a:lnTo>
                    <a:pt x="30" y="338"/>
                  </a:lnTo>
                  <a:lnTo>
                    <a:pt x="30" y="335"/>
                  </a:lnTo>
                  <a:lnTo>
                    <a:pt x="30" y="319"/>
                  </a:lnTo>
                  <a:lnTo>
                    <a:pt x="31" y="304"/>
                  </a:lnTo>
                  <a:lnTo>
                    <a:pt x="33" y="289"/>
                  </a:lnTo>
                  <a:lnTo>
                    <a:pt x="36" y="274"/>
                  </a:lnTo>
                  <a:lnTo>
                    <a:pt x="40" y="259"/>
                  </a:lnTo>
                  <a:lnTo>
                    <a:pt x="44" y="244"/>
                  </a:lnTo>
                  <a:lnTo>
                    <a:pt x="48" y="230"/>
                  </a:lnTo>
                  <a:lnTo>
                    <a:pt x="54" y="216"/>
                  </a:lnTo>
                  <a:lnTo>
                    <a:pt x="60" y="203"/>
                  </a:lnTo>
                  <a:lnTo>
                    <a:pt x="67" y="189"/>
                  </a:lnTo>
                  <a:lnTo>
                    <a:pt x="74" y="177"/>
                  </a:lnTo>
                  <a:lnTo>
                    <a:pt x="82" y="165"/>
                  </a:lnTo>
                  <a:lnTo>
                    <a:pt x="91" y="153"/>
                  </a:lnTo>
                  <a:lnTo>
                    <a:pt x="100" y="141"/>
                  </a:lnTo>
                  <a:lnTo>
                    <a:pt x="109" y="129"/>
                  </a:lnTo>
                  <a:lnTo>
                    <a:pt x="120" y="120"/>
                  </a:lnTo>
                  <a:lnTo>
                    <a:pt x="131" y="109"/>
                  </a:lnTo>
                  <a:lnTo>
                    <a:pt x="141" y="99"/>
                  </a:lnTo>
                  <a:lnTo>
                    <a:pt x="153" y="91"/>
                  </a:lnTo>
                  <a:lnTo>
                    <a:pt x="165" y="82"/>
                  </a:lnTo>
                  <a:lnTo>
                    <a:pt x="178" y="74"/>
                  </a:lnTo>
                  <a:lnTo>
                    <a:pt x="191" y="66"/>
                  </a:lnTo>
                  <a:lnTo>
                    <a:pt x="203" y="60"/>
                  </a:lnTo>
                  <a:lnTo>
                    <a:pt x="217" y="53"/>
                  </a:lnTo>
                  <a:lnTo>
                    <a:pt x="231" y="48"/>
                  </a:lnTo>
                  <a:lnTo>
                    <a:pt x="245" y="44"/>
                  </a:lnTo>
                  <a:lnTo>
                    <a:pt x="259" y="40"/>
                  </a:lnTo>
                  <a:lnTo>
                    <a:pt x="274" y="35"/>
                  </a:lnTo>
                  <a:lnTo>
                    <a:pt x="289" y="33"/>
                  </a:lnTo>
                  <a:lnTo>
                    <a:pt x="304" y="31"/>
                  </a:lnTo>
                  <a:lnTo>
                    <a:pt x="320" y="30"/>
                  </a:lnTo>
                  <a:lnTo>
                    <a:pt x="33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393">
              <a:extLst>
                <a:ext uri="{FF2B5EF4-FFF2-40B4-BE49-F238E27FC236}">
                  <a16:creationId xmlns:a16="http://schemas.microsoft.com/office/drawing/2014/main" id="{4F41637C-A6E4-41C2-91E3-F1429202050E}"/>
                </a:ext>
              </a:extLst>
            </p:cNvPr>
            <p:cNvSpPr>
              <a:spLocks/>
            </p:cNvSpPr>
            <p:nvPr/>
          </p:nvSpPr>
          <p:spPr bwMode="auto">
            <a:xfrm>
              <a:off x="1078160" y="4809242"/>
              <a:ext cx="74613" cy="74613"/>
            </a:xfrm>
            <a:custGeom>
              <a:avLst/>
              <a:gdLst>
                <a:gd name="T0" fmla="*/ 12 w 237"/>
                <a:gd name="T1" fmla="*/ 0 h 237"/>
                <a:gd name="T2" fmla="*/ 6 w 237"/>
                <a:gd name="T3" fmla="*/ 3 h 237"/>
                <a:gd name="T4" fmla="*/ 2 w 237"/>
                <a:gd name="T5" fmla="*/ 7 h 237"/>
                <a:gd name="T6" fmla="*/ 0 w 237"/>
                <a:gd name="T7" fmla="*/ 12 h 237"/>
                <a:gd name="T8" fmla="*/ 0 w 237"/>
                <a:gd name="T9" fmla="*/ 19 h 237"/>
                <a:gd name="T10" fmla="*/ 2 w 237"/>
                <a:gd name="T11" fmla="*/ 23 h 237"/>
                <a:gd name="T12" fmla="*/ 6 w 237"/>
                <a:gd name="T13" fmla="*/ 27 h 237"/>
                <a:gd name="T14" fmla="*/ 12 w 237"/>
                <a:gd name="T15" fmla="*/ 30 h 237"/>
                <a:gd name="T16" fmla="*/ 34 w 237"/>
                <a:gd name="T17" fmla="*/ 31 h 237"/>
                <a:gd name="T18" fmla="*/ 73 w 237"/>
                <a:gd name="T19" fmla="*/ 39 h 237"/>
                <a:gd name="T20" fmla="*/ 107 w 237"/>
                <a:gd name="T21" fmla="*/ 53 h 237"/>
                <a:gd name="T22" fmla="*/ 137 w 237"/>
                <a:gd name="T23" fmla="*/ 74 h 237"/>
                <a:gd name="T24" fmla="*/ 164 w 237"/>
                <a:gd name="T25" fmla="*/ 100 h 237"/>
                <a:gd name="T26" fmla="*/ 184 w 237"/>
                <a:gd name="T27" fmla="*/ 130 h 237"/>
                <a:gd name="T28" fmla="*/ 199 w 237"/>
                <a:gd name="T29" fmla="*/ 164 h 237"/>
                <a:gd name="T30" fmla="*/ 206 w 237"/>
                <a:gd name="T31" fmla="*/ 202 h 237"/>
                <a:gd name="T32" fmla="*/ 207 w 237"/>
                <a:gd name="T33" fmla="*/ 225 h 237"/>
                <a:gd name="T34" fmla="*/ 210 w 237"/>
                <a:gd name="T35" fmla="*/ 230 h 237"/>
                <a:gd name="T36" fmla="*/ 214 w 237"/>
                <a:gd name="T37" fmla="*/ 235 h 237"/>
                <a:gd name="T38" fmla="*/ 219 w 237"/>
                <a:gd name="T39" fmla="*/ 237 h 237"/>
                <a:gd name="T40" fmla="*/ 226 w 237"/>
                <a:gd name="T41" fmla="*/ 237 h 237"/>
                <a:gd name="T42" fmla="*/ 231 w 237"/>
                <a:gd name="T43" fmla="*/ 235 h 237"/>
                <a:gd name="T44" fmla="*/ 235 w 237"/>
                <a:gd name="T45" fmla="*/ 230 h 237"/>
                <a:gd name="T46" fmla="*/ 237 w 237"/>
                <a:gd name="T47" fmla="*/ 225 h 237"/>
                <a:gd name="T48" fmla="*/ 237 w 237"/>
                <a:gd name="T49" fmla="*/ 210 h 237"/>
                <a:gd name="T50" fmla="*/ 234 w 237"/>
                <a:gd name="T51" fmla="*/ 188 h 237"/>
                <a:gd name="T52" fmla="*/ 230 w 237"/>
                <a:gd name="T53" fmla="*/ 166 h 237"/>
                <a:gd name="T54" fmla="*/ 223 w 237"/>
                <a:gd name="T55" fmla="*/ 146 h 237"/>
                <a:gd name="T56" fmla="*/ 211 w 237"/>
                <a:gd name="T57" fmla="*/ 116 h 237"/>
                <a:gd name="T58" fmla="*/ 186 w 237"/>
                <a:gd name="T59" fmla="*/ 81 h 237"/>
                <a:gd name="T60" fmla="*/ 156 w 237"/>
                <a:gd name="T61" fmla="*/ 51 h 237"/>
                <a:gd name="T62" fmla="*/ 121 w 237"/>
                <a:gd name="T63" fmla="*/ 27 h 237"/>
                <a:gd name="T64" fmla="*/ 91 w 237"/>
                <a:gd name="T65" fmla="*/ 13 h 237"/>
                <a:gd name="T66" fmla="*/ 70 w 237"/>
                <a:gd name="T67" fmla="*/ 7 h 237"/>
                <a:gd name="T68" fmla="*/ 49 w 237"/>
                <a:gd name="T69" fmla="*/ 3 h 237"/>
                <a:gd name="T70" fmla="*/ 27 w 237"/>
                <a:gd name="T71"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237">
                  <a:moveTo>
                    <a:pt x="15" y="0"/>
                  </a:moveTo>
                  <a:lnTo>
                    <a:pt x="12" y="0"/>
                  </a:lnTo>
                  <a:lnTo>
                    <a:pt x="9" y="1"/>
                  </a:lnTo>
                  <a:lnTo>
                    <a:pt x="6" y="3"/>
                  </a:lnTo>
                  <a:lnTo>
                    <a:pt x="4" y="5"/>
                  </a:lnTo>
                  <a:lnTo>
                    <a:pt x="2" y="7"/>
                  </a:lnTo>
                  <a:lnTo>
                    <a:pt x="1" y="9"/>
                  </a:lnTo>
                  <a:lnTo>
                    <a:pt x="0" y="12"/>
                  </a:lnTo>
                  <a:lnTo>
                    <a:pt x="0" y="15"/>
                  </a:lnTo>
                  <a:lnTo>
                    <a:pt x="0" y="19"/>
                  </a:lnTo>
                  <a:lnTo>
                    <a:pt x="1" y="21"/>
                  </a:lnTo>
                  <a:lnTo>
                    <a:pt x="2" y="23"/>
                  </a:lnTo>
                  <a:lnTo>
                    <a:pt x="4" y="26"/>
                  </a:lnTo>
                  <a:lnTo>
                    <a:pt x="6" y="27"/>
                  </a:lnTo>
                  <a:lnTo>
                    <a:pt x="9" y="29"/>
                  </a:lnTo>
                  <a:lnTo>
                    <a:pt x="12" y="30"/>
                  </a:lnTo>
                  <a:lnTo>
                    <a:pt x="15" y="30"/>
                  </a:lnTo>
                  <a:lnTo>
                    <a:pt x="34" y="31"/>
                  </a:lnTo>
                  <a:lnTo>
                    <a:pt x="53" y="34"/>
                  </a:lnTo>
                  <a:lnTo>
                    <a:pt x="73" y="39"/>
                  </a:lnTo>
                  <a:lnTo>
                    <a:pt x="90" y="45"/>
                  </a:lnTo>
                  <a:lnTo>
                    <a:pt x="107" y="53"/>
                  </a:lnTo>
                  <a:lnTo>
                    <a:pt x="123" y="62"/>
                  </a:lnTo>
                  <a:lnTo>
                    <a:pt x="137" y="74"/>
                  </a:lnTo>
                  <a:lnTo>
                    <a:pt x="151" y="86"/>
                  </a:lnTo>
                  <a:lnTo>
                    <a:pt x="164" y="100"/>
                  </a:lnTo>
                  <a:lnTo>
                    <a:pt x="174" y="115"/>
                  </a:lnTo>
                  <a:lnTo>
                    <a:pt x="184" y="130"/>
                  </a:lnTo>
                  <a:lnTo>
                    <a:pt x="192" y="147"/>
                  </a:lnTo>
                  <a:lnTo>
                    <a:pt x="199" y="164"/>
                  </a:lnTo>
                  <a:lnTo>
                    <a:pt x="203" y="183"/>
                  </a:lnTo>
                  <a:lnTo>
                    <a:pt x="206" y="202"/>
                  </a:lnTo>
                  <a:lnTo>
                    <a:pt x="207" y="222"/>
                  </a:lnTo>
                  <a:lnTo>
                    <a:pt x="207" y="225"/>
                  </a:lnTo>
                  <a:lnTo>
                    <a:pt x="209" y="228"/>
                  </a:lnTo>
                  <a:lnTo>
                    <a:pt x="210" y="230"/>
                  </a:lnTo>
                  <a:lnTo>
                    <a:pt x="212" y="233"/>
                  </a:lnTo>
                  <a:lnTo>
                    <a:pt x="214" y="235"/>
                  </a:lnTo>
                  <a:lnTo>
                    <a:pt x="216" y="236"/>
                  </a:lnTo>
                  <a:lnTo>
                    <a:pt x="219" y="237"/>
                  </a:lnTo>
                  <a:lnTo>
                    <a:pt x="222" y="237"/>
                  </a:lnTo>
                  <a:lnTo>
                    <a:pt x="226" y="237"/>
                  </a:lnTo>
                  <a:lnTo>
                    <a:pt x="228" y="236"/>
                  </a:lnTo>
                  <a:lnTo>
                    <a:pt x="231" y="235"/>
                  </a:lnTo>
                  <a:lnTo>
                    <a:pt x="233" y="233"/>
                  </a:lnTo>
                  <a:lnTo>
                    <a:pt x="235" y="230"/>
                  </a:lnTo>
                  <a:lnTo>
                    <a:pt x="236" y="228"/>
                  </a:lnTo>
                  <a:lnTo>
                    <a:pt x="237" y="225"/>
                  </a:lnTo>
                  <a:lnTo>
                    <a:pt x="237" y="222"/>
                  </a:lnTo>
                  <a:lnTo>
                    <a:pt x="237" y="210"/>
                  </a:lnTo>
                  <a:lnTo>
                    <a:pt x="236" y="199"/>
                  </a:lnTo>
                  <a:lnTo>
                    <a:pt x="234" y="188"/>
                  </a:lnTo>
                  <a:lnTo>
                    <a:pt x="233" y="177"/>
                  </a:lnTo>
                  <a:lnTo>
                    <a:pt x="230" y="166"/>
                  </a:lnTo>
                  <a:lnTo>
                    <a:pt x="228" y="156"/>
                  </a:lnTo>
                  <a:lnTo>
                    <a:pt x="223" y="146"/>
                  </a:lnTo>
                  <a:lnTo>
                    <a:pt x="220" y="135"/>
                  </a:lnTo>
                  <a:lnTo>
                    <a:pt x="211" y="116"/>
                  </a:lnTo>
                  <a:lnTo>
                    <a:pt x="199" y="98"/>
                  </a:lnTo>
                  <a:lnTo>
                    <a:pt x="186" y="81"/>
                  </a:lnTo>
                  <a:lnTo>
                    <a:pt x="172" y="65"/>
                  </a:lnTo>
                  <a:lnTo>
                    <a:pt x="156" y="51"/>
                  </a:lnTo>
                  <a:lnTo>
                    <a:pt x="139" y="38"/>
                  </a:lnTo>
                  <a:lnTo>
                    <a:pt x="121" y="27"/>
                  </a:lnTo>
                  <a:lnTo>
                    <a:pt x="102" y="18"/>
                  </a:lnTo>
                  <a:lnTo>
                    <a:pt x="91" y="13"/>
                  </a:lnTo>
                  <a:lnTo>
                    <a:pt x="81" y="10"/>
                  </a:lnTo>
                  <a:lnTo>
                    <a:pt x="70" y="7"/>
                  </a:lnTo>
                  <a:lnTo>
                    <a:pt x="60" y="5"/>
                  </a:lnTo>
                  <a:lnTo>
                    <a:pt x="49" y="3"/>
                  </a:lnTo>
                  <a:lnTo>
                    <a:pt x="37" y="1"/>
                  </a:lnTo>
                  <a:lnTo>
                    <a:pt x="27"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394">
              <a:extLst>
                <a:ext uri="{FF2B5EF4-FFF2-40B4-BE49-F238E27FC236}">
                  <a16:creationId xmlns:a16="http://schemas.microsoft.com/office/drawing/2014/main" id="{06184E06-1C1E-42BF-9018-9304012A669A}"/>
                </a:ext>
              </a:extLst>
            </p:cNvPr>
            <p:cNvSpPr>
              <a:spLocks/>
            </p:cNvSpPr>
            <p:nvPr/>
          </p:nvSpPr>
          <p:spPr bwMode="auto">
            <a:xfrm>
              <a:off x="1078160" y="4772729"/>
              <a:ext cx="111125" cy="111125"/>
            </a:xfrm>
            <a:custGeom>
              <a:avLst/>
              <a:gdLst>
                <a:gd name="T0" fmla="*/ 12 w 351"/>
                <a:gd name="T1" fmla="*/ 0 h 350"/>
                <a:gd name="T2" fmla="*/ 6 w 351"/>
                <a:gd name="T3" fmla="*/ 2 h 350"/>
                <a:gd name="T4" fmla="*/ 2 w 351"/>
                <a:gd name="T5" fmla="*/ 6 h 350"/>
                <a:gd name="T6" fmla="*/ 0 w 351"/>
                <a:gd name="T7" fmla="*/ 12 h 350"/>
                <a:gd name="T8" fmla="*/ 0 w 351"/>
                <a:gd name="T9" fmla="*/ 17 h 350"/>
                <a:gd name="T10" fmla="*/ 2 w 351"/>
                <a:gd name="T11" fmla="*/ 22 h 350"/>
                <a:gd name="T12" fmla="*/ 6 w 351"/>
                <a:gd name="T13" fmla="*/ 27 h 350"/>
                <a:gd name="T14" fmla="*/ 12 w 351"/>
                <a:gd name="T15" fmla="*/ 29 h 350"/>
                <a:gd name="T16" fmla="*/ 31 w 351"/>
                <a:gd name="T17" fmla="*/ 30 h 350"/>
                <a:gd name="T18" fmla="*/ 62 w 351"/>
                <a:gd name="T19" fmla="*/ 33 h 350"/>
                <a:gd name="T20" fmla="*/ 91 w 351"/>
                <a:gd name="T21" fmla="*/ 40 h 350"/>
                <a:gd name="T22" fmla="*/ 120 w 351"/>
                <a:gd name="T23" fmla="*/ 48 h 350"/>
                <a:gd name="T24" fmla="*/ 148 w 351"/>
                <a:gd name="T25" fmla="*/ 60 h 350"/>
                <a:gd name="T26" fmla="*/ 173 w 351"/>
                <a:gd name="T27" fmla="*/ 74 h 350"/>
                <a:gd name="T28" fmla="*/ 198 w 351"/>
                <a:gd name="T29" fmla="*/ 91 h 350"/>
                <a:gd name="T30" fmla="*/ 220 w 351"/>
                <a:gd name="T31" fmla="*/ 109 h 350"/>
                <a:gd name="T32" fmla="*/ 241 w 351"/>
                <a:gd name="T33" fmla="*/ 129 h 350"/>
                <a:gd name="T34" fmla="*/ 260 w 351"/>
                <a:gd name="T35" fmla="*/ 153 h 350"/>
                <a:gd name="T36" fmla="*/ 276 w 351"/>
                <a:gd name="T37" fmla="*/ 177 h 350"/>
                <a:gd name="T38" fmla="*/ 290 w 351"/>
                <a:gd name="T39" fmla="*/ 203 h 350"/>
                <a:gd name="T40" fmla="*/ 302 w 351"/>
                <a:gd name="T41" fmla="*/ 230 h 350"/>
                <a:gd name="T42" fmla="*/ 311 w 351"/>
                <a:gd name="T43" fmla="*/ 259 h 350"/>
                <a:gd name="T44" fmla="*/ 317 w 351"/>
                <a:gd name="T45" fmla="*/ 289 h 350"/>
                <a:gd name="T46" fmla="*/ 320 w 351"/>
                <a:gd name="T47" fmla="*/ 319 h 350"/>
                <a:gd name="T48" fmla="*/ 321 w 351"/>
                <a:gd name="T49" fmla="*/ 338 h 350"/>
                <a:gd name="T50" fmla="*/ 323 w 351"/>
                <a:gd name="T51" fmla="*/ 343 h 350"/>
                <a:gd name="T52" fmla="*/ 327 w 351"/>
                <a:gd name="T53" fmla="*/ 348 h 350"/>
                <a:gd name="T54" fmla="*/ 333 w 351"/>
                <a:gd name="T55" fmla="*/ 350 h 350"/>
                <a:gd name="T56" fmla="*/ 338 w 351"/>
                <a:gd name="T57" fmla="*/ 350 h 350"/>
                <a:gd name="T58" fmla="*/ 343 w 351"/>
                <a:gd name="T59" fmla="*/ 348 h 350"/>
                <a:gd name="T60" fmla="*/ 348 w 351"/>
                <a:gd name="T61" fmla="*/ 343 h 350"/>
                <a:gd name="T62" fmla="*/ 350 w 351"/>
                <a:gd name="T63" fmla="*/ 338 h 350"/>
                <a:gd name="T64" fmla="*/ 350 w 351"/>
                <a:gd name="T65" fmla="*/ 318 h 350"/>
                <a:gd name="T66" fmla="*/ 347 w 351"/>
                <a:gd name="T67" fmla="*/ 283 h 350"/>
                <a:gd name="T68" fmla="*/ 340 w 351"/>
                <a:gd name="T69" fmla="*/ 251 h 350"/>
                <a:gd name="T70" fmla="*/ 330 w 351"/>
                <a:gd name="T71" fmla="*/ 220 h 350"/>
                <a:gd name="T72" fmla="*/ 318 w 351"/>
                <a:gd name="T73" fmla="*/ 189 h 350"/>
                <a:gd name="T74" fmla="*/ 302 w 351"/>
                <a:gd name="T75" fmla="*/ 162 h 350"/>
                <a:gd name="T76" fmla="*/ 283 w 351"/>
                <a:gd name="T77" fmla="*/ 135 h 350"/>
                <a:gd name="T78" fmla="*/ 263 w 351"/>
                <a:gd name="T79" fmla="*/ 110 h 350"/>
                <a:gd name="T80" fmla="*/ 241 w 351"/>
                <a:gd name="T81" fmla="*/ 87 h 350"/>
                <a:gd name="T82" fmla="*/ 216 w 351"/>
                <a:gd name="T83" fmla="*/ 66 h 350"/>
                <a:gd name="T84" fmla="*/ 189 w 351"/>
                <a:gd name="T85" fmla="*/ 48 h 350"/>
                <a:gd name="T86" fmla="*/ 160 w 351"/>
                <a:gd name="T87" fmla="*/ 33 h 350"/>
                <a:gd name="T88" fmla="*/ 130 w 351"/>
                <a:gd name="T89" fmla="*/ 20 h 350"/>
                <a:gd name="T90" fmla="*/ 98 w 351"/>
                <a:gd name="T91" fmla="*/ 11 h 350"/>
                <a:gd name="T92" fmla="*/ 66 w 351"/>
                <a:gd name="T93" fmla="*/ 3 h 350"/>
                <a:gd name="T94" fmla="*/ 32 w 351"/>
                <a:gd name="T95"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1" h="350">
                  <a:moveTo>
                    <a:pt x="15" y="0"/>
                  </a:moveTo>
                  <a:lnTo>
                    <a:pt x="12" y="0"/>
                  </a:lnTo>
                  <a:lnTo>
                    <a:pt x="9" y="1"/>
                  </a:lnTo>
                  <a:lnTo>
                    <a:pt x="6" y="2"/>
                  </a:lnTo>
                  <a:lnTo>
                    <a:pt x="4" y="4"/>
                  </a:lnTo>
                  <a:lnTo>
                    <a:pt x="2" y="6"/>
                  </a:lnTo>
                  <a:lnTo>
                    <a:pt x="1" y="9"/>
                  </a:lnTo>
                  <a:lnTo>
                    <a:pt x="0" y="12"/>
                  </a:lnTo>
                  <a:lnTo>
                    <a:pt x="0" y="15"/>
                  </a:lnTo>
                  <a:lnTo>
                    <a:pt x="0" y="17"/>
                  </a:lnTo>
                  <a:lnTo>
                    <a:pt x="1" y="20"/>
                  </a:lnTo>
                  <a:lnTo>
                    <a:pt x="2" y="22"/>
                  </a:lnTo>
                  <a:lnTo>
                    <a:pt x="4" y="25"/>
                  </a:lnTo>
                  <a:lnTo>
                    <a:pt x="6" y="27"/>
                  </a:lnTo>
                  <a:lnTo>
                    <a:pt x="9" y="28"/>
                  </a:lnTo>
                  <a:lnTo>
                    <a:pt x="12" y="29"/>
                  </a:lnTo>
                  <a:lnTo>
                    <a:pt x="15" y="30"/>
                  </a:lnTo>
                  <a:lnTo>
                    <a:pt x="31" y="30"/>
                  </a:lnTo>
                  <a:lnTo>
                    <a:pt x="46" y="31"/>
                  </a:lnTo>
                  <a:lnTo>
                    <a:pt x="62" y="33"/>
                  </a:lnTo>
                  <a:lnTo>
                    <a:pt x="77" y="35"/>
                  </a:lnTo>
                  <a:lnTo>
                    <a:pt x="91" y="40"/>
                  </a:lnTo>
                  <a:lnTo>
                    <a:pt x="106" y="44"/>
                  </a:lnTo>
                  <a:lnTo>
                    <a:pt x="120" y="48"/>
                  </a:lnTo>
                  <a:lnTo>
                    <a:pt x="134" y="53"/>
                  </a:lnTo>
                  <a:lnTo>
                    <a:pt x="148" y="60"/>
                  </a:lnTo>
                  <a:lnTo>
                    <a:pt x="160" y="66"/>
                  </a:lnTo>
                  <a:lnTo>
                    <a:pt x="173" y="74"/>
                  </a:lnTo>
                  <a:lnTo>
                    <a:pt x="186" y="82"/>
                  </a:lnTo>
                  <a:lnTo>
                    <a:pt x="198" y="91"/>
                  </a:lnTo>
                  <a:lnTo>
                    <a:pt x="210" y="99"/>
                  </a:lnTo>
                  <a:lnTo>
                    <a:pt x="220" y="109"/>
                  </a:lnTo>
                  <a:lnTo>
                    <a:pt x="231" y="120"/>
                  </a:lnTo>
                  <a:lnTo>
                    <a:pt x="241" y="129"/>
                  </a:lnTo>
                  <a:lnTo>
                    <a:pt x="250" y="141"/>
                  </a:lnTo>
                  <a:lnTo>
                    <a:pt x="260" y="153"/>
                  </a:lnTo>
                  <a:lnTo>
                    <a:pt x="268" y="165"/>
                  </a:lnTo>
                  <a:lnTo>
                    <a:pt x="276" y="177"/>
                  </a:lnTo>
                  <a:lnTo>
                    <a:pt x="283" y="189"/>
                  </a:lnTo>
                  <a:lnTo>
                    <a:pt x="290" y="203"/>
                  </a:lnTo>
                  <a:lnTo>
                    <a:pt x="296" y="216"/>
                  </a:lnTo>
                  <a:lnTo>
                    <a:pt x="302" y="230"/>
                  </a:lnTo>
                  <a:lnTo>
                    <a:pt x="307" y="244"/>
                  </a:lnTo>
                  <a:lnTo>
                    <a:pt x="311" y="259"/>
                  </a:lnTo>
                  <a:lnTo>
                    <a:pt x="314" y="274"/>
                  </a:lnTo>
                  <a:lnTo>
                    <a:pt x="317" y="289"/>
                  </a:lnTo>
                  <a:lnTo>
                    <a:pt x="319" y="304"/>
                  </a:lnTo>
                  <a:lnTo>
                    <a:pt x="320" y="319"/>
                  </a:lnTo>
                  <a:lnTo>
                    <a:pt x="321" y="335"/>
                  </a:lnTo>
                  <a:lnTo>
                    <a:pt x="321" y="338"/>
                  </a:lnTo>
                  <a:lnTo>
                    <a:pt x="322" y="341"/>
                  </a:lnTo>
                  <a:lnTo>
                    <a:pt x="323" y="343"/>
                  </a:lnTo>
                  <a:lnTo>
                    <a:pt x="325" y="346"/>
                  </a:lnTo>
                  <a:lnTo>
                    <a:pt x="327" y="348"/>
                  </a:lnTo>
                  <a:lnTo>
                    <a:pt x="329" y="349"/>
                  </a:lnTo>
                  <a:lnTo>
                    <a:pt x="333" y="350"/>
                  </a:lnTo>
                  <a:lnTo>
                    <a:pt x="336" y="350"/>
                  </a:lnTo>
                  <a:lnTo>
                    <a:pt x="338" y="350"/>
                  </a:lnTo>
                  <a:lnTo>
                    <a:pt x="341" y="349"/>
                  </a:lnTo>
                  <a:lnTo>
                    <a:pt x="343" y="348"/>
                  </a:lnTo>
                  <a:lnTo>
                    <a:pt x="347" y="346"/>
                  </a:lnTo>
                  <a:lnTo>
                    <a:pt x="348" y="343"/>
                  </a:lnTo>
                  <a:lnTo>
                    <a:pt x="350" y="341"/>
                  </a:lnTo>
                  <a:lnTo>
                    <a:pt x="350" y="338"/>
                  </a:lnTo>
                  <a:lnTo>
                    <a:pt x="351" y="335"/>
                  </a:lnTo>
                  <a:lnTo>
                    <a:pt x="350" y="318"/>
                  </a:lnTo>
                  <a:lnTo>
                    <a:pt x="349" y="301"/>
                  </a:lnTo>
                  <a:lnTo>
                    <a:pt x="347" y="283"/>
                  </a:lnTo>
                  <a:lnTo>
                    <a:pt x="343" y="267"/>
                  </a:lnTo>
                  <a:lnTo>
                    <a:pt x="340" y="251"/>
                  </a:lnTo>
                  <a:lnTo>
                    <a:pt x="336" y="235"/>
                  </a:lnTo>
                  <a:lnTo>
                    <a:pt x="330" y="220"/>
                  </a:lnTo>
                  <a:lnTo>
                    <a:pt x="324" y="204"/>
                  </a:lnTo>
                  <a:lnTo>
                    <a:pt x="318" y="189"/>
                  </a:lnTo>
                  <a:lnTo>
                    <a:pt x="310" y="175"/>
                  </a:lnTo>
                  <a:lnTo>
                    <a:pt x="302" y="162"/>
                  </a:lnTo>
                  <a:lnTo>
                    <a:pt x="293" y="148"/>
                  </a:lnTo>
                  <a:lnTo>
                    <a:pt x="283" y="135"/>
                  </a:lnTo>
                  <a:lnTo>
                    <a:pt x="274" y="122"/>
                  </a:lnTo>
                  <a:lnTo>
                    <a:pt x="263" y="110"/>
                  </a:lnTo>
                  <a:lnTo>
                    <a:pt x="252" y="98"/>
                  </a:lnTo>
                  <a:lnTo>
                    <a:pt x="241" y="87"/>
                  </a:lnTo>
                  <a:lnTo>
                    <a:pt x="228" y="77"/>
                  </a:lnTo>
                  <a:lnTo>
                    <a:pt x="216" y="66"/>
                  </a:lnTo>
                  <a:lnTo>
                    <a:pt x="202" y="57"/>
                  </a:lnTo>
                  <a:lnTo>
                    <a:pt x="189" y="48"/>
                  </a:lnTo>
                  <a:lnTo>
                    <a:pt x="174" y="41"/>
                  </a:lnTo>
                  <a:lnTo>
                    <a:pt x="160" y="33"/>
                  </a:lnTo>
                  <a:lnTo>
                    <a:pt x="145" y="26"/>
                  </a:lnTo>
                  <a:lnTo>
                    <a:pt x="130" y="20"/>
                  </a:lnTo>
                  <a:lnTo>
                    <a:pt x="114" y="15"/>
                  </a:lnTo>
                  <a:lnTo>
                    <a:pt x="98" y="11"/>
                  </a:lnTo>
                  <a:lnTo>
                    <a:pt x="82" y="6"/>
                  </a:lnTo>
                  <a:lnTo>
                    <a:pt x="66" y="3"/>
                  </a:lnTo>
                  <a:lnTo>
                    <a:pt x="49" y="1"/>
                  </a:lnTo>
                  <a:lnTo>
                    <a:pt x="32"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4" name="TextBox 73">
            <a:extLst>
              <a:ext uri="{FF2B5EF4-FFF2-40B4-BE49-F238E27FC236}">
                <a16:creationId xmlns:a16="http://schemas.microsoft.com/office/drawing/2014/main" id="{5DDDFBA8-950B-4978-89B4-8DA5D0EBE3F6}"/>
              </a:ext>
            </a:extLst>
          </p:cNvPr>
          <p:cNvSpPr txBox="1"/>
          <p:nvPr/>
        </p:nvSpPr>
        <p:spPr>
          <a:xfrm>
            <a:off x="1807343" y="1209477"/>
            <a:ext cx="5033652" cy="3385542"/>
          </a:xfrm>
          <a:prstGeom prst="rect">
            <a:avLst/>
          </a:prstGeom>
          <a:noFill/>
        </p:spPr>
        <p:txBody>
          <a:bodyPr wrap="square" lIns="0" tIns="0" rIns="0" bIns="0" rtlCol="0">
            <a:spAutoFit/>
          </a:bodyPr>
          <a:lstStyle/>
          <a:p>
            <a:r>
              <a:rPr lang="en-GB" sz="2000" dirty="0">
                <a:latin typeface="+mj-lt"/>
              </a:rPr>
              <a:t>One of the main problems we face is lack of awareness and understanding of </a:t>
            </a:r>
            <a:r>
              <a:rPr lang="en-GB" sz="2000" dirty="0" err="1">
                <a:latin typeface="+mj-lt"/>
              </a:rPr>
              <a:t>oesophago</a:t>
            </a:r>
            <a:r>
              <a:rPr lang="en-GB" sz="2000" dirty="0">
                <a:latin typeface="+mj-lt"/>
              </a:rPr>
              <a:t>-gastric cancer. Many people struggle with the pronunciation, spelling and even the ability to find the oesophagus in the body.</a:t>
            </a:r>
          </a:p>
          <a:p>
            <a:endParaRPr lang="en-GB" sz="2000" dirty="0">
              <a:latin typeface="+mj-lt"/>
            </a:endParaRPr>
          </a:p>
          <a:p>
            <a:r>
              <a:rPr lang="en-GB" sz="2000" dirty="0">
                <a:latin typeface="+mj-lt"/>
              </a:rPr>
              <a:t>As a charity, one of our main objectives is to improve early diagnosis by raising public awareness of signs and/or symptoms of Oesophageal and Stomach cancer, and to encourage people to see their GP without delay.</a:t>
            </a:r>
          </a:p>
        </p:txBody>
      </p:sp>
      <p:sp>
        <p:nvSpPr>
          <p:cNvPr id="4" name="Rectangle 3">
            <a:extLst>
              <a:ext uri="{FF2B5EF4-FFF2-40B4-BE49-F238E27FC236}">
                <a16:creationId xmlns:a16="http://schemas.microsoft.com/office/drawing/2014/main" id="{50F111F4-714E-4726-9360-551F45A58FF3}"/>
              </a:ext>
            </a:extLst>
          </p:cNvPr>
          <p:cNvSpPr/>
          <p:nvPr/>
        </p:nvSpPr>
        <p:spPr>
          <a:xfrm>
            <a:off x="227116" y="177902"/>
            <a:ext cx="6773264" cy="707886"/>
          </a:xfrm>
          <a:prstGeom prst="rect">
            <a:avLst/>
          </a:prstGeom>
        </p:spPr>
        <p:txBody>
          <a:bodyPr wrap="none">
            <a:spAutoFit/>
          </a:bodyPr>
          <a:lstStyle/>
          <a:p>
            <a:r>
              <a:rPr lang="en-GB" sz="4000" dirty="0">
                <a:latin typeface="+mj-lt"/>
                <a:cs typeface="Arial" panose="020B0604020202020204" pitchFamily="34" charset="0"/>
              </a:rPr>
              <a:t>Objective 2 – Raising Awareness</a:t>
            </a:r>
            <a:endParaRPr lang="id-ID" sz="4000" dirty="0">
              <a:latin typeface="+mj-lt"/>
              <a:cs typeface="Arial" panose="020B0604020202020204" pitchFamily="34" charset="0"/>
            </a:endParaRPr>
          </a:p>
        </p:txBody>
      </p:sp>
      <p:sp>
        <p:nvSpPr>
          <p:cNvPr id="80" name="TextBox 79">
            <a:extLst>
              <a:ext uri="{FF2B5EF4-FFF2-40B4-BE49-F238E27FC236}">
                <a16:creationId xmlns:a16="http://schemas.microsoft.com/office/drawing/2014/main" id="{91DDB195-C77B-4B37-A58E-7A4CC8674304}"/>
              </a:ext>
            </a:extLst>
          </p:cNvPr>
          <p:cNvSpPr txBox="1"/>
          <p:nvPr/>
        </p:nvSpPr>
        <p:spPr>
          <a:xfrm>
            <a:off x="1770560" y="4537135"/>
            <a:ext cx="4871688" cy="892552"/>
          </a:xfrm>
          <a:prstGeom prst="rect">
            <a:avLst/>
          </a:prstGeom>
          <a:noFill/>
        </p:spPr>
        <p:txBody>
          <a:bodyPr wrap="square" lIns="0" tIns="0" rIns="0" bIns="0" rtlCol="0">
            <a:spAutoFit/>
          </a:bodyPr>
          <a:lstStyle/>
          <a:p>
            <a:endParaRPr lang="en-US" dirty="0">
              <a:latin typeface="+mj-lt"/>
            </a:endParaRPr>
          </a:p>
          <a:p>
            <a:r>
              <a:rPr lang="en-US" sz="2000" dirty="0">
                <a:latin typeface="+mj-lt"/>
              </a:rPr>
              <a:t>We will be launching our awareness campaign</a:t>
            </a:r>
          </a:p>
          <a:p>
            <a:r>
              <a:rPr lang="en-US" sz="2000" b="1" dirty="0">
                <a:latin typeface="+mj-lt"/>
              </a:rPr>
              <a:t>“Catch It Early” </a:t>
            </a:r>
            <a:r>
              <a:rPr lang="en-US" sz="2000" dirty="0">
                <a:latin typeface="+mj-lt"/>
              </a:rPr>
              <a:t>in June 2019.</a:t>
            </a:r>
            <a:endParaRPr lang="en-GB" sz="2000" dirty="0">
              <a:latin typeface="+mj-lt"/>
            </a:endParaRPr>
          </a:p>
        </p:txBody>
      </p:sp>
      <p:grpSp>
        <p:nvGrpSpPr>
          <p:cNvPr id="83" name="Group 82">
            <a:extLst>
              <a:ext uri="{FF2B5EF4-FFF2-40B4-BE49-F238E27FC236}">
                <a16:creationId xmlns:a16="http://schemas.microsoft.com/office/drawing/2014/main" id="{510A940C-0FF1-4893-8B4E-07228063B124}"/>
              </a:ext>
            </a:extLst>
          </p:cNvPr>
          <p:cNvGrpSpPr/>
          <p:nvPr/>
        </p:nvGrpSpPr>
        <p:grpSpPr>
          <a:xfrm>
            <a:off x="835247" y="2433312"/>
            <a:ext cx="266234" cy="382447"/>
            <a:chOff x="10502900" y="815975"/>
            <a:chExt cx="200025" cy="287338"/>
          </a:xfrm>
          <a:solidFill>
            <a:schemeClr val="bg1"/>
          </a:solidFill>
        </p:grpSpPr>
        <p:sp>
          <p:nvSpPr>
            <p:cNvPr id="84" name="Freeform 2127">
              <a:extLst>
                <a:ext uri="{FF2B5EF4-FFF2-40B4-BE49-F238E27FC236}">
                  <a16:creationId xmlns:a16="http://schemas.microsoft.com/office/drawing/2014/main" id="{5E9DD14C-6A7B-4FA4-B02D-15BA06CA0F8D}"/>
                </a:ext>
              </a:extLst>
            </p:cNvPr>
            <p:cNvSpPr>
              <a:spLocks/>
            </p:cNvSpPr>
            <p:nvPr/>
          </p:nvSpPr>
          <p:spPr bwMode="auto">
            <a:xfrm>
              <a:off x="10502900" y="815975"/>
              <a:ext cx="200025" cy="201613"/>
            </a:xfrm>
            <a:custGeom>
              <a:avLst/>
              <a:gdLst>
                <a:gd name="T0" fmla="*/ 284 w 632"/>
                <a:gd name="T1" fmla="*/ 3 h 632"/>
                <a:gd name="T2" fmla="*/ 237 w 632"/>
                <a:gd name="T3" fmla="*/ 10 h 632"/>
                <a:gd name="T4" fmla="*/ 193 w 632"/>
                <a:gd name="T5" fmla="*/ 26 h 632"/>
                <a:gd name="T6" fmla="*/ 152 w 632"/>
                <a:gd name="T7" fmla="*/ 47 h 632"/>
                <a:gd name="T8" fmla="*/ 115 w 632"/>
                <a:gd name="T9" fmla="*/ 72 h 632"/>
                <a:gd name="T10" fmla="*/ 82 w 632"/>
                <a:gd name="T11" fmla="*/ 104 h 632"/>
                <a:gd name="T12" fmla="*/ 54 w 632"/>
                <a:gd name="T13" fmla="*/ 139 h 632"/>
                <a:gd name="T14" fmla="*/ 31 w 632"/>
                <a:gd name="T15" fmla="*/ 180 h 632"/>
                <a:gd name="T16" fmla="*/ 14 w 632"/>
                <a:gd name="T17" fmla="*/ 222 h 632"/>
                <a:gd name="T18" fmla="*/ 4 w 632"/>
                <a:gd name="T19" fmla="*/ 269 h 632"/>
                <a:gd name="T20" fmla="*/ 0 w 632"/>
                <a:gd name="T21" fmla="*/ 316 h 632"/>
                <a:gd name="T22" fmla="*/ 3 w 632"/>
                <a:gd name="T23" fmla="*/ 363 h 632"/>
                <a:gd name="T24" fmla="*/ 14 w 632"/>
                <a:gd name="T25" fmla="*/ 407 h 632"/>
                <a:gd name="T26" fmla="*/ 30 w 632"/>
                <a:gd name="T27" fmla="*/ 450 h 632"/>
                <a:gd name="T28" fmla="*/ 50 w 632"/>
                <a:gd name="T29" fmla="*/ 489 h 632"/>
                <a:gd name="T30" fmla="*/ 77 w 632"/>
                <a:gd name="T31" fmla="*/ 523 h 632"/>
                <a:gd name="T32" fmla="*/ 109 w 632"/>
                <a:gd name="T33" fmla="*/ 555 h 632"/>
                <a:gd name="T34" fmla="*/ 144 w 632"/>
                <a:gd name="T35" fmla="*/ 581 h 632"/>
                <a:gd name="T36" fmla="*/ 183 w 632"/>
                <a:gd name="T37" fmla="*/ 602 h 632"/>
                <a:gd name="T38" fmla="*/ 225 w 632"/>
                <a:gd name="T39" fmla="*/ 618 h 632"/>
                <a:gd name="T40" fmla="*/ 270 w 632"/>
                <a:gd name="T41" fmla="*/ 628 h 632"/>
                <a:gd name="T42" fmla="*/ 301 w 632"/>
                <a:gd name="T43" fmla="*/ 473 h 632"/>
                <a:gd name="T44" fmla="*/ 256 w 632"/>
                <a:gd name="T45" fmla="*/ 512 h 632"/>
                <a:gd name="T46" fmla="*/ 185 w 632"/>
                <a:gd name="T47" fmla="*/ 447 h 632"/>
                <a:gd name="T48" fmla="*/ 181 w 632"/>
                <a:gd name="T49" fmla="*/ 431 h 632"/>
                <a:gd name="T50" fmla="*/ 196 w 632"/>
                <a:gd name="T51" fmla="*/ 421 h 632"/>
                <a:gd name="T52" fmla="*/ 256 w 632"/>
                <a:gd name="T53" fmla="*/ 475 h 632"/>
                <a:gd name="T54" fmla="*/ 309 w 632"/>
                <a:gd name="T55" fmla="*/ 423 h 632"/>
                <a:gd name="T56" fmla="*/ 319 w 632"/>
                <a:gd name="T57" fmla="*/ 421 h 632"/>
                <a:gd name="T58" fmla="*/ 326 w 632"/>
                <a:gd name="T59" fmla="*/ 426 h 632"/>
                <a:gd name="T60" fmla="*/ 430 w 632"/>
                <a:gd name="T61" fmla="*/ 423 h 632"/>
                <a:gd name="T62" fmla="*/ 446 w 632"/>
                <a:gd name="T63" fmla="*/ 426 h 632"/>
                <a:gd name="T64" fmla="*/ 450 w 632"/>
                <a:gd name="T65" fmla="*/ 442 h 632"/>
                <a:gd name="T66" fmla="*/ 381 w 632"/>
                <a:gd name="T67" fmla="*/ 511 h 632"/>
                <a:gd name="T68" fmla="*/ 365 w 632"/>
                <a:gd name="T69" fmla="*/ 507 h 632"/>
                <a:gd name="T70" fmla="*/ 346 w 632"/>
                <a:gd name="T71" fmla="*/ 630 h 632"/>
                <a:gd name="T72" fmla="*/ 391 w 632"/>
                <a:gd name="T73" fmla="*/ 623 h 632"/>
                <a:gd name="T74" fmla="*/ 434 w 632"/>
                <a:gd name="T75" fmla="*/ 608 h 632"/>
                <a:gd name="T76" fmla="*/ 474 w 632"/>
                <a:gd name="T77" fmla="*/ 589 h 632"/>
                <a:gd name="T78" fmla="*/ 511 w 632"/>
                <a:gd name="T79" fmla="*/ 564 h 632"/>
                <a:gd name="T80" fmla="*/ 544 w 632"/>
                <a:gd name="T81" fmla="*/ 534 h 632"/>
                <a:gd name="T82" fmla="*/ 572 w 632"/>
                <a:gd name="T83" fmla="*/ 501 h 632"/>
                <a:gd name="T84" fmla="*/ 595 w 632"/>
                <a:gd name="T85" fmla="*/ 463 h 632"/>
                <a:gd name="T86" fmla="*/ 613 w 632"/>
                <a:gd name="T87" fmla="*/ 421 h 632"/>
                <a:gd name="T88" fmla="*/ 626 w 632"/>
                <a:gd name="T89" fmla="*/ 378 h 632"/>
                <a:gd name="T90" fmla="*/ 631 w 632"/>
                <a:gd name="T91" fmla="*/ 332 h 632"/>
                <a:gd name="T92" fmla="*/ 629 w 632"/>
                <a:gd name="T93" fmla="*/ 283 h 632"/>
                <a:gd name="T94" fmla="*/ 622 w 632"/>
                <a:gd name="T95" fmla="*/ 237 h 632"/>
                <a:gd name="T96" fmla="*/ 606 w 632"/>
                <a:gd name="T97" fmla="*/ 193 h 632"/>
                <a:gd name="T98" fmla="*/ 585 w 632"/>
                <a:gd name="T99" fmla="*/ 153 h 632"/>
                <a:gd name="T100" fmla="*/ 560 w 632"/>
                <a:gd name="T101" fmla="*/ 115 h 632"/>
                <a:gd name="T102" fmla="*/ 528 w 632"/>
                <a:gd name="T103" fmla="*/ 82 h 632"/>
                <a:gd name="T104" fmla="*/ 492 w 632"/>
                <a:gd name="T105" fmla="*/ 54 h 632"/>
                <a:gd name="T106" fmla="*/ 452 w 632"/>
                <a:gd name="T107" fmla="*/ 32 h 632"/>
                <a:gd name="T108" fmla="*/ 409 w 632"/>
                <a:gd name="T109" fmla="*/ 15 h 632"/>
                <a:gd name="T110" fmla="*/ 364 w 632"/>
                <a:gd name="T111" fmla="*/ 4 h 632"/>
                <a:gd name="T112" fmla="*/ 315 w 632"/>
                <a:gd name="T11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2" h="632">
                  <a:moveTo>
                    <a:pt x="315" y="0"/>
                  </a:moveTo>
                  <a:lnTo>
                    <a:pt x="299" y="1"/>
                  </a:lnTo>
                  <a:lnTo>
                    <a:pt x="284" y="3"/>
                  </a:lnTo>
                  <a:lnTo>
                    <a:pt x="268" y="4"/>
                  </a:lnTo>
                  <a:lnTo>
                    <a:pt x="252" y="6"/>
                  </a:lnTo>
                  <a:lnTo>
                    <a:pt x="237" y="10"/>
                  </a:lnTo>
                  <a:lnTo>
                    <a:pt x="221" y="15"/>
                  </a:lnTo>
                  <a:lnTo>
                    <a:pt x="207" y="20"/>
                  </a:lnTo>
                  <a:lnTo>
                    <a:pt x="193" y="26"/>
                  </a:lnTo>
                  <a:lnTo>
                    <a:pt x="179" y="32"/>
                  </a:lnTo>
                  <a:lnTo>
                    <a:pt x="165" y="38"/>
                  </a:lnTo>
                  <a:lnTo>
                    <a:pt x="152" y="47"/>
                  </a:lnTo>
                  <a:lnTo>
                    <a:pt x="139" y="54"/>
                  </a:lnTo>
                  <a:lnTo>
                    <a:pt x="127" y="64"/>
                  </a:lnTo>
                  <a:lnTo>
                    <a:pt x="115" y="72"/>
                  </a:lnTo>
                  <a:lnTo>
                    <a:pt x="103" y="82"/>
                  </a:lnTo>
                  <a:lnTo>
                    <a:pt x="92" y="93"/>
                  </a:lnTo>
                  <a:lnTo>
                    <a:pt x="82" y="104"/>
                  </a:lnTo>
                  <a:lnTo>
                    <a:pt x="72" y="115"/>
                  </a:lnTo>
                  <a:lnTo>
                    <a:pt x="63" y="127"/>
                  </a:lnTo>
                  <a:lnTo>
                    <a:pt x="54" y="139"/>
                  </a:lnTo>
                  <a:lnTo>
                    <a:pt x="45" y="153"/>
                  </a:lnTo>
                  <a:lnTo>
                    <a:pt x="38" y="166"/>
                  </a:lnTo>
                  <a:lnTo>
                    <a:pt x="31" y="180"/>
                  </a:lnTo>
                  <a:lnTo>
                    <a:pt x="25" y="193"/>
                  </a:lnTo>
                  <a:lnTo>
                    <a:pt x="19" y="208"/>
                  </a:lnTo>
                  <a:lnTo>
                    <a:pt x="14" y="222"/>
                  </a:lnTo>
                  <a:lnTo>
                    <a:pt x="10" y="237"/>
                  </a:lnTo>
                  <a:lnTo>
                    <a:pt x="6" y="253"/>
                  </a:lnTo>
                  <a:lnTo>
                    <a:pt x="4" y="269"/>
                  </a:lnTo>
                  <a:lnTo>
                    <a:pt x="1" y="283"/>
                  </a:lnTo>
                  <a:lnTo>
                    <a:pt x="0" y="301"/>
                  </a:lnTo>
                  <a:lnTo>
                    <a:pt x="0" y="316"/>
                  </a:lnTo>
                  <a:lnTo>
                    <a:pt x="0" y="332"/>
                  </a:lnTo>
                  <a:lnTo>
                    <a:pt x="1" y="347"/>
                  </a:lnTo>
                  <a:lnTo>
                    <a:pt x="3" y="363"/>
                  </a:lnTo>
                  <a:lnTo>
                    <a:pt x="6" y="378"/>
                  </a:lnTo>
                  <a:lnTo>
                    <a:pt x="9" y="393"/>
                  </a:lnTo>
                  <a:lnTo>
                    <a:pt x="14" y="407"/>
                  </a:lnTo>
                  <a:lnTo>
                    <a:pt x="17" y="421"/>
                  </a:lnTo>
                  <a:lnTo>
                    <a:pt x="23" y="436"/>
                  </a:lnTo>
                  <a:lnTo>
                    <a:pt x="30" y="450"/>
                  </a:lnTo>
                  <a:lnTo>
                    <a:pt x="36" y="463"/>
                  </a:lnTo>
                  <a:lnTo>
                    <a:pt x="43" y="475"/>
                  </a:lnTo>
                  <a:lnTo>
                    <a:pt x="50" y="489"/>
                  </a:lnTo>
                  <a:lnTo>
                    <a:pt x="59" y="501"/>
                  </a:lnTo>
                  <a:lnTo>
                    <a:pt x="69" y="512"/>
                  </a:lnTo>
                  <a:lnTo>
                    <a:pt x="77" y="523"/>
                  </a:lnTo>
                  <a:lnTo>
                    <a:pt x="87" y="534"/>
                  </a:lnTo>
                  <a:lnTo>
                    <a:pt x="98" y="545"/>
                  </a:lnTo>
                  <a:lnTo>
                    <a:pt x="109" y="555"/>
                  </a:lnTo>
                  <a:lnTo>
                    <a:pt x="120" y="564"/>
                  </a:lnTo>
                  <a:lnTo>
                    <a:pt x="132" y="573"/>
                  </a:lnTo>
                  <a:lnTo>
                    <a:pt x="144" y="581"/>
                  </a:lnTo>
                  <a:lnTo>
                    <a:pt x="157" y="589"/>
                  </a:lnTo>
                  <a:lnTo>
                    <a:pt x="170" y="596"/>
                  </a:lnTo>
                  <a:lnTo>
                    <a:pt x="183" y="602"/>
                  </a:lnTo>
                  <a:lnTo>
                    <a:pt x="197" y="608"/>
                  </a:lnTo>
                  <a:lnTo>
                    <a:pt x="210" y="613"/>
                  </a:lnTo>
                  <a:lnTo>
                    <a:pt x="225" y="618"/>
                  </a:lnTo>
                  <a:lnTo>
                    <a:pt x="240" y="623"/>
                  </a:lnTo>
                  <a:lnTo>
                    <a:pt x="254" y="625"/>
                  </a:lnTo>
                  <a:lnTo>
                    <a:pt x="270" y="628"/>
                  </a:lnTo>
                  <a:lnTo>
                    <a:pt x="285" y="630"/>
                  </a:lnTo>
                  <a:lnTo>
                    <a:pt x="301" y="632"/>
                  </a:lnTo>
                  <a:lnTo>
                    <a:pt x="301" y="473"/>
                  </a:lnTo>
                  <a:lnTo>
                    <a:pt x="267" y="507"/>
                  </a:lnTo>
                  <a:lnTo>
                    <a:pt x="262" y="511"/>
                  </a:lnTo>
                  <a:lnTo>
                    <a:pt x="256" y="512"/>
                  </a:lnTo>
                  <a:lnTo>
                    <a:pt x="249" y="511"/>
                  </a:lnTo>
                  <a:lnTo>
                    <a:pt x="245" y="507"/>
                  </a:lnTo>
                  <a:lnTo>
                    <a:pt x="185" y="447"/>
                  </a:lnTo>
                  <a:lnTo>
                    <a:pt x="181" y="442"/>
                  </a:lnTo>
                  <a:lnTo>
                    <a:pt x="180" y="436"/>
                  </a:lnTo>
                  <a:lnTo>
                    <a:pt x="181" y="431"/>
                  </a:lnTo>
                  <a:lnTo>
                    <a:pt x="185" y="426"/>
                  </a:lnTo>
                  <a:lnTo>
                    <a:pt x="190" y="423"/>
                  </a:lnTo>
                  <a:lnTo>
                    <a:pt x="196" y="421"/>
                  </a:lnTo>
                  <a:lnTo>
                    <a:pt x="201" y="423"/>
                  </a:lnTo>
                  <a:lnTo>
                    <a:pt x="205" y="426"/>
                  </a:lnTo>
                  <a:lnTo>
                    <a:pt x="256" y="475"/>
                  </a:lnTo>
                  <a:lnTo>
                    <a:pt x="304" y="426"/>
                  </a:lnTo>
                  <a:lnTo>
                    <a:pt x="307" y="424"/>
                  </a:lnTo>
                  <a:lnTo>
                    <a:pt x="309" y="423"/>
                  </a:lnTo>
                  <a:lnTo>
                    <a:pt x="313" y="421"/>
                  </a:lnTo>
                  <a:lnTo>
                    <a:pt x="315" y="421"/>
                  </a:lnTo>
                  <a:lnTo>
                    <a:pt x="319" y="421"/>
                  </a:lnTo>
                  <a:lnTo>
                    <a:pt x="321" y="423"/>
                  </a:lnTo>
                  <a:lnTo>
                    <a:pt x="324" y="424"/>
                  </a:lnTo>
                  <a:lnTo>
                    <a:pt x="326" y="426"/>
                  </a:lnTo>
                  <a:lnTo>
                    <a:pt x="375" y="475"/>
                  </a:lnTo>
                  <a:lnTo>
                    <a:pt x="425" y="426"/>
                  </a:lnTo>
                  <a:lnTo>
                    <a:pt x="430" y="423"/>
                  </a:lnTo>
                  <a:lnTo>
                    <a:pt x="436" y="421"/>
                  </a:lnTo>
                  <a:lnTo>
                    <a:pt x="441" y="423"/>
                  </a:lnTo>
                  <a:lnTo>
                    <a:pt x="446" y="426"/>
                  </a:lnTo>
                  <a:lnTo>
                    <a:pt x="450" y="431"/>
                  </a:lnTo>
                  <a:lnTo>
                    <a:pt x="451" y="436"/>
                  </a:lnTo>
                  <a:lnTo>
                    <a:pt x="450" y="442"/>
                  </a:lnTo>
                  <a:lnTo>
                    <a:pt x="446" y="447"/>
                  </a:lnTo>
                  <a:lnTo>
                    <a:pt x="386" y="507"/>
                  </a:lnTo>
                  <a:lnTo>
                    <a:pt x="381" y="511"/>
                  </a:lnTo>
                  <a:lnTo>
                    <a:pt x="375" y="512"/>
                  </a:lnTo>
                  <a:lnTo>
                    <a:pt x="370" y="511"/>
                  </a:lnTo>
                  <a:lnTo>
                    <a:pt x="365" y="507"/>
                  </a:lnTo>
                  <a:lnTo>
                    <a:pt x="330" y="473"/>
                  </a:lnTo>
                  <a:lnTo>
                    <a:pt x="330" y="632"/>
                  </a:lnTo>
                  <a:lnTo>
                    <a:pt x="346" y="630"/>
                  </a:lnTo>
                  <a:lnTo>
                    <a:pt x="362" y="628"/>
                  </a:lnTo>
                  <a:lnTo>
                    <a:pt x="376" y="625"/>
                  </a:lnTo>
                  <a:lnTo>
                    <a:pt x="391" y="623"/>
                  </a:lnTo>
                  <a:lnTo>
                    <a:pt x="406" y="618"/>
                  </a:lnTo>
                  <a:lnTo>
                    <a:pt x="420" y="613"/>
                  </a:lnTo>
                  <a:lnTo>
                    <a:pt x="434" y="608"/>
                  </a:lnTo>
                  <a:lnTo>
                    <a:pt x="449" y="602"/>
                  </a:lnTo>
                  <a:lnTo>
                    <a:pt x="462" y="596"/>
                  </a:lnTo>
                  <a:lnTo>
                    <a:pt x="474" y="589"/>
                  </a:lnTo>
                  <a:lnTo>
                    <a:pt x="488" y="581"/>
                  </a:lnTo>
                  <a:lnTo>
                    <a:pt x="500" y="573"/>
                  </a:lnTo>
                  <a:lnTo>
                    <a:pt x="511" y="564"/>
                  </a:lnTo>
                  <a:lnTo>
                    <a:pt x="522" y="555"/>
                  </a:lnTo>
                  <a:lnTo>
                    <a:pt x="533" y="545"/>
                  </a:lnTo>
                  <a:lnTo>
                    <a:pt x="544" y="534"/>
                  </a:lnTo>
                  <a:lnTo>
                    <a:pt x="554" y="523"/>
                  </a:lnTo>
                  <a:lnTo>
                    <a:pt x="563" y="512"/>
                  </a:lnTo>
                  <a:lnTo>
                    <a:pt x="572" y="501"/>
                  </a:lnTo>
                  <a:lnTo>
                    <a:pt x="580" y="489"/>
                  </a:lnTo>
                  <a:lnTo>
                    <a:pt x="588" y="475"/>
                  </a:lnTo>
                  <a:lnTo>
                    <a:pt x="595" y="463"/>
                  </a:lnTo>
                  <a:lnTo>
                    <a:pt x="602" y="450"/>
                  </a:lnTo>
                  <a:lnTo>
                    <a:pt x="609" y="436"/>
                  </a:lnTo>
                  <a:lnTo>
                    <a:pt x="613" y="421"/>
                  </a:lnTo>
                  <a:lnTo>
                    <a:pt x="618" y="408"/>
                  </a:lnTo>
                  <a:lnTo>
                    <a:pt x="622" y="393"/>
                  </a:lnTo>
                  <a:lnTo>
                    <a:pt x="626" y="378"/>
                  </a:lnTo>
                  <a:lnTo>
                    <a:pt x="628" y="363"/>
                  </a:lnTo>
                  <a:lnTo>
                    <a:pt x="631" y="347"/>
                  </a:lnTo>
                  <a:lnTo>
                    <a:pt x="631" y="332"/>
                  </a:lnTo>
                  <a:lnTo>
                    <a:pt x="632" y="316"/>
                  </a:lnTo>
                  <a:lnTo>
                    <a:pt x="631" y="301"/>
                  </a:lnTo>
                  <a:lnTo>
                    <a:pt x="629" y="283"/>
                  </a:lnTo>
                  <a:lnTo>
                    <a:pt x="628" y="269"/>
                  </a:lnTo>
                  <a:lnTo>
                    <a:pt x="626" y="253"/>
                  </a:lnTo>
                  <a:lnTo>
                    <a:pt x="622" y="237"/>
                  </a:lnTo>
                  <a:lnTo>
                    <a:pt x="617" y="222"/>
                  </a:lnTo>
                  <a:lnTo>
                    <a:pt x="612" y="208"/>
                  </a:lnTo>
                  <a:lnTo>
                    <a:pt x="606" y="193"/>
                  </a:lnTo>
                  <a:lnTo>
                    <a:pt x="600" y="180"/>
                  </a:lnTo>
                  <a:lnTo>
                    <a:pt x="594" y="166"/>
                  </a:lnTo>
                  <a:lnTo>
                    <a:pt x="585" y="153"/>
                  </a:lnTo>
                  <a:lnTo>
                    <a:pt x="578" y="139"/>
                  </a:lnTo>
                  <a:lnTo>
                    <a:pt x="568" y="127"/>
                  </a:lnTo>
                  <a:lnTo>
                    <a:pt x="560" y="115"/>
                  </a:lnTo>
                  <a:lnTo>
                    <a:pt x="550" y="104"/>
                  </a:lnTo>
                  <a:lnTo>
                    <a:pt x="539" y="93"/>
                  </a:lnTo>
                  <a:lnTo>
                    <a:pt x="528" y="82"/>
                  </a:lnTo>
                  <a:lnTo>
                    <a:pt x="517" y="72"/>
                  </a:lnTo>
                  <a:lnTo>
                    <a:pt x="505" y="64"/>
                  </a:lnTo>
                  <a:lnTo>
                    <a:pt x="492" y="54"/>
                  </a:lnTo>
                  <a:lnTo>
                    <a:pt x="479" y="47"/>
                  </a:lnTo>
                  <a:lnTo>
                    <a:pt x="466" y="38"/>
                  </a:lnTo>
                  <a:lnTo>
                    <a:pt x="452" y="32"/>
                  </a:lnTo>
                  <a:lnTo>
                    <a:pt x="439" y="26"/>
                  </a:lnTo>
                  <a:lnTo>
                    <a:pt x="424" y="20"/>
                  </a:lnTo>
                  <a:lnTo>
                    <a:pt x="409" y="15"/>
                  </a:lnTo>
                  <a:lnTo>
                    <a:pt x="395" y="10"/>
                  </a:lnTo>
                  <a:lnTo>
                    <a:pt x="379" y="6"/>
                  </a:lnTo>
                  <a:lnTo>
                    <a:pt x="364" y="4"/>
                  </a:lnTo>
                  <a:lnTo>
                    <a:pt x="348" y="3"/>
                  </a:lnTo>
                  <a:lnTo>
                    <a:pt x="331" y="1"/>
                  </a:lnTo>
                  <a:lnTo>
                    <a:pt x="3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128">
              <a:extLst>
                <a:ext uri="{FF2B5EF4-FFF2-40B4-BE49-F238E27FC236}">
                  <a16:creationId xmlns:a16="http://schemas.microsoft.com/office/drawing/2014/main" id="{73201FB3-EC12-409E-B84F-66D2BF2DF07F}"/>
                </a:ext>
              </a:extLst>
            </p:cNvPr>
            <p:cNvSpPr>
              <a:spLocks/>
            </p:cNvSpPr>
            <p:nvPr/>
          </p:nvSpPr>
          <p:spPr bwMode="auto">
            <a:xfrm>
              <a:off x="10569575" y="1036638"/>
              <a:ext cx="66675" cy="9525"/>
            </a:xfrm>
            <a:custGeom>
              <a:avLst/>
              <a:gdLst>
                <a:gd name="T0" fmla="*/ 196 w 210"/>
                <a:gd name="T1" fmla="*/ 0 h 29"/>
                <a:gd name="T2" fmla="*/ 15 w 210"/>
                <a:gd name="T3" fmla="*/ 0 h 29"/>
                <a:gd name="T4" fmla="*/ 9 w 210"/>
                <a:gd name="T5" fmla="*/ 1 h 29"/>
                <a:gd name="T6" fmla="*/ 5 w 210"/>
                <a:gd name="T7" fmla="*/ 3 h 29"/>
                <a:gd name="T8" fmla="*/ 2 w 210"/>
                <a:gd name="T9" fmla="*/ 8 h 29"/>
                <a:gd name="T10" fmla="*/ 0 w 210"/>
                <a:gd name="T11" fmla="*/ 14 h 29"/>
                <a:gd name="T12" fmla="*/ 2 w 210"/>
                <a:gd name="T13" fmla="*/ 20 h 29"/>
                <a:gd name="T14" fmla="*/ 5 w 210"/>
                <a:gd name="T15" fmla="*/ 25 h 29"/>
                <a:gd name="T16" fmla="*/ 9 w 210"/>
                <a:gd name="T17" fmla="*/ 28 h 29"/>
                <a:gd name="T18" fmla="*/ 15 w 210"/>
                <a:gd name="T19" fmla="*/ 29 h 29"/>
                <a:gd name="T20" fmla="*/ 196 w 210"/>
                <a:gd name="T21" fmla="*/ 29 h 29"/>
                <a:gd name="T22" fmla="*/ 202 w 210"/>
                <a:gd name="T23" fmla="*/ 28 h 29"/>
                <a:gd name="T24" fmla="*/ 207 w 210"/>
                <a:gd name="T25" fmla="*/ 25 h 29"/>
                <a:gd name="T26" fmla="*/ 209 w 210"/>
                <a:gd name="T27" fmla="*/ 20 h 29"/>
                <a:gd name="T28" fmla="*/ 210 w 210"/>
                <a:gd name="T29" fmla="*/ 14 h 29"/>
                <a:gd name="T30" fmla="*/ 209 w 210"/>
                <a:gd name="T31" fmla="*/ 8 h 29"/>
                <a:gd name="T32" fmla="*/ 207 w 210"/>
                <a:gd name="T33" fmla="*/ 3 h 29"/>
                <a:gd name="T34" fmla="*/ 202 w 210"/>
                <a:gd name="T35" fmla="*/ 1 h 29"/>
                <a:gd name="T36" fmla="*/ 196 w 210"/>
                <a:gd name="T3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29">
                  <a:moveTo>
                    <a:pt x="196" y="0"/>
                  </a:moveTo>
                  <a:lnTo>
                    <a:pt x="15" y="0"/>
                  </a:lnTo>
                  <a:lnTo>
                    <a:pt x="9" y="1"/>
                  </a:lnTo>
                  <a:lnTo>
                    <a:pt x="5" y="3"/>
                  </a:lnTo>
                  <a:lnTo>
                    <a:pt x="2" y="8"/>
                  </a:lnTo>
                  <a:lnTo>
                    <a:pt x="0" y="14"/>
                  </a:lnTo>
                  <a:lnTo>
                    <a:pt x="2" y="20"/>
                  </a:lnTo>
                  <a:lnTo>
                    <a:pt x="5" y="25"/>
                  </a:lnTo>
                  <a:lnTo>
                    <a:pt x="9" y="28"/>
                  </a:lnTo>
                  <a:lnTo>
                    <a:pt x="15" y="29"/>
                  </a:lnTo>
                  <a:lnTo>
                    <a:pt x="196" y="29"/>
                  </a:lnTo>
                  <a:lnTo>
                    <a:pt x="202" y="28"/>
                  </a:lnTo>
                  <a:lnTo>
                    <a:pt x="207" y="25"/>
                  </a:lnTo>
                  <a:lnTo>
                    <a:pt x="209" y="20"/>
                  </a:lnTo>
                  <a:lnTo>
                    <a:pt x="210" y="14"/>
                  </a:lnTo>
                  <a:lnTo>
                    <a:pt x="209" y="8"/>
                  </a:lnTo>
                  <a:lnTo>
                    <a:pt x="207" y="3"/>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129">
              <a:extLst>
                <a:ext uri="{FF2B5EF4-FFF2-40B4-BE49-F238E27FC236}">
                  <a16:creationId xmlns:a16="http://schemas.microsoft.com/office/drawing/2014/main" id="{A6E8C90B-B417-49F6-A05C-5B64A5DA6301}"/>
                </a:ext>
              </a:extLst>
            </p:cNvPr>
            <p:cNvSpPr>
              <a:spLocks/>
            </p:cNvSpPr>
            <p:nvPr/>
          </p:nvSpPr>
          <p:spPr bwMode="auto">
            <a:xfrm>
              <a:off x="10569575" y="1055688"/>
              <a:ext cx="66675" cy="9525"/>
            </a:xfrm>
            <a:custGeom>
              <a:avLst/>
              <a:gdLst>
                <a:gd name="T0" fmla="*/ 196 w 210"/>
                <a:gd name="T1" fmla="*/ 0 h 31"/>
                <a:gd name="T2" fmla="*/ 15 w 210"/>
                <a:gd name="T3" fmla="*/ 0 h 31"/>
                <a:gd name="T4" fmla="*/ 9 w 210"/>
                <a:gd name="T5" fmla="*/ 2 h 31"/>
                <a:gd name="T6" fmla="*/ 5 w 210"/>
                <a:gd name="T7" fmla="*/ 5 h 31"/>
                <a:gd name="T8" fmla="*/ 2 w 210"/>
                <a:gd name="T9" fmla="*/ 10 h 31"/>
                <a:gd name="T10" fmla="*/ 0 w 210"/>
                <a:gd name="T11" fmla="*/ 15 h 31"/>
                <a:gd name="T12" fmla="*/ 2 w 210"/>
                <a:gd name="T13" fmla="*/ 21 h 31"/>
                <a:gd name="T14" fmla="*/ 5 w 210"/>
                <a:gd name="T15" fmla="*/ 26 h 31"/>
                <a:gd name="T16" fmla="*/ 9 w 210"/>
                <a:gd name="T17" fmla="*/ 30 h 31"/>
                <a:gd name="T18" fmla="*/ 15 w 210"/>
                <a:gd name="T19" fmla="*/ 31 h 31"/>
                <a:gd name="T20" fmla="*/ 196 w 210"/>
                <a:gd name="T21" fmla="*/ 31 h 31"/>
                <a:gd name="T22" fmla="*/ 202 w 210"/>
                <a:gd name="T23" fmla="*/ 30 h 31"/>
                <a:gd name="T24" fmla="*/ 207 w 210"/>
                <a:gd name="T25" fmla="*/ 26 h 31"/>
                <a:gd name="T26" fmla="*/ 209 w 210"/>
                <a:gd name="T27" fmla="*/ 21 h 31"/>
                <a:gd name="T28" fmla="*/ 210 w 210"/>
                <a:gd name="T29" fmla="*/ 15 h 31"/>
                <a:gd name="T30" fmla="*/ 209 w 210"/>
                <a:gd name="T31" fmla="*/ 10 h 31"/>
                <a:gd name="T32" fmla="*/ 207 w 210"/>
                <a:gd name="T33" fmla="*/ 5 h 31"/>
                <a:gd name="T34" fmla="*/ 202 w 210"/>
                <a:gd name="T35" fmla="*/ 2 h 31"/>
                <a:gd name="T36" fmla="*/ 196 w 210"/>
                <a:gd name="T3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31">
                  <a:moveTo>
                    <a:pt x="196" y="0"/>
                  </a:moveTo>
                  <a:lnTo>
                    <a:pt x="15" y="0"/>
                  </a:lnTo>
                  <a:lnTo>
                    <a:pt x="9" y="2"/>
                  </a:lnTo>
                  <a:lnTo>
                    <a:pt x="5" y="5"/>
                  </a:lnTo>
                  <a:lnTo>
                    <a:pt x="2" y="10"/>
                  </a:lnTo>
                  <a:lnTo>
                    <a:pt x="0" y="15"/>
                  </a:lnTo>
                  <a:lnTo>
                    <a:pt x="2" y="21"/>
                  </a:lnTo>
                  <a:lnTo>
                    <a:pt x="5" y="26"/>
                  </a:lnTo>
                  <a:lnTo>
                    <a:pt x="9" y="30"/>
                  </a:lnTo>
                  <a:lnTo>
                    <a:pt x="15" y="31"/>
                  </a:lnTo>
                  <a:lnTo>
                    <a:pt x="196" y="31"/>
                  </a:lnTo>
                  <a:lnTo>
                    <a:pt x="202" y="30"/>
                  </a:lnTo>
                  <a:lnTo>
                    <a:pt x="207" y="26"/>
                  </a:lnTo>
                  <a:lnTo>
                    <a:pt x="209" y="21"/>
                  </a:lnTo>
                  <a:lnTo>
                    <a:pt x="210" y="15"/>
                  </a:lnTo>
                  <a:lnTo>
                    <a:pt x="209" y="10"/>
                  </a:lnTo>
                  <a:lnTo>
                    <a:pt x="207" y="5"/>
                  </a:lnTo>
                  <a:lnTo>
                    <a:pt x="202" y="2"/>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130">
              <a:extLst>
                <a:ext uri="{FF2B5EF4-FFF2-40B4-BE49-F238E27FC236}">
                  <a16:creationId xmlns:a16="http://schemas.microsoft.com/office/drawing/2014/main" id="{BDD6C1CC-A0A7-45E4-92AE-9C38C35F866C}"/>
                </a:ext>
              </a:extLst>
            </p:cNvPr>
            <p:cNvSpPr>
              <a:spLocks/>
            </p:cNvSpPr>
            <p:nvPr/>
          </p:nvSpPr>
          <p:spPr bwMode="auto">
            <a:xfrm>
              <a:off x="10569575" y="1074738"/>
              <a:ext cx="66675" cy="28575"/>
            </a:xfrm>
            <a:custGeom>
              <a:avLst/>
              <a:gdLst>
                <a:gd name="T0" fmla="*/ 196 w 210"/>
                <a:gd name="T1" fmla="*/ 0 h 91"/>
                <a:gd name="T2" fmla="*/ 15 w 210"/>
                <a:gd name="T3" fmla="*/ 0 h 91"/>
                <a:gd name="T4" fmla="*/ 9 w 210"/>
                <a:gd name="T5" fmla="*/ 1 h 91"/>
                <a:gd name="T6" fmla="*/ 5 w 210"/>
                <a:gd name="T7" fmla="*/ 5 h 91"/>
                <a:gd name="T8" fmla="*/ 2 w 210"/>
                <a:gd name="T9" fmla="*/ 10 h 91"/>
                <a:gd name="T10" fmla="*/ 0 w 210"/>
                <a:gd name="T11" fmla="*/ 16 h 91"/>
                <a:gd name="T12" fmla="*/ 2 w 210"/>
                <a:gd name="T13" fmla="*/ 21 h 91"/>
                <a:gd name="T14" fmla="*/ 5 w 210"/>
                <a:gd name="T15" fmla="*/ 26 h 91"/>
                <a:gd name="T16" fmla="*/ 9 w 210"/>
                <a:gd name="T17" fmla="*/ 30 h 91"/>
                <a:gd name="T18" fmla="*/ 15 w 210"/>
                <a:gd name="T19" fmla="*/ 31 h 91"/>
                <a:gd name="T20" fmla="*/ 91 w 210"/>
                <a:gd name="T21" fmla="*/ 31 h 91"/>
                <a:gd name="T22" fmla="*/ 91 w 210"/>
                <a:gd name="T23" fmla="*/ 76 h 91"/>
                <a:gd name="T24" fmla="*/ 92 w 210"/>
                <a:gd name="T25" fmla="*/ 82 h 91"/>
                <a:gd name="T26" fmla="*/ 94 w 210"/>
                <a:gd name="T27" fmla="*/ 87 h 91"/>
                <a:gd name="T28" fmla="*/ 99 w 210"/>
                <a:gd name="T29" fmla="*/ 89 h 91"/>
                <a:gd name="T30" fmla="*/ 105 w 210"/>
                <a:gd name="T31" fmla="*/ 91 h 91"/>
                <a:gd name="T32" fmla="*/ 111 w 210"/>
                <a:gd name="T33" fmla="*/ 89 h 91"/>
                <a:gd name="T34" fmla="*/ 116 w 210"/>
                <a:gd name="T35" fmla="*/ 87 h 91"/>
                <a:gd name="T36" fmla="*/ 120 w 210"/>
                <a:gd name="T37" fmla="*/ 82 h 91"/>
                <a:gd name="T38" fmla="*/ 120 w 210"/>
                <a:gd name="T39" fmla="*/ 76 h 91"/>
                <a:gd name="T40" fmla="*/ 120 w 210"/>
                <a:gd name="T41" fmla="*/ 31 h 91"/>
                <a:gd name="T42" fmla="*/ 196 w 210"/>
                <a:gd name="T43" fmla="*/ 31 h 91"/>
                <a:gd name="T44" fmla="*/ 202 w 210"/>
                <a:gd name="T45" fmla="*/ 30 h 91"/>
                <a:gd name="T46" fmla="*/ 207 w 210"/>
                <a:gd name="T47" fmla="*/ 26 h 91"/>
                <a:gd name="T48" fmla="*/ 209 w 210"/>
                <a:gd name="T49" fmla="*/ 21 h 91"/>
                <a:gd name="T50" fmla="*/ 210 w 210"/>
                <a:gd name="T51" fmla="*/ 16 h 91"/>
                <a:gd name="T52" fmla="*/ 209 w 210"/>
                <a:gd name="T53" fmla="*/ 10 h 91"/>
                <a:gd name="T54" fmla="*/ 207 w 210"/>
                <a:gd name="T55" fmla="*/ 5 h 91"/>
                <a:gd name="T56" fmla="*/ 202 w 210"/>
                <a:gd name="T57" fmla="*/ 1 h 91"/>
                <a:gd name="T58" fmla="*/ 196 w 210"/>
                <a:gd name="T5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91">
                  <a:moveTo>
                    <a:pt x="196" y="0"/>
                  </a:moveTo>
                  <a:lnTo>
                    <a:pt x="15" y="0"/>
                  </a:lnTo>
                  <a:lnTo>
                    <a:pt x="9" y="1"/>
                  </a:lnTo>
                  <a:lnTo>
                    <a:pt x="5" y="5"/>
                  </a:lnTo>
                  <a:lnTo>
                    <a:pt x="2" y="10"/>
                  </a:lnTo>
                  <a:lnTo>
                    <a:pt x="0" y="16"/>
                  </a:lnTo>
                  <a:lnTo>
                    <a:pt x="2" y="21"/>
                  </a:lnTo>
                  <a:lnTo>
                    <a:pt x="5" y="26"/>
                  </a:lnTo>
                  <a:lnTo>
                    <a:pt x="9" y="30"/>
                  </a:lnTo>
                  <a:lnTo>
                    <a:pt x="15" y="31"/>
                  </a:lnTo>
                  <a:lnTo>
                    <a:pt x="91" y="31"/>
                  </a:lnTo>
                  <a:lnTo>
                    <a:pt x="91" y="76"/>
                  </a:lnTo>
                  <a:lnTo>
                    <a:pt x="92" y="82"/>
                  </a:lnTo>
                  <a:lnTo>
                    <a:pt x="94" y="87"/>
                  </a:lnTo>
                  <a:lnTo>
                    <a:pt x="99" y="89"/>
                  </a:lnTo>
                  <a:lnTo>
                    <a:pt x="105" y="91"/>
                  </a:lnTo>
                  <a:lnTo>
                    <a:pt x="111" y="89"/>
                  </a:lnTo>
                  <a:lnTo>
                    <a:pt x="116" y="87"/>
                  </a:lnTo>
                  <a:lnTo>
                    <a:pt x="120" y="82"/>
                  </a:lnTo>
                  <a:lnTo>
                    <a:pt x="120" y="76"/>
                  </a:lnTo>
                  <a:lnTo>
                    <a:pt x="120" y="31"/>
                  </a:lnTo>
                  <a:lnTo>
                    <a:pt x="196" y="31"/>
                  </a:lnTo>
                  <a:lnTo>
                    <a:pt x="202" y="30"/>
                  </a:lnTo>
                  <a:lnTo>
                    <a:pt x="207" y="26"/>
                  </a:lnTo>
                  <a:lnTo>
                    <a:pt x="209" y="21"/>
                  </a:lnTo>
                  <a:lnTo>
                    <a:pt x="210" y="16"/>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8" name="Group 87">
            <a:extLst>
              <a:ext uri="{FF2B5EF4-FFF2-40B4-BE49-F238E27FC236}">
                <a16:creationId xmlns:a16="http://schemas.microsoft.com/office/drawing/2014/main" id="{ABE8712F-B43E-4BD7-A75D-BD3A39953F79}"/>
              </a:ext>
            </a:extLst>
          </p:cNvPr>
          <p:cNvGrpSpPr/>
          <p:nvPr/>
        </p:nvGrpSpPr>
        <p:grpSpPr>
          <a:xfrm>
            <a:off x="874240" y="4854645"/>
            <a:ext cx="266234" cy="382447"/>
            <a:chOff x="10502900" y="815975"/>
            <a:chExt cx="200025" cy="287338"/>
          </a:xfrm>
          <a:solidFill>
            <a:schemeClr val="bg1"/>
          </a:solidFill>
        </p:grpSpPr>
        <p:sp>
          <p:nvSpPr>
            <p:cNvPr id="90" name="Freeform 2127">
              <a:extLst>
                <a:ext uri="{FF2B5EF4-FFF2-40B4-BE49-F238E27FC236}">
                  <a16:creationId xmlns:a16="http://schemas.microsoft.com/office/drawing/2014/main" id="{D1AFA5BD-006E-4BB5-864D-D1AEE1736365}"/>
                </a:ext>
              </a:extLst>
            </p:cNvPr>
            <p:cNvSpPr>
              <a:spLocks/>
            </p:cNvSpPr>
            <p:nvPr/>
          </p:nvSpPr>
          <p:spPr bwMode="auto">
            <a:xfrm>
              <a:off x="10502900" y="815975"/>
              <a:ext cx="200025" cy="201613"/>
            </a:xfrm>
            <a:custGeom>
              <a:avLst/>
              <a:gdLst>
                <a:gd name="T0" fmla="*/ 284 w 632"/>
                <a:gd name="T1" fmla="*/ 3 h 632"/>
                <a:gd name="T2" fmla="*/ 237 w 632"/>
                <a:gd name="T3" fmla="*/ 10 h 632"/>
                <a:gd name="T4" fmla="*/ 193 w 632"/>
                <a:gd name="T5" fmla="*/ 26 h 632"/>
                <a:gd name="T6" fmla="*/ 152 w 632"/>
                <a:gd name="T7" fmla="*/ 47 h 632"/>
                <a:gd name="T8" fmla="*/ 115 w 632"/>
                <a:gd name="T9" fmla="*/ 72 h 632"/>
                <a:gd name="T10" fmla="*/ 82 w 632"/>
                <a:gd name="T11" fmla="*/ 104 h 632"/>
                <a:gd name="T12" fmla="*/ 54 w 632"/>
                <a:gd name="T13" fmla="*/ 139 h 632"/>
                <a:gd name="T14" fmla="*/ 31 w 632"/>
                <a:gd name="T15" fmla="*/ 180 h 632"/>
                <a:gd name="T16" fmla="*/ 14 w 632"/>
                <a:gd name="T17" fmla="*/ 222 h 632"/>
                <a:gd name="T18" fmla="*/ 4 w 632"/>
                <a:gd name="T19" fmla="*/ 269 h 632"/>
                <a:gd name="T20" fmla="*/ 0 w 632"/>
                <a:gd name="T21" fmla="*/ 316 h 632"/>
                <a:gd name="T22" fmla="*/ 3 w 632"/>
                <a:gd name="T23" fmla="*/ 363 h 632"/>
                <a:gd name="T24" fmla="*/ 14 w 632"/>
                <a:gd name="T25" fmla="*/ 407 h 632"/>
                <a:gd name="T26" fmla="*/ 30 w 632"/>
                <a:gd name="T27" fmla="*/ 450 h 632"/>
                <a:gd name="T28" fmla="*/ 50 w 632"/>
                <a:gd name="T29" fmla="*/ 489 h 632"/>
                <a:gd name="T30" fmla="*/ 77 w 632"/>
                <a:gd name="T31" fmla="*/ 523 h 632"/>
                <a:gd name="T32" fmla="*/ 109 w 632"/>
                <a:gd name="T33" fmla="*/ 555 h 632"/>
                <a:gd name="T34" fmla="*/ 144 w 632"/>
                <a:gd name="T35" fmla="*/ 581 h 632"/>
                <a:gd name="T36" fmla="*/ 183 w 632"/>
                <a:gd name="T37" fmla="*/ 602 h 632"/>
                <a:gd name="T38" fmla="*/ 225 w 632"/>
                <a:gd name="T39" fmla="*/ 618 h 632"/>
                <a:gd name="T40" fmla="*/ 270 w 632"/>
                <a:gd name="T41" fmla="*/ 628 h 632"/>
                <a:gd name="T42" fmla="*/ 301 w 632"/>
                <a:gd name="T43" fmla="*/ 473 h 632"/>
                <a:gd name="T44" fmla="*/ 256 w 632"/>
                <a:gd name="T45" fmla="*/ 512 h 632"/>
                <a:gd name="T46" fmla="*/ 185 w 632"/>
                <a:gd name="T47" fmla="*/ 447 h 632"/>
                <a:gd name="T48" fmla="*/ 181 w 632"/>
                <a:gd name="T49" fmla="*/ 431 h 632"/>
                <a:gd name="T50" fmla="*/ 196 w 632"/>
                <a:gd name="T51" fmla="*/ 421 h 632"/>
                <a:gd name="T52" fmla="*/ 256 w 632"/>
                <a:gd name="T53" fmla="*/ 475 h 632"/>
                <a:gd name="T54" fmla="*/ 309 w 632"/>
                <a:gd name="T55" fmla="*/ 423 h 632"/>
                <a:gd name="T56" fmla="*/ 319 w 632"/>
                <a:gd name="T57" fmla="*/ 421 h 632"/>
                <a:gd name="T58" fmla="*/ 326 w 632"/>
                <a:gd name="T59" fmla="*/ 426 h 632"/>
                <a:gd name="T60" fmla="*/ 430 w 632"/>
                <a:gd name="T61" fmla="*/ 423 h 632"/>
                <a:gd name="T62" fmla="*/ 446 w 632"/>
                <a:gd name="T63" fmla="*/ 426 h 632"/>
                <a:gd name="T64" fmla="*/ 450 w 632"/>
                <a:gd name="T65" fmla="*/ 442 h 632"/>
                <a:gd name="T66" fmla="*/ 381 w 632"/>
                <a:gd name="T67" fmla="*/ 511 h 632"/>
                <a:gd name="T68" fmla="*/ 365 w 632"/>
                <a:gd name="T69" fmla="*/ 507 h 632"/>
                <a:gd name="T70" fmla="*/ 346 w 632"/>
                <a:gd name="T71" fmla="*/ 630 h 632"/>
                <a:gd name="T72" fmla="*/ 391 w 632"/>
                <a:gd name="T73" fmla="*/ 623 h 632"/>
                <a:gd name="T74" fmla="*/ 434 w 632"/>
                <a:gd name="T75" fmla="*/ 608 h 632"/>
                <a:gd name="T76" fmla="*/ 474 w 632"/>
                <a:gd name="T77" fmla="*/ 589 h 632"/>
                <a:gd name="T78" fmla="*/ 511 w 632"/>
                <a:gd name="T79" fmla="*/ 564 h 632"/>
                <a:gd name="T80" fmla="*/ 544 w 632"/>
                <a:gd name="T81" fmla="*/ 534 h 632"/>
                <a:gd name="T82" fmla="*/ 572 w 632"/>
                <a:gd name="T83" fmla="*/ 501 h 632"/>
                <a:gd name="T84" fmla="*/ 595 w 632"/>
                <a:gd name="T85" fmla="*/ 463 h 632"/>
                <a:gd name="T86" fmla="*/ 613 w 632"/>
                <a:gd name="T87" fmla="*/ 421 h 632"/>
                <a:gd name="T88" fmla="*/ 626 w 632"/>
                <a:gd name="T89" fmla="*/ 378 h 632"/>
                <a:gd name="T90" fmla="*/ 631 w 632"/>
                <a:gd name="T91" fmla="*/ 332 h 632"/>
                <a:gd name="T92" fmla="*/ 629 w 632"/>
                <a:gd name="T93" fmla="*/ 283 h 632"/>
                <a:gd name="T94" fmla="*/ 622 w 632"/>
                <a:gd name="T95" fmla="*/ 237 h 632"/>
                <a:gd name="T96" fmla="*/ 606 w 632"/>
                <a:gd name="T97" fmla="*/ 193 h 632"/>
                <a:gd name="T98" fmla="*/ 585 w 632"/>
                <a:gd name="T99" fmla="*/ 153 h 632"/>
                <a:gd name="T100" fmla="*/ 560 w 632"/>
                <a:gd name="T101" fmla="*/ 115 h 632"/>
                <a:gd name="T102" fmla="*/ 528 w 632"/>
                <a:gd name="T103" fmla="*/ 82 h 632"/>
                <a:gd name="T104" fmla="*/ 492 w 632"/>
                <a:gd name="T105" fmla="*/ 54 h 632"/>
                <a:gd name="T106" fmla="*/ 452 w 632"/>
                <a:gd name="T107" fmla="*/ 32 h 632"/>
                <a:gd name="T108" fmla="*/ 409 w 632"/>
                <a:gd name="T109" fmla="*/ 15 h 632"/>
                <a:gd name="T110" fmla="*/ 364 w 632"/>
                <a:gd name="T111" fmla="*/ 4 h 632"/>
                <a:gd name="T112" fmla="*/ 315 w 632"/>
                <a:gd name="T11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2" h="632">
                  <a:moveTo>
                    <a:pt x="315" y="0"/>
                  </a:moveTo>
                  <a:lnTo>
                    <a:pt x="299" y="1"/>
                  </a:lnTo>
                  <a:lnTo>
                    <a:pt x="284" y="3"/>
                  </a:lnTo>
                  <a:lnTo>
                    <a:pt x="268" y="4"/>
                  </a:lnTo>
                  <a:lnTo>
                    <a:pt x="252" y="6"/>
                  </a:lnTo>
                  <a:lnTo>
                    <a:pt x="237" y="10"/>
                  </a:lnTo>
                  <a:lnTo>
                    <a:pt x="221" y="15"/>
                  </a:lnTo>
                  <a:lnTo>
                    <a:pt x="207" y="20"/>
                  </a:lnTo>
                  <a:lnTo>
                    <a:pt x="193" y="26"/>
                  </a:lnTo>
                  <a:lnTo>
                    <a:pt x="179" y="32"/>
                  </a:lnTo>
                  <a:lnTo>
                    <a:pt x="165" y="38"/>
                  </a:lnTo>
                  <a:lnTo>
                    <a:pt x="152" y="47"/>
                  </a:lnTo>
                  <a:lnTo>
                    <a:pt x="139" y="54"/>
                  </a:lnTo>
                  <a:lnTo>
                    <a:pt x="127" y="64"/>
                  </a:lnTo>
                  <a:lnTo>
                    <a:pt x="115" y="72"/>
                  </a:lnTo>
                  <a:lnTo>
                    <a:pt x="103" y="82"/>
                  </a:lnTo>
                  <a:lnTo>
                    <a:pt x="92" y="93"/>
                  </a:lnTo>
                  <a:lnTo>
                    <a:pt x="82" y="104"/>
                  </a:lnTo>
                  <a:lnTo>
                    <a:pt x="72" y="115"/>
                  </a:lnTo>
                  <a:lnTo>
                    <a:pt x="63" y="127"/>
                  </a:lnTo>
                  <a:lnTo>
                    <a:pt x="54" y="139"/>
                  </a:lnTo>
                  <a:lnTo>
                    <a:pt x="45" y="153"/>
                  </a:lnTo>
                  <a:lnTo>
                    <a:pt x="38" y="166"/>
                  </a:lnTo>
                  <a:lnTo>
                    <a:pt x="31" y="180"/>
                  </a:lnTo>
                  <a:lnTo>
                    <a:pt x="25" y="193"/>
                  </a:lnTo>
                  <a:lnTo>
                    <a:pt x="19" y="208"/>
                  </a:lnTo>
                  <a:lnTo>
                    <a:pt x="14" y="222"/>
                  </a:lnTo>
                  <a:lnTo>
                    <a:pt x="10" y="237"/>
                  </a:lnTo>
                  <a:lnTo>
                    <a:pt x="6" y="253"/>
                  </a:lnTo>
                  <a:lnTo>
                    <a:pt x="4" y="269"/>
                  </a:lnTo>
                  <a:lnTo>
                    <a:pt x="1" y="283"/>
                  </a:lnTo>
                  <a:lnTo>
                    <a:pt x="0" y="301"/>
                  </a:lnTo>
                  <a:lnTo>
                    <a:pt x="0" y="316"/>
                  </a:lnTo>
                  <a:lnTo>
                    <a:pt x="0" y="332"/>
                  </a:lnTo>
                  <a:lnTo>
                    <a:pt x="1" y="347"/>
                  </a:lnTo>
                  <a:lnTo>
                    <a:pt x="3" y="363"/>
                  </a:lnTo>
                  <a:lnTo>
                    <a:pt x="6" y="378"/>
                  </a:lnTo>
                  <a:lnTo>
                    <a:pt x="9" y="393"/>
                  </a:lnTo>
                  <a:lnTo>
                    <a:pt x="14" y="407"/>
                  </a:lnTo>
                  <a:lnTo>
                    <a:pt x="17" y="421"/>
                  </a:lnTo>
                  <a:lnTo>
                    <a:pt x="23" y="436"/>
                  </a:lnTo>
                  <a:lnTo>
                    <a:pt x="30" y="450"/>
                  </a:lnTo>
                  <a:lnTo>
                    <a:pt x="36" y="463"/>
                  </a:lnTo>
                  <a:lnTo>
                    <a:pt x="43" y="475"/>
                  </a:lnTo>
                  <a:lnTo>
                    <a:pt x="50" y="489"/>
                  </a:lnTo>
                  <a:lnTo>
                    <a:pt x="59" y="501"/>
                  </a:lnTo>
                  <a:lnTo>
                    <a:pt x="69" y="512"/>
                  </a:lnTo>
                  <a:lnTo>
                    <a:pt x="77" y="523"/>
                  </a:lnTo>
                  <a:lnTo>
                    <a:pt x="87" y="534"/>
                  </a:lnTo>
                  <a:lnTo>
                    <a:pt x="98" y="545"/>
                  </a:lnTo>
                  <a:lnTo>
                    <a:pt x="109" y="555"/>
                  </a:lnTo>
                  <a:lnTo>
                    <a:pt x="120" y="564"/>
                  </a:lnTo>
                  <a:lnTo>
                    <a:pt x="132" y="573"/>
                  </a:lnTo>
                  <a:lnTo>
                    <a:pt x="144" y="581"/>
                  </a:lnTo>
                  <a:lnTo>
                    <a:pt x="157" y="589"/>
                  </a:lnTo>
                  <a:lnTo>
                    <a:pt x="170" y="596"/>
                  </a:lnTo>
                  <a:lnTo>
                    <a:pt x="183" y="602"/>
                  </a:lnTo>
                  <a:lnTo>
                    <a:pt x="197" y="608"/>
                  </a:lnTo>
                  <a:lnTo>
                    <a:pt x="210" y="613"/>
                  </a:lnTo>
                  <a:lnTo>
                    <a:pt x="225" y="618"/>
                  </a:lnTo>
                  <a:lnTo>
                    <a:pt x="240" y="623"/>
                  </a:lnTo>
                  <a:lnTo>
                    <a:pt x="254" y="625"/>
                  </a:lnTo>
                  <a:lnTo>
                    <a:pt x="270" y="628"/>
                  </a:lnTo>
                  <a:lnTo>
                    <a:pt x="285" y="630"/>
                  </a:lnTo>
                  <a:lnTo>
                    <a:pt x="301" y="632"/>
                  </a:lnTo>
                  <a:lnTo>
                    <a:pt x="301" y="473"/>
                  </a:lnTo>
                  <a:lnTo>
                    <a:pt x="267" y="507"/>
                  </a:lnTo>
                  <a:lnTo>
                    <a:pt x="262" y="511"/>
                  </a:lnTo>
                  <a:lnTo>
                    <a:pt x="256" y="512"/>
                  </a:lnTo>
                  <a:lnTo>
                    <a:pt x="249" y="511"/>
                  </a:lnTo>
                  <a:lnTo>
                    <a:pt x="245" y="507"/>
                  </a:lnTo>
                  <a:lnTo>
                    <a:pt x="185" y="447"/>
                  </a:lnTo>
                  <a:lnTo>
                    <a:pt x="181" y="442"/>
                  </a:lnTo>
                  <a:lnTo>
                    <a:pt x="180" y="436"/>
                  </a:lnTo>
                  <a:lnTo>
                    <a:pt x="181" y="431"/>
                  </a:lnTo>
                  <a:lnTo>
                    <a:pt x="185" y="426"/>
                  </a:lnTo>
                  <a:lnTo>
                    <a:pt x="190" y="423"/>
                  </a:lnTo>
                  <a:lnTo>
                    <a:pt x="196" y="421"/>
                  </a:lnTo>
                  <a:lnTo>
                    <a:pt x="201" y="423"/>
                  </a:lnTo>
                  <a:lnTo>
                    <a:pt x="205" y="426"/>
                  </a:lnTo>
                  <a:lnTo>
                    <a:pt x="256" y="475"/>
                  </a:lnTo>
                  <a:lnTo>
                    <a:pt x="304" y="426"/>
                  </a:lnTo>
                  <a:lnTo>
                    <a:pt x="307" y="424"/>
                  </a:lnTo>
                  <a:lnTo>
                    <a:pt x="309" y="423"/>
                  </a:lnTo>
                  <a:lnTo>
                    <a:pt x="313" y="421"/>
                  </a:lnTo>
                  <a:lnTo>
                    <a:pt x="315" y="421"/>
                  </a:lnTo>
                  <a:lnTo>
                    <a:pt x="319" y="421"/>
                  </a:lnTo>
                  <a:lnTo>
                    <a:pt x="321" y="423"/>
                  </a:lnTo>
                  <a:lnTo>
                    <a:pt x="324" y="424"/>
                  </a:lnTo>
                  <a:lnTo>
                    <a:pt x="326" y="426"/>
                  </a:lnTo>
                  <a:lnTo>
                    <a:pt x="375" y="475"/>
                  </a:lnTo>
                  <a:lnTo>
                    <a:pt x="425" y="426"/>
                  </a:lnTo>
                  <a:lnTo>
                    <a:pt x="430" y="423"/>
                  </a:lnTo>
                  <a:lnTo>
                    <a:pt x="436" y="421"/>
                  </a:lnTo>
                  <a:lnTo>
                    <a:pt x="441" y="423"/>
                  </a:lnTo>
                  <a:lnTo>
                    <a:pt x="446" y="426"/>
                  </a:lnTo>
                  <a:lnTo>
                    <a:pt x="450" y="431"/>
                  </a:lnTo>
                  <a:lnTo>
                    <a:pt x="451" y="436"/>
                  </a:lnTo>
                  <a:lnTo>
                    <a:pt x="450" y="442"/>
                  </a:lnTo>
                  <a:lnTo>
                    <a:pt x="446" y="447"/>
                  </a:lnTo>
                  <a:lnTo>
                    <a:pt x="386" y="507"/>
                  </a:lnTo>
                  <a:lnTo>
                    <a:pt x="381" y="511"/>
                  </a:lnTo>
                  <a:lnTo>
                    <a:pt x="375" y="512"/>
                  </a:lnTo>
                  <a:lnTo>
                    <a:pt x="370" y="511"/>
                  </a:lnTo>
                  <a:lnTo>
                    <a:pt x="365" y="507"/>
                  </a:lnTo>
                  <a:lnTo>
                    <a:pt x="330" y="473"/>
                  </a:lnTo>
                  <a:lnTo>
                    <a:pt x="330" y="632"/>
                  </a:lnTo>
                  <a:lnTo>
                    <a:pt x="346" y="630"/>
                  </a:lnTo>
                  <a:lnTo>
                    <a:pt x="362" y="628"/>
                  </a:lnTo>
                  <a:lnTo>
                    <a:pt x="376" y="625"/>
                  </a:lnTo>
                  <a:lnTo>
                    <a:pt x="391" y="623"/>
                  </a:lnTo>
                  <a:lnTo>
                    <a:pt x="406" y="618"/>
                  </a:lnTo>
                  <a:lnTo>
                    <a:pt x="420" y="613"/>
                  </a:lnTo>
                  <a:lnTo>
                    <a:pt x="434" y="608"/>
                  </a:lnTo>
                  <a:lnTo>
                    <a:pt x="449" y="602"/>
                  </a:lnTo>
                  <a:lnTo>
                    <a:pt x="462" y="596"/>
                  </a:lnTo>
                  <a:lnTo>
                    <a:pt x="474" y="589"/>
                  </a:lnTo>
                  <a:lnTo>
                    <a:pt x="488" y="581"/>
                  </a:lnTo>
                  <a:lnTo>
                    <a:pt x="500" y="573"/>
                  </a:lnTo>
                  <a:lnTo>
                    <a:pt x="511" y="564"/>
                  </a:lnTo>
                  <a:lnTo>
                    <a:pt x="522" y="555"/>
                  </a:lnTo>
                  <a:lnTo>
                    <a:pt x="533" y="545"/>
                  </a:lnTo>
                  <a:lnTo>
                    <a:pt x="544" y="534"/>
                  </a:lnTo>
                  <a:lnTo>
                    <a:pt x="554" y="523"/>
                  </a:lnTo>
                  <a:lnTo>
                    <a:pt x="563" y="512"/>
                  </a:lnTo>
                  <a:lnTo>
                    <a:pt x="572" y="501"/>
                  </a:lnTo>
                  <a:lnTo>
                    <a:pt x="580" y="489"/>
                  </a:lnTo>
                  <a:lnTo>
                    <a:pt x="588" y="475"/>
                  </a:lnTo>
                  <a:lnTo>
                    <a:pt x="595" y="463"/>
                  </a:lnTo>
                  <a:lnTo>
                    <a:pt x="602" y="450"/>
                  </a:lnTo>
                  <a:lnTo>
                    <a:pt x="609" y="436"/>
                  </a:lnTo>
                  <a:lnTo>
                    <a:pt x="613" y="421"/>
                  </a:lnTo>
                  <a:lnTo>
                    <a:pt x="618" y="408"/>
                  </a:lnTo>
                  <a:lnTo>
                    <a:pt x="622" y="393"/>
                  </a:lnTo>
                  <a:lnTo>
                    <a:pt x="626" y="378"/>
                  </a:lnTo>
                  <a:lnTo>
                    <a:pt x="628" y="363"/>
                  </a:lnTo>
                  <a:lnTo>
                    <a:pt x="631" y="347"/>
                  </a:lnTo>
                  <a:lnTo>
                    <a:pt x="631" y="332"/>
                  </a:lnTo>
                  <a:lnTo>
                    <a:pt x="632" y="316"/>
                  </a:lnTo>
                  <a:lnTo>
                    <a:pt x="631" y="301"/>
                  </a:lnTo>
                  <a:lnTo>
                    <a:pt x="629" y="283"/>
                  </a:lnTo>
                  <a:lnTo>
                    <a:pt x="628" y="269"/>
                  </a:lnTo>
                  <a:lnTo>
                    <a:pt x="626" y="253"/>
                  </a:lnTo>
                  <a:lnTo>
                    <a:pt x="622" y="237"/>
                  </a:lnTo>
                  <a:lnTo>
                    <a:pt x="617" y="222"/>
                  </a:lnTo>
                  <a:lnTo>
                    <a:pt x="612" y="208"/>
                  </a:lnTo>
                  <a:lnTo>
                    <a:pt x="606" y="193"/>
                  </a:lnTo>
                  <a:lnTo>
                    <a:pt x="600" y="180"/>
                  </a:lnTo>
                  <a:lnTo>
                    <a:pt x="594" y="166"/>
                  </a:lnTo>
                  <a:lnTo>
                    <a:pt x="585" y="153"/>
                  </a:lnTo>
                  <a:lnTo>
                    <a:pt x="578" y="139"/>
                  </a:lnTo>
                  <a:lnTo>
                    <a:pt x="568" y="127"/>
                  </a:lnTo>
                  <a:lnTo>
                    <a:pt x="560" y="115"/>
                  </a:lnTo>
                  <a:lnTo>
                    <a:pt x="550" y="104"/>
                  </a:lnTo>
                  <a:lnTo>
                    <a:pt x="539" y="93"/>
                  </a:lnTo>
                  <a:lnTo>
                    <a:pt x="528" y="82"/>
                  </a:lnTo>
                  <a:lnTo>
                    <a:pt x="517" y="72"/>
                  </a:lnTo>
                  <a:lnTo>
                    <a:pt x="505" y="64"/>
                  </a:lnTo>
                  <a:lnTo>
                    <a:pt x="492" y="54"/>
                  </a:lnTo>
                  <a:lnTo>
                    <a:pt x="479" y="47"/>
                  </a:lnTo>
                  <a:lnTo>
                    <a:pt x="466" y="38"/>
                  </a:lnTo>
                  <a:lnTo>
                    <a:pt x="452" y="32"/>
                  </a:lnTo>
                  <a:lnTo>
                    <a:pt x="439" y="26"/>
                  </a:lnTo>
                  <a:lnTo>
                    <a:pt x="424" y="20"/>
                  </a:lnTo>
                  <a:lnTo>
                    <a:pt x="409" y="15"/>
                  </a:lnTo>
                  <a:lnTo>
                    <a:pt x="395" y="10"/>
                  </a:lnTo>
                  <a:lnTo>
                    <a:pt x="379" y="6"/>
                  </a:lnTo>
                  <a:lnTo>
                    <a:pt x="364" y="4"/>
                  </a:lnTo>
                  <a:lnTo>
                    <a:pt x="348" y="3"/>
                  </a:lnTo>
                  <a:lnTo>
                    <a:pt x="331" y="1"/>
                  </a:lnTo>
                  <a:lnTo>
                    <a:pt x="3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128">
              <a:extLst>
                <a:ext uri="{FF2B5EF4-FFF2-40B4-BE49-F238E27FC236}">
                  <a16:creationId xmlns:a16="http://schemas.microsoft.com/office/drawing/2014/main" id="{174EC373-D12F-4D29-9C99-E5C1EC18DBB3}"/>
                </a:ext>
              </a:extLst>
            </p:cNvPr>
            <p:cNvSpPr>
              <a:spLocks/>
            </p:cNvSpPr>
            <p:nvPr/>
          </p:nvSpPr>
          <p:spPr bwMode="auto">
            <a:xfrm>
              <a:off x="10569575" y="1036638"/>
              <a:ext cx="66675" cy="9525"/>
            </a:xfrm>
            <a:custGeom>
              <a:avLst/>
              <a:gdLst>
                <a:gd name="T0" fmla="*/ 196 w 210"/>
                <a:gd name="T1" fmla="*/ 0 h 29"/>
                <a:gd name="T2" fmla="*/ 15 w 210"/>
                <a:gd name="T3" fmla="*/ 0 h 29"/>
                <a:gd name="T4" fmla="*/ 9 w 210"/>
                <a:gd name="T5" fmla="*/ 1 h 29"/>
                <a:gd name="T6" fmla="*/ 5 w 210"/>
                <a:gd name="T7" fmla="*/ 3 h 29"/>
                <a:gd name="T8" fmla="*/ 2 w 210"/>
                <a:gd name="T9" fmla="*/ 8 h 29"/>
                <a:gd name="T10" fmla="*/ 0 w 210"/>
                <a:gd name="T11" fmla="*/ 14 h 29"/>
                <a:gd name="T12" fmla="*/ 2 w 210"/>
                <a:gd name="T13" fmla="*/ 20 h 29"/>
                <a:gd name="T14" fmla="*/ 5 w 210"/>
                <a:gd name="T15" fmla="*/ 25 h 29"/>
                <a:gd name="T16" fmla="*/ 9 w 210"/>
                <a:gd name="T17" fmla="*/ 28 h 29"/>
                <a:gd name="T18" fmla="*/ 15 w 210"/>
                <a:gd name="T19" fmla="*/ 29 h 29"/>
                <a:gd name="T20" fmla="*/ 196 w 210"/>
                <a:gd name="T21" fmla="*/ 29 h 29"/>
                <a:gd name="T22" fmla="*/ 202 w 210"/>
                <a:gd name="T23" fmla="*/ 28 h 29"/>
                <a:gd name="T24" fmla="*/ 207 w 210"/>
                <a:gd name="T25" fmla="*/ 25 h 29"/>
                <a:gd name="T26" fmla="*/ 209 w 210"/>
                <a:gd name="T27" fmla="*/ 20 h 29"/>
                <a:gd name="T28" fmla="*/ 210 w 210"/>
                <a:gd name="T29" fmla="*/ 14 h 29"/>
                <a:gd name="T30" fmla="*/ 209 w 210"/>
                <a:gd name="T31" fmla="*/ 8 h 29"/>
                <a:gd name="T32" fmla="*/ 207 w 210"/>
                <a:gd name="T33" fmla="*/ 3 h 29"/>
                <a:gd name="T34" fmla="*/ 202 w 210"/>
                <a:gd name="T35" fmla="*/ 1 h 29"/>
                <a:gd name="T36" fmla="*/ 196 w 210"/>
                <a:gd name="T3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29">
                  <a:moveTo>
                    <a:pt x="196" y="0"/>
                  </a:moveTo>
                  <a:lnTo>
                    <a:pt x="15" y="0"/>
                  </a:lnTo>
                  <a:lnTo>
                    <a:pt x="9" y="1"/>
                  </a:lnTo>
                  <a:lnTo>
                    <a:pt x="5" y="3"/>
                  </a:lnTo>
                  <a:lnTo>
                    <a:pt x="2" y="8"/>
                  </a:lnTo>
                  <a:lnTo>
                    <a:pt x="0" y="14"/>
                  </a:lnTo>
                  <a:lnTo>
                    <a:pt x="2" y="20"/>
                  </a:lnTo>
                  <a:lnTo>
                    <a:pt x="5" y="25"/>
                  </a:lnTo>
                  <a:lnTo>
                    <a:pt x="9" y="28"/>
                  </a:lnTo>
                  <a:lnTo>
                    <a:pt x="15" y="29"/>
                  </a:lnTo>
                  <a:lnTo>
                    <a:pt x="196" y="29"/>
                  </a:lnTo>
                  <a:lnTo>
                    <a:pt x="202" y="28"/>
                  </a:lnTo>
                  <a:lnTo>
                    <a:pt x="207" y="25"/>
                  </a:lnTo>
                  <a:lnTo>
                    <a:pt x="209" y="20"/>
                  </a:lnTo>
                  <a:lnTo>
                    <a:pt x="210" y="14"/>
                  </a:lnTo>
                  <a:lnTo>
                    <a:pt x="209" y="8"/>
                  </a:lnTo>
                  <a:lnTo>
                    <a:pt x="207" y="3"/>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129">
              <a:extLst>
                <a:ext uri="{FF2B5EF4-FFF2-40B4-BE49-F238E27FC236}">
                  <a16:creationId xmlns:a16="http://schemas.microsoft.com/office/drawing/2014/main" id="{EA63779E-4340-4759-9563-AC62944FDBCD}"/>
                </a:ext>
              </a:extLst>
            </p:cNvPr>
            <p:cNvSpPr>
              <a:spLocks/>
            </p:cNvSpPr>
            <p:nvPr/>
          </p:nvSpPr>
          <p:spPr bwMode="auto">
            <a:xfrm>
              <a:off x="10569575" y="1055688"/>
              <a:ext cx="66675" cy="9525"/>
            </a:xfrm>
            <a:custGeom>
              <a:avLst/>
              <a:gdLst>
                <a:gd name="T0" fmla="*/ 196 w 210"/>
                <a:gd name="T1" fmla="*/ 0 h 31"/>
                <a:gd name="T2" fmla="*/ 15 w 210"/>
                <a:gd name="T3" fmla="*/ 0 h 31"/>
                <a:gd name="T4" fmla="*/ 9 w 210"/>
                <a:gd name="T5" fmla="*/ 2 h 31"/>
                <a:gd name="T6" fmla="*/ 5 w 210"/>
                <a:gd name="T7" fmla="*/ 5 h 31"/>
                <a:gd name="T8" fmla="*/ 2 w 210"/>
                <a:gd name="T9" fmla="*/ 10 h 31"/>
                <a:gd name="T10" fmla="*/ 0 w 210"/>
                <a:gd name="T11" fmla="*/ 15 h 31"/>
                <a:gd name="T12" fmla="*/ 2 w 210"/>
                <a:gd name="T13" fmla="*/ 21 h 31"/>
                <a:gd name="T14" fmla="*/ 5 w 210"/>
                <a:gd name="T15" fmla="*/ 26 h 31"/>
                <a:gd name="T16" fmla="*/ 9 w 210"/>
                <a:gd name="T17" fmla="*/ 30 h 31"/>
                <a:gd name="T18" fmla="*/ 15 w 210"/>
                <a:gd name="T19" fmla="*/ 31 h 31"/>
                <a:gd name="T20" fmla="*/ 196 w 210"/>
                <a:gd name="T21" fmla="*/ 31 h 31"/>
                <a:gd name="T22" fmla="*/ 202 w 210"/>
                <a:gd name="T23" fmla="*/ 30 h 31"/>
                <a:gd name="T24" fmla="*/ 207 w 210"/>
                <a:gd name="T25" fmla="*/ 26 h 31"/>
                <a:gd name="T26" fmla="*/ 209 w 210"/>
                <a:gd name="T27" fmla="*/ 21 h 31"/>
                <a:gd name="T28" fmla="*/ 210 w 210"/>
                <a:gd name="T29" fmla="*/ 15 h 31"/>
                <a:gd name="T30" fmla="*/ 209 w 210"/>
                <a:gd name="T31" fmla="*/ 10 h 31"/>
                <a:gd name="T32" fmla="*/ 207 w 210"/>
                <a:gd name="T33" fmla="*/ 5 h 31"/>
                <a:gd name="T34" fmla="*/ 202 w 210"/>
                <a:gd name="T35" fmla="*/ 2 h 31"/>
                <a:gd name="T36" fmla="*/ 196 w 210"/>
                <a:gd name="T3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31">
                  <a:moveTo>
                    <a:pt x="196" y="0"/>
                  </a:moveTo>
                  <a:lnTo>
                    <a:pt x="15" y="0"/>
                  </a:lnTo>
                  <a:lnTo>
                    <a:pt x="9" y="2"/>
                  </a:lnTo>
                  <a:lnTo>
                    <a:pt x="5" y="5"/>
                  </a:lnTo>
                  <a:lnTo>
                    <a:pt x="2" y="10"/>
                  </a:lnTo>
                  <a:lnTo>
                    <a:pt x="0" y="15"/>
                  </a:lnTo>
                  <a:lnTo>
                    <a:pt x="2" y="21"/>
                  </a:lnTo>
                  <a:lnTo>
                    <a:pt x="5" y="26"/>
                  </a:lnTo>
                  <a:lnTo>
                    <a:pt x="9" y="30"/>
                  </a:lnTo>
                  <a:lnTo>
                    <a:pt x="15" y="31"/>
                  </a:lnTo>
                  <a:lnTo>
                    <a:pt x="196" y="31"/>
                  </a:lnTo>
                  <a:lnTo>
                    <a:pt x="202" y="30"/>
                  </a:lnTo>
                  <a:lnTo>
                    <a:pt x="207" y="26"/>
                  </a:lnTo>
                  <a:lnTo>
                    <a:pt x="209" y="21"/>
                  </a:lnTo>
                  <a:lnTo>
                    <a:pt x="210" y="15"/>
                  </a:lnTo>
                  <a:lnTo>
                    <a:pt x="209" y="10"/>
                  </a:lnTo>
                  <a:lnTo>
                    <a:pt x="207" y="5"/>
                  </a:lnTo>
                  <a:lnTo>
                    <a:pt x="202" y="2"/>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130">
              <a:extLst>
                <a:ext uri="{FF2B5EF4-FFF2-40B4-BE49-F238E27FC236}">
                  <a16:creationId xmlns:a16="http://schemas.microsoft.com/office/drawing/2014/main" id="{6A5F337D-E647-4174-B9EA-BD485E51549C}"/>
                </a:ext>
              </a:extLst>
            </p:cNvPr>
            <p:cNvSpPr>
              <a:spLocks/>
            </p:cNvSpPr>
            <p:nvPr/>
          </p:nvSpPr>
          <p:spPr bwMode="auto">
            <a:xfrm>
              <a:off x="10569575" y="1074738"/>
              <a:ext cx="66675" cy="28575"/>
            </a:xfrm>
            <a:custGeom>
              <a:avLst/>
              <a:gdLst>
                <a:gd name="T0" fmla="*/ 196 w 210"/>
                <a:gd name="T1" fmla="*/ 0 h 91"/>
                <a:gd name="T2" fmla="*/ 15 w 210"/>
                <a:gd name="T3" fmla="*/ 0 h 91"/>
                <a:gd name="T4" fmla="*/ 9 w 210"/>
                <a:gd name="T5" fmla="*/ 1 h 91"/>
                <a:gd name="T6" fmla="*/ 5 w 210"/>
                <a:gd name="T7" fmla="*/ 5 h 91"/>
                <a:gd name="T8" fmla="*/ 2 w 210"/>
                <a:gd name="T9" fmla="*/ 10 h 91"/>
                <a:gd name="T10" fmla="*/ 0 w 210"/>
                <a:gd name="T11" fmla="*/ 16 h 91"/>
                <a:gd name="T12" fmla="*/ 2 w 210"/>
                <a:gd name="T13" fmla="*/ 21 h 91"/>
                <a:gd name="T14" fmla="*/ 5 w 210"/>
                <a:gd name="T15" fmla="*/ 26 h 91"/>
                <a:gd name="T16" fmla="*/ 9 w 210"/>
                <a:gd name="T17" fmla="*/ 30 h 91"/>
                <a:gd name="T18" fmla="*/ 15 w 210"/>
                <a:gd name="T19" fmla="*/ 31 h 91"/>
                <a:gd name="T20" fmla="*/ 91 w 210"/>
                <a:gd name="T21" fmla="*/ 31 h 91"/>
                <a:gd name="T22" fmla="*/ 91 w 210"/>
                <a:gd name="T23" fmla="*/ 76 h 91"/>
                <a:gd name="T24" fmla="*/ 92 w 210"/>
                <a:gd name="T25" fmla="*/ 82 h 91"/>
                <a:gd name="T26" fmla="*/ 94 w 210"/>
                <a:gd name="T27" fmla="*/ 87 h 91"/>
                <a:gd name="T28" fmla="*/ 99 w 210"/>
                <a:gd name="T29" fmla="*/ 89 h 91"/>
                <a:gd name="T30" fmla="*/ 105 w 210"/>
                <a:gd name="T31" fmla="*/ 91 h 91"/>
                <a:gd name="T32" fmla="*/ 111 w 210"/>
                <a:gd name="T33" fmla="*/ 89 h 91"/>
                <a:gd name="T34" fmla="*/ 116 w 210"/>
                <a:gd name="T35" fmla="*/ 87 h 91"/>
                <a:gd name="T36" fmla="*/ 120 w 210"/>
                <a:gd name="T37" fmla="*/ 82 h 91"/>
                <a:gd name="T38" fmla="*/ 120 w 210"/>
                <a:gd name="T39" fmla="*/ 76 h 91"/>
                <a:gd name="T40" fmla="*/ 120 w 210"/>
                <a:gd name="T41" fmla="*/ 31 h 91"/>
                <a:gd name="T42" fmla="*/ 196 w 210"/>
                <a:gd name="T43" fmla="*/ 31 h 91"/>
                <a:gd name="T44" fmla="*/ 202 w 210"/>
                <a:gd name="T45" fmla="*/ 30 h 91"/>
                <a:gd name="T46" fmla="*/ 207 w 210"/>
                <a:gd name="T47" fmla="*/ 26 h 91"/>
                <a:gd name="T48" fmla="*/ 209 w 210"/>
                <a:gd name="T49" fmla="*/ 21 h 91"/>
                <a:gd name="T50" fmla="*/ 210 w 210"/>
                <a:gd name="T51" fmla="*/ 16 h 91"/>
                <a:gd name="T52" fmla="*/ 209 w 210"/>
                <a:gd name="T53" fmla="*/ 10 h 91"/>
                <a:gd name="T54" fmla="*/ 207 w 210"/>
                <a:gd name="T55" fmla="*/ 5 h 91"/>
                <a:gd name="T56" fmla="*/ 202 w 210"/>
                <a:gd name="T57" fmla="*/ 1 h 91"/>
                <a:gd name="T58" fmla="*/ 196 w 210"/>
                <a:gd name="T5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91">
                  <a:moveTo>
                    <a:pt x="196" y="0"/>
                  </a:moveTo>
                  <a:lnTo>
                    <a:pt x="15" y="0"/>
                  </a:lnTo>
                  <a:lnTo>
                    <a:pt x="9" y="1"/>
                  </a:lnTo>
                  <a:lnTo>
                    <a:pt x="5" y="5"/>
                  </a:lnTo>
                  <a:lnTo>
                    <a:pt x="2" y="10"/>
                  </a:lnTo>
                  <a:lnTo>
                    <a:pt x="0" y="16"/>
                  </a:lnTo>
                  <a:lnTo>
                    <a:pt x="2" y="21"/>
                  </a:lnTo>
                  <a:lnTo>
                    <a:pt x="5" y="26"/>
                  </a:lnTo>
                  <a:lnTo>
                    <a:pt x="9" y="30"/>
                  </a:lnTo>
                  <a:lnTo>
                    <a:pt x="15" y="31"/>
                  </a:lnTo>
                  <a:lnTo>
                    <a:pt x="91" y="31"/>
                  </a:lnTo>
                  <a:lnTo>
                    <a:pt x="91" y="76"/>
                  </a:lnTo>
                  <a:lnTo>
                    <a:pt x="92" y="82"/>
                  </a:lnTo>
                  <a:lnTo>
                    <a:pt x="94" y="87"/>
                  </a:lnTo>
                  <a:lnTo>
                    <a:pt x="99" y="89"/>
                  </a:lnTo>
                  <a:lnTo>
                    <a:pt x="105" y="91"/>
                  </a:lnTo>
                  <a:lnTo>
                    <a:pt x="111" y="89"/>
                  </a:lnTo>
                  <a:lnTo>
                    <a:pt x="116" y="87"/>
                  </a:lnTo>
                  <a:lnTo>
                    <a:pt x="120" y="82"/>
                  </a:lnTo>
                  <a:lnTo>
                    <a:pt x="120" y="76"/>
                  </a:lnTo>
                  <a:lnTo>
                    <a:pt x="120" y="31"/>
                  </a:lnTo>
                  <a:lnTo>
                    <a:pt x="196" y="31"/>
                  </a:lnTo>
                  <a:lnTo>
                    <a:pt x="202" y="30"/>
                  </a:lnTo>
                  <a:lnTo>
                    <a:pt x="207" y="26"/>
                  </a:lnTo>
                  <a:lnTo>
                    <a:pt x="209" y="21"/>
                  </a:lnTo>
                  <a:lnTo>
                    <a:pt x="210" y="16"/>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1B5925C5-8750-4901-9266-8EE106337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548" y="996749"/>
            <a:ext cx="5081989" cy="5081989"/>
          </a:xfrm>
          <a:prstGeom prst="rect">
            <a:avLst/>
          </a:prstGeom>
        </p:spPr>
      </p:pic>
    </p:spTree>
    <p:extLst>
      <p:ext uri="{BB962C8B-B14F-4D97-AF65-F5344CB8AC3E}">
        <p14:creationId xmlns:p14="http://schemas.microsoft.com/office/powerpoint/2010/main" val="440691177"/>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9A4C66B-BBFC-4EF4-B943-54C582A3D6F5}"/>
              </a:ext>
            </a:extLst>
          </p:cNvPr>
          <p:cNvGrpSpPr/>
          <p:nvPr/>
        </p:nvGrpSpPr>
        <p:grpSpPr>
          <a:xfrm>
            <a:off x="7501817" y="1570105"/>
            <a:ext cx="271462" cy="266700"/>
            <a:chOff x="903288" y="6518275"/>
            <a:chExt cx="271462" cy="266700"/>
          </a:xfrm>
          <a:solidFill>
            <a:schemeClr val="bg1"/>
          </a:solidFill>
        </p:grpSpPr>
        <p:sp>
          <p:nvSpPr>
            <p:cNvPr id="29" name="Freeform 1840">
              <a:extLst>
                <a:ext uri="{FF2B5EF4-FFF2-40B4-BE49-F238E27FC236}">
                  <a16:creationId xmlns:a16="http://schemas.microsoft.com/office/drawing/2014/main" id="{E44811C0-5C22-4F94-A217-0E3ACDBA316E}"/>
                </a:ext>
              </a:extLst>
            </p:cNvPr>
            <p:cNvSpPr>
              <a:spLocks/>
            </p:cNvSpPr>
            <p:nvPr/>
          </p:nvSpPr>
          <p:spPr bwMode="auto">
            <a:xfrm>
              <a:off x="946150" y="6518275"/>
              <a:ext cx="228600" cy="204788"/>
            </a:xfrm>
            <a:custGeom>
              <a:avLst/>
              <a:gdLst>
                <a:gd name="T0" fmla="*/ 566 w 574"/>
                <a:gd name="T1" fmla="*/ 6 h 515"/>
                <a:gd name="T2" fmla="*/ 562 w 574"/>
                <a:gd name="T3" fmla="*/ 3 h 515"/>
                <a:gd name="T4" fmla="*/ 557 w 574"/>
                <a:gd name="T5" fmla="*/ 1 h 515"/>
                <a:gd name="T6" fmla="*/ 553 w 574"/>
                <a:gd name="T7" fmla="*/ 0 h 515"/>
                <a:gd name="T8" fmla="*/ 549 w 574"/>
                <a:gd name="T9" fmla="*/ 0 h 515"/>
                <a:gd name="T10" fmla="*/ 544 w 574"/>
                <a:gd name="T11" fmla="*/ 1 h 515"/>
                <a:gd name="T12" fmla="*/ 540 w 574"/>
                <a:gd name="T13" fmla="*/ 3 h 515"/>
                <a:gd name="T14" fmla="*/ 535 w 574"/>
                <a:gd name="T15" fmla="*/ 6 h 515"/>
                <a:gd name="T16" fmla="*/ 532 w 574"/>
                <a:gd name="T17" fmla="*/ 10 h 515"/>
                <a:gd name="T18" fmla="*/ 165 w 574"/>
                <a:gd name="T19" fmla="*/ 456 h 515"/>
                <a:gd name="T20" fmla="*/ 41 w 574"/>
                <a:gd name="T21" fmla="*/ 330 h 515"/>
                <a:gd name="T22" fmla="*/ 36 w 574"/>
                <a:gd name="T23" fmla="*/ 327 h 515"/>
                <a:gd name="T24" fmla="*/ 33 w 574"/>
                <a:gd name="T25" fmla="*/ 325 h 515"/>
                <a:gd name="T26" fmla="*/ 28 w 574"/>
                <a:gd name="T27" fmla="*/ 324 h 515"/>
                <a:gd name="T28" fmla="*/ 23 w 574"/>
                <a:gd name="T29" fmla="*/ 324 h 515"/>
                <a:gd name="T30" fmla="*/ 18 w 574"/>
                <a:gd name="T31" fmla="*/ 324 h 515"/>
                <a:gd name="T32" fmla="*/ 14 w 574"/>
                <a:gd name="T33" fmla="*/ 325 h 515"/>
                <a:gd name="T34" fmla="*/ 11 w 574"/>
                <a:gd name="T35" fmla="*/ 327 h 515"/>
                <a:gd name="T36" fmla="*/ 6 w 574"/>
                <a:gd name="T37" fmla="*/ 330 h 515"/>
                <a:gd name="T38" fmla="*/ 3 w 574"/>
                <a:gd name="T39" fmla="*/ 335 h 515"/>
                <a:gd name="T40" fmla="*/ 1 w 574"/>
                <a:gd name="T41" fmla="*/ 339 h 515"/>
                <a:gd name="T42" fmla="*/ 0 w 574"/>
                <a:gd name="T43" fmla="*/ 343 h 515"/>
                <a:gd name="T44" fmla="*/ 0 w 574"/>
                <a:gd name="T45" fmla="*/ 348 h 515"/>
                <a:gd name="T46" fmla="*/ 0 w 574"/>
                <a:gd name="T47" fmla="*/ 352 h 515"/>
                <a:gd name="T48" fmla="*/ 1 w 574"/>
                <a:gd name="T49" fmla="*/ 357 h 515"/>
                <a:gd name="T50" fmla="*/ 3 w 574"/>
                <a:gd name="T51" fmla="*/ 361 h 515"/>
                <a:gd name="T52" fmla="*/ 6 w 574"/>
                <a:gd name="T53" fmla="*/ 365 h 515"/>
                <a:gd name="T54" fmla="*/ 150 w 574"/>
                <a:gd name="T55" fmla="*/ 509 h 515"/>
                <a:gd name="T56" fmla="*/ 154 w 574"/>
                <a:gd name="T57" fmla="*/ 511 h 515"/>
                <a:gd name="T58" fmla="*/ 158 w 574"/>
                <a:gd name="T59" fmla="*/ 513 h 515"/>
                <a:gd name="T60" fmla="*/ 162 w 574"/>
                <a:gd name="T61" fmla="*/ 515 h 515"/>
                <a:gd name="T62" fmla="*/ 168 w 574"/>
                <a:gd name="T63" fmla="*/ 515 h 515"/>
                <a:gd name="T64" fmla="*/ 168 w 574"/>
                <a:gd name="T65" fmla="*/ 515 h 515"/>
                <a:gd name="T66" fmla="*/ 169 w 574"/>
                <a:gd name="T67" fmla="*/ 515 h 515"/>
                <a:gd name="T68" fmla="*/ 173 w 574"/>
                <a:gd name="T69" fmla="*/ 515 h 515"/>
                <a:gd name="T70" fmla="*/ 178 w 574"/>
                <a:gd name="T71" fmla="*/ 512 h 515"/>
                <a:gd name="T72" fmla="*/ 182 w 574"/>
                <a:gd name="T73" fmla="*/ 510 h 515"/>
                <a:gd name="T74" fmla="*/ 185 w 574"/>
                <a:gd name="T75" fmla="*/ 507 h 515"/>
                <a:gd name="T76" fmla="*/ 570 w 574"/>
                <a:gd name="T77" fmla="*/ 40 h 515"/>
                <a:gd name="T78" fmla="*/ 572 w 574"/>
                <a:gd name="T79" fmla="*/ 35 h 515"/>
                <a:gd name="T80" fmla="*/ 574 w 574"/>
                <a:gd name="T81" fmla="*/ 31 h 515"/>
                <a:gd name="T82" fmla="*/ 574 w 574"/>
                <a:gd name="T83" fmla="*/ 26 h 515"/>
                <a:gd name="T84" fmla="*/ 574 w 574"/>
                <a:gd name="T85" fmla="*/ 22 h 515"/>
                <a:gd name="T86" fmla="*/ 574 w 574"/>
                <a:gd name="T87" fmla="*/ 18 h 515"/>
                <a:gd name="T88" fmla="*/ 572 w 574"/>
                <a:gd name="T89" fmla="*/ 13 h 515"/>
                <a:gd name="T90" fmla="*/ 570 w 574"/>
                <a:gd name="T91" fmla="*/ 9 h 515"/>
                <a:gd name="T92" fmla="*/ 566 w 574"/>
                <a:gd name="T9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4" h="515">
                  <a:moveTo>
                    <a:pt x="566" y="6"/>
                  </a:moveTo>
                  <a:lnTo>
                    <a:pt x="562" y="3"/>
                  </a:lnTo>
                  <a:lnTo>
                    <a:pt x="557" y="1"/>
                  </a:lnTo>
                  <a:lnTo>
                    <a:pt x="553" y="0"/>
                  </a:lnTo>
                  <a:lnTo>
                    <a:pt x="549" y="0"/>
                  </a:lnTo>
                  <a:lnTo>
                    <a:pt x="544" y="1"/>
                  </a:lnTo>
                  <a:lnTo>
                    <a:pt x="540" y="3"/>
                  </a:lnTo>
                  <a:lnTo>
                    <a:pt x="535" y="6"/>
                  </a:lnTo>
                  <a:lnTo>
                    <a:pt x="532" y="10"/>
                  </a:lnTo>
                  <a:lnTo>
                    <a:pt x="165" y="456"/>
                  </a:lnTo>
                  <a:lnTo>
                    <a:pt x="41" y="330"/>
                  </a:lnTo>
                  <a:lnTo>
                    <a:pt x="36" y="327"/>
                  </a:lnTo>
                  <a:lnTo>
                    <a:pt x="33" y="325"/>
                  </a:lnTo>
                  <a:lnTo>
                    <a:pt x="28" y="324"/>
                  </a:lnTo>
                  <a:lnTo>
                    <a:pt x="23" y="324"/>
                  </a:lnTo>
                  <a:lnTo>
                    <a:pt x="18" y="324"/>
                  </a:lnTo>
                  <a:lnTo>
                    <a:pt x="14" y="325"/>
                  </a:lnTo>
                  <a:lnTo>
                    <a:pt x="11" y="327"/>
                  </a:lnTo>
                  <a:lnTo>
                    <a:pt x="6" y="330"/>
                  </a:lnTo>
                  <a:lnTo>
                    <a:pt x="3" y="335"/>
                  </a:lnTo>
                  <a:lnTo>
                    <a:pt x="1" y="339"/>
                  </a:lnTo>
                  <a:lnTo>
                    <a:pt x="0" y="343"/>
                  </a:lnTo>
                  <a:lnTo>
                    <a:pt x="0" y="348"/>
                  </a:lnTo>
                  <a:lnTo>
                    <a:pt x="0" y="352"/>
                  </a:lnTo>
                  <a:lnTo>
                    <a:pt x="1" y="357"/>
                  </a:lnTo>
                  <a:lnTo>
                    <a:pt x="3" y="361"/>
                  </a:lnTo>
                  <a:lnTo>
                    <a:pt x="6" y="365"/>
                  </a:lnTo>
                  <a:lnTo>
                    <a:pt x="150" y="509"/>
                  </a:lnTo>
                  <a:lnTo>
                    <a:pt x="154" y="511"/>
                  </a:lnTo>
                  <a:lnTo>
                    <a:pt x="158" y="513"/>
                  </a:lnTo>
                  <a:lnTo>
                    <a:pt x="162" y="515"/>
                  </a:lnTo>
                  <a:lnTo>
                    <a:pt x="168" y="515"/>
                  </a:lnTo>
                  <a:lnTo>
                    <a:pt x="168" y="515"/>
                  </a:lnTo>
                  <a:lnTo>
                    <a:pt x="169" y="515"/>
                  </a:lnTo>
                  <a:lnTo>
                    <a:pt x="173" y="515"/>
                  </a:lnTo>
                  <a:lnTo>
                    <a:pt x="178" y="512"/>
                  </a:lnTo>
                  <a:lnTo>
                    <a:pt x="182" y="510"/>
                  </a:lnTo>
                  <a:lnTo>
                    <a:pt x="185" y="507"/>
                  </a:lnTo>
                  <a:lnTo>
                    <a:pt x="570" y="40"/>
                  </a:lnTo>
                  <a:lnTo>
                    <a:pt x="572" y="35"/>
                  </a:lnTo>
                  <a:lnTo>
                    <a:pt x="574" y="31"/>
                  </a:lnTo>
                  <a:lnTo>
                    <a:pt x="574" y="26"/>
                  </a:lnTo>
                  <a:lnTo>
                    <a:pt x="574" y="22"/>
                  </a:lnTo>
                  <a:lnTo>
                    <a:pt x="574" y="18"/>
                  </a:lnTo>
                  <a:lnTo>
                    <a:pt x="572" y="13"/>
                  </a:lnTo>
                  <a:lnTo>
                    <a:pt x="570" y="9"/>
                  </a:lnTo>
                  <a:lnTo>
                    <a:pt x="56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841">
              <a:extLst>
                <a:ext uri="{FF2B5EF4-FFF2-40B4-BE49-F238E27FC236}">
                  <a16:creationId xmlns:a16="http://schemas.microsoft.com/office/drawing/2014/main" id="{A489F9C2-99D2-4C71-A167-1725FED39DC4}"/>
                </a:ext>
              </a:extLst>
            </p:cNvPr>
            <p:cNvSpPr>
              <a:spLocks/>
            </p:cNvSpPr>
            <p:nvPr/>
          </p:nvSpPr>
          <p:spPr bwMode="auto">
            <a:xfrm>
              <a:off x="903288" y="6546850"/>
              <a:ext cx="238125" cy="238125"/>
            </a:xfrm>
            <a:custGeom>
              <a:avLst/>
              <a:gdLst>
                <a:gd name="T0" fmla="*/ 569 w 599"/>
                <a:gd name="T1" fmla="*/ 220 h 598"/>
                <a:gd name="T2" fmla="*/ 562 w 599"/>
                <a:gd name="T3" fmla="*/ 223 h 598"/>
                <a:gd name="T4" fmla="*/ 555 w 599"/>
                <a:gd name="T5" fmla="*/ 229 h 598"/>
                <a:gd name="T6" fmla="*/ 552 w 599"/>
                <a:gd name="T7" fmla="*/ 238 h 598"/>
                <a:gd name="T8" fmla="*/ 551 w 599"/>
                <a:gd name="T9" fmla="*/ 551 h 598"/>
                <a:gd name="T10" fmla="*/ 48 w 599"/>
                <a:gd name="T11" fmla="*/ 47 h 598"/>
                <a:gd name="T12" fmla="*/ 421 w 599"/>
                <a:gd name="T13" fmla="*/ 47 h 598"/>
                <a:gd name="T14" fmla="*/ 430 w 599"/>
                <a:gd name="T15" fmla="*/ 44 h 598"/>
                <a:gd name="T16" fmla="*/ 436 w 599"/>
                <a:gd name="T17" fmla="*/ 37 h 598"/>
                <a:gd name="T18" fmla="*/ 440 w 599"/>
                <a:gd name="T19" fmla="*/ 28 h 598"/>
                <a:gd name="T20" fmla="*/ 440 w 599"/>
                <a:gd name="T21" fmla="*/ 19 h 598"/>
                <a:gd name="T22" fmla="*/ 436 w 599"/>
                <a:gd name="T23" fmla="*/ 11 h 598"/>
                <a:gd name="T24" fmla="*/ 430 w 599"/>
                <a:gd name="T25" fmla="*/ 4 h 598"/>
                <a:gd name="T26" fmla="*/ 421 w 599"/>
                <a:gd name="T27" fmla="*/ 0 h 598"/>
                <a:gd name="T28" fmla="*/ 24 w 599"/>
                <a:gd name="T29" fmla="*/ 0 h 598"/>
                <a:gd name="T30" fmla="*/ 14 w 599"/>
                <a:gd name="T31" fmla="*/ 2 h 598"/>
                <a:gd name="T32" fmla="*/ 6 w 599"/>
                <a:gd name="T33" fmla="*/ 6 h 598"/>
                <a:gd name="T34" fmla="*/ 2 w 599"/>
                <a:gd name="T35" fmla="*/ 14 h 598"/>
                <a:gd name="T36" fmla="*/ 0 w 599"/>
                <a:gd name="T37" fmla="*/ 24 h 598"/>
                <a:gd name="T38" fmla="*/ 1 w 599"/>
                <a:gd name="T39" fmla="*/ 579 h 598"/>
                <a:gd name="T40" fmla="*/ 4 w 599"/>
                <a:gd name="T41" fmla="*/ 588 h 598"/>
                <a:gd name="T42" fmla="*/ 11 w 599"/>
                <a:gd name="T43" fmla="*/ 595 h 598"/>
                <a:gd name="T44" fmla="*/ 18 w 599"/>
                <a:gd name="T45" fmla="*/ 598 h 598"/>
                <a:gd name="T46" fmla="*/ 575 w 599"/>
                <a:gd name="T47" fmla="*/ 598 h 598"/>
                <a:gd name="T48" fmla="*/ 584 w 599"/>
                <a:gd name="T49" fmla="*/ 597 h 598"/>
                <a:gd name="T50" fmla="*/ 591 w 599"/>
                <a:gd name="T51" fmla="*/ 592 h 598"/>
                <a:gd name="T52" fmla="*/ 597 w 599"/>
                <a:gd name="T53" fmla="*/ 584 h 598"/>
                <a:gd name="T54" fmla="*/ 599 w 599"/>
                <a:gd name="T55" fmla="*/ 575 h 598"/>
                <a:gd name="T56" fmla="*/ 598 w 599"/>
                <a:gd name="T57" fmla="*/ 238 h 598"/>
                <a:gd name="T58" fmla="*/ 595 w 599"/>
                <a:gd name="T59" fmla="*/ 229 h 598"/>
                <a:gd name="T60" fmla="*/ 588 w 599"/>
                <a:gd name="T61" fmla="*/ 223 h 598"/>
                <a:gd name="T62" fmla="*/ 579 w 599"/>
                <a:gd name="T63" fmla="*/ 22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9" h="598">
                  <a:moveTo>
                    <a:pt x="575" y="218"/>
                  </a:moveTo>
                  <a:lnTo>
                    <a:pt x="569" y="220"/>
                  </a:lnTo>
                  <a:lnTo>
                    <a:pt x="565" y="221"/>
                  </a:lnTo>
                  <a:lnTo>
                    <a:pt x="562" y="223"/>
                  </a:lnTo>
                  <a:lnTo>
                    <a:pt x="557" y="226"/>
                  </a:lnTo>
                  <a:lnTo>
                    <a:pt x="555" y="229"/>
                  </a:lnTo>
                  <a:lnTo>
                    <a:pt x="553" y="234"/>
                  </a:lnTo>
                  <a:lnTo>
                    <a:pt x="552" y="238"/>
                  </a:lnTo>
                  <a:lnTo>
                    <a:pt x="551" y="243"/>
                  </a:lnTo>
                  <a:lnTo>
                    <a:pt x="551" y="551"/>
                  </a:lnTo>
                  <a:lnTo>
                    <a:pt x="48" y="551"/>
                  </a:lnTo>
                  <a:lnTo>
                    <a:pt x="48" y="47"/>
                  </a:lnTo>
                  <a:lnTo>
                    <a:pt x="416" y="47"/>
                  </a:lnTo>
                  <a:lnTo>
                    <a:pt x="421" y="47"/>
                  </a:lnTo>
                  <a:lnTo>
                    <a:pt x="426" y="46"/>
                  </a:lnTo>
                  <a:lnTo>
                    <a:pt x="430" y="44"/>
                  </a:lnTo>
                  <a:lnTo>
                    <a:pt x="433" y="41"/>
                  </a:lnTo>
                  <a:lnTo>
                    <a:pt x="436" y="37"/>
                  </a:lnTo>
                  <a:lnTo>
                    <a:pt x="438" y="33"/>
                  </a:lnTo>
                  <a:lnTo>
                    <a:pt x="440" y="28"/>
                  </a:lnTo>
                  <a:lnTo>
                    <a:pt x="440" y="24"/>
                  </a:lnTo>
                  <a:lnTo>
                    <a:pt x="440" y="19"/>
                  </a:lnTo>
                  <a:lnTo>
                    <a:pt x="438" y="14"/>
                  </a:lnTo>
                  <a:lnTo>
                    <a:pt x="436" y="11"/>
                  </a:lnTo>
                  <a:lnTo>
                    <a:pt x="433" y="6"/>
                  </a:lnTo>
                  <a:lnTo>
                    <a:pt x="430" y="4"/>
                  </a:lnTo>
                  <a:lnTo>
                    <a:pt x="426" y="2"/>
                  </a:lnTo>
                  <a:lnTo>
                    <a:pt x="421" y="0"/>
                  </a:lnTo>
                  <a:lnTo>
                    <a:pt x="416" y="0"/>
                  </a:lnTo>
                  <a:lnTo>
                    <a:pt x="24" y="0"/>
                  </a:lnTo>
                  <a:lnTo>
                    <a:pt x="18" y="0"/>
                  </a:lnTo>
                  <a:lnTo>
                    <a:pt x="14" y="2"/>
                  </a:lnTo>
                  <a:lnTo>
                    <a:pt x="11" y="4"/>
                  </a:lnTo>
                  <a:lnTo>
                    <a:pt x="6" y="6"/>
                  </a:lnTo>
                  <a:lnTo>
                    <a:pt x="4" y="11"/>
                  </a:lnTo>
                  <a:lnTo>
                    <a:pt x="2" y="14"/>
                  </a:lnTo>
                  <a:lnTo>
                    <a:pt x="1" y="19"/>
                  </a:lnTo>
                  <a:lnTo>
                    <a:pt x="0" y="24"/>
                  </a:lnTo>
                  <a:lnTo>
                    <a:pt x="0" y="575"/>
                  </a:lnTo>
                  <a:lnTo>
                    <a:pt x="1" y="579"/>
                  </a:lnTo>
                  <a:lnTo>
                    <a:pt x="2" y="584"/>
                  </a:lnTo>
                  <a:lnTo>
                    <a:pt x="4" y="588"/>
                  </a:lnTo>
                  <a:lnTo>
                    <a:pt x="6" y="592"/>
                  </a:lnTo>
                  <a:lnTo>
                    <a:pt x="11" y="595"/>
                  </a:lnTo>
                  <a:lnTo>
                    <a:pt x="14" y="597"/>
                  </a:lnTo>
                  <a:lnTo>
                    <a:pt x="18" y="598"/>
                  </a:lnTo>
                  <a:lnTo>
                    <a:pt x="24" y="598"/>
                  </a:lnTo>
                  <a:lnTo>
                    <a:pt x="575" y="598"/>
                  </a:lnTo>
                  <a:lnTo>
                    <a:pt x="579" y="598"/>
                  </a:lnTo>
                  <a:lnTo>
                    <a:pt x="584" y="597"/>
                  </a:lnTo>
                  <a:lnTo>
                    <a:pt x="588" y="595"/>
                  </a:lnTo>
                  <a:lnTo>
                    <a:pt x="591" y="592"/>
                  </a:lnTo>
                  <a:lnTo>
                    <a:pt x="595" y="588"/>
                  </a:lnTo>
                  <a:lnTo>
                    <a:pt x="597" y="584"/>
                  </a:lnTo>
                  <a:lnTo>
                    <a:pt x="598" y="579"/>
                  </a:lnTo>
                  <a:lnTo>
                    <a:pt x="599" y="575"/>
                  </a:lnTo>
                  <a:lnTo>
                    <a:pt x="599" y="243"/>
                  </a:lnTo>
                  <a:lnTo>
                    <a:pt x="598" y="238"/>
                  </a:lnTo>
                  <a:lnTo>
                    <a:pt x="597" y="234"/>
                  </a:lnTo>
                  <a:lnTo>
                    <a:pt x="595" y="229"/>
                  </a:lnTo>
                  <a:lnTo>
                    <a:pt x="591" y="226"/>
                  </a:lnTo>
                  <a:lnTo>
                    <a:pt x="588" y="223"/>
                  </a:lnTo>
                  <a:lnTo>
                    <a:pt x="584" y="221"/>
                  </a:lnTo>
                  <a:lnTo>
                    <a:pt x="579" y="220"/>
                  </a:lnTo>
                  <a:lnTo>
                    <a:pt x="575"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 name="Group 32">
            <a:extLst>
              <a:ext uri="{FF2B5EF4-FFF2-40B4-BE49-F238E27FC236}">
                <a16:creationId xmlns:a16="http://schemas.microsoft.com/office/drawing/2014/main" id="{AF2D5C6A-22B3-4785-85EE-72410E63818A}"/>
              </a:ext>
            </a:extLst>
          </p:cNvPr>
          <p:cNvGrpSpPr/>
          <p:nvPr/>
        </p:nvGrpSpPr>
        <p:grpSpPr>
          <a:xfrm>
            <a:off x="909807" y="1539149"/>
            <a:ext cx="271462" cy="266700"/>
            <a:chOff x="903288" y="6518275"/>
            <a:chExt cx="271462" cy="266700"/>
          </a:xfrm>
          <a:solidFill>
            <a:schemeClr val="bg1"/>
          </a:solidFill>
        </p:grpSpPr>
        <p:sp>
          <p:nvSpPr>
            <p:cNvPr id="34" name="Freeform 1840">
              <a:extLst>
                <a:ext uri="{FF2B5EF4-FFF2-40B4-BE49-F238E27FC236}">
                  <a16:creationId xmlns:a16="http://schemas.microsoft.com/office/drawing/2014/main" id="{AB044C91-99B4-43E9-84DD-E9CD8C34CC3B}"/>
                </a:ext>
              </a:extLst>
            </p:cNvPr>
            <p:cNvSpPr>
              <a:spLocks/>
            </p:cNvSpPr>
            <p:nvPr/>
          </p:nvSpPr>
          <p:spPr bwMode="auto">
            <a:xfrm>
              <a:off x="946150" y="6518275"/>
              <a:ext cx="228600" cy="204788"/>
            </a:xfrm>
            <a:custGeom>
              <a:avLst/>
              <a:gdLst>
                <a:gd name="T0" fmla="*/ 566 w 574"/>
                <a:gd name="T1" fmla="*/ 6 h 515"/>
                <a:gd name="T2" fmla="*/ 562 w 574"/>
                <a:gd name="T3" fmla="*/ 3 h 515"/>
                <a:gd name="T4" fmla="*/ 557 w 574"/>
                <a:gd name="T5" fmla="*/ 1 h 515"/>
                <a:gd name="T6" fmla="*/ 553 w 574"/>
                <a:gd name="T7" fmla="*/ 0 h 515"/>
                <a:gd name="T8" fmla="*/ 549 w 574"/>
                <a:gd name="T9" fmla="*/ 0 h 515"/>
                <a:gd name="T10" fmla="*/ 544 w 574"/>
                <a:gd name="T11" fmla="*/ 1 h 515"/>
                <a:gd name="T12" fmla="*/ 540 w 574"/>
                <a:gd name="T13" fmla="*/ 3 h 515"/>
                <a:gd name="T14" fmla="*/ 535 w 574"/>
                <a:gd name="T15" fmla="*/ 6 h 515"/>
                <a:gd name="T16" fmla="*/ 532 w 574"/>
                <a:gd name="T17" fmla="*/ 10 h 515"/>
                <a:gd name="T18" fmla="*/ 165 w 574"/>
                <a:gd name="T19" fmla="*/ 456 h 515"/>
                <a:gd name="T20" fmla="*/ 41 w 574"/>
                <a:gd name="T21" fmla="*/ 330 h 515"/>
                <a:gd name="T22" fmla="*/ 36 w 574"/>
                <a:gd name="T23" fmla="*/ 327 h 515"/>
                <a:gd name="T24" fmla="*/ 33 w 574"/>
                <a:gd name="T25" fmla="*/ 325 h 515"/>
                <a:gd name="T26" fmla="*/ 28 w 574"/>
                <a:gd name="T27" fmla="*/ 324 h 515"/>
                <a:gd name="T28" fmla="*/ 23 w 574"/>
                <a:gd name="T29" fmla="*/ 324 h 515"/>
                <a:gd name="T30" fmla="*/ 18 w 574"/>
                <a:gd name="T31" fmla="*/ 324 h 515"/>
                <a:gd name="T32" fmla="*/ 14 w 574"/>
                <a:gd name="T33" fmla="*/ 325 h 515"/>
                <a:gd name="T34" fmla="*/ 11 w 574"/>
                <a:gd name="T35" fmla="*/ 327 h 515"/>
                <a:gd name="T36" fmla="*/ 6 w 574"/>
                <a:gd name="T37" fmla="*/ 330 h 515"/>
                <a:gd name="T38" fmla="*/ 3 w 574"/>
                <a:gd name="T39" fmla="*/ 335 h 515"/>
                <a:gd name="T40" fmla="*/ 1 w 574"/>
                <a:gd name="T41" fmla="*/ 339 h 515"/>
                <a:gd name="T42" fmla="*/ 0 w 574"/>
                <a:gd name="T43" fmla="*/ 343 h 515"/>
                <a:gd name="T44" fmla="*/ 0 w 574"/>
                <a:gd name="T45" fmla="*/ 348 h 515"/>
                <a:gd name="T46" fmla="*/ 0 w 574"/>
                <a:gd name="T47" fmla="*/ 352 h 515"/>
                <a:gd name="T48" fmla="*/ 1 w 574"/>
                <a:gd name="T49" fmla="*/ 357 h 515"/>
                <a:gd name="T50" fmla="*/ 3 w 574"/>
                <a:gd name="T51" fmla="*/ 361 h 515"/>
                <a:gd name="T52" fmla="*/ 6 w 574"/>
                <a:gd name="T53" fmla="*/ 365 h 515"/>
                <a:gd name="T54" fmla="*/ 150 w 574"/>
                <a:gd name="T55" fmla="*/ 509 h 515"/>
                <a:gd name="T56" fmla="*/ 154 w 574"/>
                <a:gd name="T57" fmla="*/ 511 h 515"/>
                <a:gd name="T58" fmla="*/ 158 w 574"/>
                <a:gd name="T59" fmla="*/ 513 h 515"/>
                <a:gd name="T60" fmla="*/ 162 w 574"/>
                <a:gd name="T61" fmla="*/ 515 h 515"/>
                <a:gd name="T62" fmla="*/ 168 w 574"/>
                <a:gd name="T63" fmla="*/ 515 h 515"/>
                <a:gd name="T64" fmla="*/ 168 w 574"/>
                <a:gd name="T65" fmla="*/ 515 h 515"/>
                <a:gd name="T66" fmla="*/ 169 w 574"/>
                <a:gd name="T67" fmla="*/ 515 h 515"/>
                <a:gd name="T68" fmla="*/ 173 w 574"/>
                <a:gd name="T69" fmla="*/ 515 h 515"/>
                <a:gd name="T70" fmla="*/ 178 w 574"/>
                <a:gd name="T71" fmla="*/ 512 h 515"/>
                <a:gd name="T72" fmla="*/ 182 w 574"/>
                <a:gd name="T73" fmla="*/ 510 h 515"/>
                <a:gd name="T74" fmla="*/ 185 w 574"/>
                <a:gd name="T75" fmla="*/ 507 h 515"/>
                <a:gd name="T76" fmla="*/ 570 w 574"/>
                <a:gd name="T77" fmla="*/ 40 h 515"/>
                <a:gd name="T78" fmla="*/ 572 w 574"/>
                <a:gd name="T79" fmla="*/ 35 h 515"/>
                <a:gd name="T80" fmla="*/ 574 w 574"/>
                <a:gd name="T81" fmla="*/ 31 h 515"/>
                <a:gd name="T82" fmla="*/ 574 w 574"/>
                <a:gd name="T83" fmla="*/ 26 h 515"/>
                <a:gd name="T84" fmla="*/ 574 w 574"/>
                <a:gd name="T85" fmla="*/ 22 h 515"/>
                <a:gd name="T86" fmla="*/ 574 w 574"/>
                <a:gd name="T87" fmla="*/ 18 h 515"/>
                <a:gd name="T88" fmla="*/ 572 w 574"/>
                <a:gd name="T89" fmla="*/ 13 h 515"/>
                <a:gd name="T90" fmla="*/ 570 w 574"/>
                <a:gd name="T91" fmla="*/ 9 h 515"/>
                <a:gd name="T92" fmla="*/ 566 w 574"/>
                <a:gd name="T9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4" h="515">
                  <a:moveTo>
                    <a:pt x="566" y="6"/>
                  </a:moveTo>
                  <a:lnTo>
                    <a:pt x="562" y="3"/>
                  </a:lnTo>
                  <a:lnTo>
                    <a:pt x="557" y="1"/>
                  </a:lnTo>
                  <a:lnTo>
                    <a:pt x="553" y="0"/>
                  </a:lnTo>
                  <a:lnTo>
                    <a:pt x="549" y="0"/>
                  </a:lnTo>
                  <a:lnTo>
                    <a:pt x="544" y="1"/>
                  </a:lnTo>
                  <a:lnTo>
                    <a:pt x="540" y="3"/>
                  </a:lnTo>
                  <a:lnTo>
                    <a:pt x="535" y="6"/>
                  </a:lnTo>
                  <a:lnTo>
                    <a:pt x="532" y="10"/>
                  </a:lnTo>
                  <a:lnTo>
                    <a:pt x="165" y="456"/>
                  </a:lnTo>
                  <a:lnTo>
                    <a:pt x="41" y="330"/>
                  </a:lnTo>
                  <a:lnTo>
                    <a:pt x="36" y="327"/>
                  </a:lnTo>
                  <a:lnTo>
                    <a:pt x="33" y="325"/>
                  </a:lnTo>
                  <a:lnTo>
                    <a:pt x="28" y="324"/>
                  </a:lnTo>
                  <a:lnTo>
                    <a:pt x="23" y="324"/>
                  </a:lnTo>
                  <a:lnTo>
                    <a:pt x="18" y="324"/>
                  </a:lnTo>
                  <a:lnTo>
                    <a:pt x="14" y="325"/>
                  </a:lnTo>
                  <a:lnTo>
                    <a:pt x="11" y="327"/>
                  </a:lnTo>
                  <a:lnTo>
                    <a:pt x="6" y="330"/>
                  </a:lnTo>
                  <a:lnTo>
                    <a:pt x="3" y="335"/>
                  </a:lnTo>
                  <a:lnTo>
                    <a:pt x="1" y="339"/>
                  </a:lnTo>
                  <a:lnTo>
                    <a:pt x="0" y="343"/>
                  </a:lnTo>
                  <a:lnTo>
                    <a:pt x="0" y="348"/>
                  </a:lnTo>
                  <a:lnTo>
                    <a:pt x="0" y="352"/>
                  </a:lnTo>
                  <a:lnTo>
                    <a:pt x="1" y="357"/>
                  </a:lnTo>
                  <a:lnTo>
                    <a:pt x="3" y="361"/>
                  </a:lnTo>
                  <a:lnTo>
                    <a:pt x="6" y="365"/>
                  </a:lnTo>
                  <a:lnTo>
                    <a:pt x="150" y="509"/>
                  </a:lnTo>
                  <a:lnTo>
                    <a:pt x="154" y="511"/>
                  </a:lnTo>
                  <a:lnTo>
                    <a:pt x="158" y="513"/>
                  </a:lnTo>
                  <a:lnTo>
                    <a:pt x="162" y="515"/>
                  </a:lnTo>
                  <a:lnTo>
                    <a:pt x="168" y="515"/>
                  </a:lnTo>
                  <a:lnTo>
                    <a:pt x="168" y="515"/>
                  </a:lnTo>
                  <a:lnTo>
                    <a:pt x="169" y="515"/>
                  </a:lnTo>
                  <a:lnTo>
                    <a:pt x="173" y="515"/>
                  </a:lnTo>
                  <a:lnTo>
                    <a:pt x="178" y="512"/>
                  </a:lnTo>
                  <a:lnTo>
                    <a:pt x="182" y="510"/>
                  </a:lnTo>
                  <a:lnTo>
                    <a:pt x="185" y="507"/>
                  </a:lnTo>
                  <a:lnTo>
                    <a:pt x="570" y="40"/>
                  </a:lnTo>
                  <a:lnTo>
                    <a:pt x="572" y="35"/>
                  </a:lnTo>
                  <a:lnTo>
                    <a:pt x="574" y="31"/>
                  </a:lnTo>
                  <a:lnTo>
                    <a:pt x="574" y="26"/>
                  </a:lnTo>
                  <a:lnTo>
                    <a:pt x="574" y="22"/>
                  </a:lnTo>
                  <a:lnTo>
                    <a:pt x="574" y="18"/>
                  </a:lnTo>
                  <a:lnTo>
                    <a:pt x="572" y="13"/>
                  </a:lnTo>
                  <a:lnTo>
                    <a:pt x="570" y="9"/>
                  </a:lnTo>
                  <a:lnTo>
                    <a:pt x="56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841">
              <a:extLst>
                <a:ext uri="{FF2B5EF4-FFF2-40B4-BE49-F238E27FC236}">
                  <a16:creationId xmlns:a16="http://schemas.microsoft.com/office/drawing/2014/main" id="{FEE4CF06-4CC8-43DC-9FB6-D8819E1B40D1}"/>
                </a:ext>
              </a:extLst>
            </p:cNvPr>
            <p:cNvSpPr>
              <a:spLocks/>
            </p:cNvSpPr>
            <p:nvPr/>
          </p:nvSpPr>
          <p:spPr bwMode="auto">
            <a:xfrm>
              <a:off x="903288" y="6546850"/>
              <a:ext cx="238125" cy="238125"/>
            </a:xfrm>
            <a:custGeom>
              <a:avLst/>
              <a:gdLst>
                <a:gd name="T0" fmla="*/ 569 w 599"/>
                <a:gd name="T1" fmla="*/ 220 h 598"/>
                <a:gd name="T2" fmla="*/ 562 w 599"/>
                <a:gd name="T3" fmla="*/ 223 h 598"/>
                <a:gd name="T4" fmla="*/ 555 w 599"/>
                <a:gd name="T5" fmla="*/ 229 h 598"/>
                <a:gd name="T6" fmla="*/ 552 w 599"/>
                <a:gd name="T7" fmla="*/ 238 h 598"/>
                <a:gd name="T8" fmla="*/ 551 w 599"/>
                <a:gd name="T9" fmla="*/ 551 h 598"/>
                <a:gd name="T10" fmla="*/ 48 w 599"/>
                <a:gd name="T11" fmla="*/ 47 h 598"/>
                <a:gd name="T12" fmla="*/ 421 w 599"/>
                <a:gd name="T13" fmla="*/ 47 h 598"/>
                <a:gd name="T14" fmla="*/ 430 w 599"/>
                <a:gd name="T15" fmla="*/ 44 h 598"/>
                <a:gd name="T16" fmla="*/ 436 w 599"/>
                <a:gd name="T17" fmla="*/ 37 h 598"/>
                <a:gd name="T18" fmla="*/ 440 w 599"/>
                <a:gd name="T19" fmla="*/ 28 h 598"/>
                <a:gd name="T20" fmla="*/ 440 w 599"/>
                <a:gd name="T21" fmla="*/ 19 h 598"/>
                <a:gd name="T22" fmla="*/ 436 w 599"/>
                <a:gd name="T23" fmla="*/ 11 h 598"/>
                <a:gd name="T24" fmla="*/ 430 w 599"/>
                <a:gd name="T25" fmla="*/ 4 h 598"/>
                <a:gd name="T26" fmla="*/ 421 w 599"/>
                <a:gd name="T27" fmla="*/ 0 h 598"/>
                <a:gd name="T28" fmla="*/ 24 w 599"/>
                <a:gd name="T29" fmla="*/ 0 h 598"/>
                <a:gd name="T30" fmla="*/ 14 w 599"/>
                <a:gd name="T31" fmla="*/ 2 h 598"/>
                <a:gd name="T32" fmla="*/ 6 w 599"/>
                <a:gd name="T33" fmla="*/ 6 h 598"/>
                <a:gd name="T34" fmla="*/ 2 w 599"/>
                <a:gd name="T35" fmla="*/ 14 h 598"/>
                <a:gd name="T36" fmla="*/ 0 w 599"/>
                <a:gd name="T37" fmla="*/ 24 h 598"/>
                <a:gd name="T38" fmla="*/ 1 w 599"/>
                <a:gd name="T39" fmla="*/ 579 h 598"/>
                <a:gd name="T40" fmla="*/ 4 w 599"/>
                <a:gd name="T41" fmla="*/ 588 h 598"/>
                <a:gd name="T42" fmla="*/ 11 w 599"/>
                <a:gd name="T43" fmla="*/ 595 h 598"/>
                <a:gd name="T44" fmla="*/ 18 w 599"/>
                <a:gd name="T45" fmla="*/ 598 h 598"/>
                <a:gd name="T46" fmla="*/ 575 w 599"/>
                <a:gd name="T47" fmla="*/ 598 h 598"/>
                <a:gd name="T48" fmla="*/ 584 w 599"/>
                <a:gd name="T49" fmla="*/ 597 h 598"/>
                <a:gd name="T50" fmla="*/ 591 w 599"/>
                <a:gd name="T51" fmla="*/ 592 h 598"/>
                <a:gd name="T52" fmla="*/ 597 w 599"/>
                <a:gd name="T53" fmla="*/ 584 h 598"/>
                <a:gd name="T54" fmla="*/ 599 w 599"/>
                <a:gd name="T55" fmla="*/ 575 h 598"/>
                <a:gd name="T56" fmla="*/ 598 w 599"/>
                <a:gd name="T57" fmla="*/ 238 h 598"/>
                <a:gd name="T58" fmla="*/ 595 w 599"/>
                <a:gd name="T59" fmla="*/ 229 h 598"/>
                <a:gd name="T60" fmla="*/ 588 w 599"/>
                <a:gd name="T61" fmla="*/ 223 h 598"/>
                <a:gd name="T62" fmla="*/ 579 w 599"/>
                <a:gd name="T63" fmla="*/ 22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9" h="598">
                  <a:moveTo>
                    <a:pt x="575" y="218"/>
                  </a:moveTo>
                  <a:lnTo>
                    <a:pt x="569" y="220"/>
                  </a:lnTo>
                  <a:lnTo>
                    <a:pt x="565" y="221"/>
                  </a:lnTo>
                  <a:lnTo>
                    <a:pt x="562" y="223"/>
                  </a:lnTo>
                  <a:lnTo>
                    <a:pt x="557" y="226"/>
                  </a:lnTo>
                  <a:lnTo>
                    <a:pt x="555" y="229"/>
                  </a:lnTo>
                  <a:lnTo>
                    <a:pt x="553" y="234"/>
                  </a:lnTo>
                  <a:lnTo>
                    <a:pt x="552" y="238"/>
                  </a:lnTo>
                  <a:lnTo>
                    <a:pt x="551" y="243"/>
                  </a:lnTo>
                  <a:lnTo>
                    <a:pt x="551" y="551"/>
                  </a:lnTo>
                  <a:lnTo>
                    <a:pt x="48" y="551"/>
                  </a:lnTo>
                  <a:lnTo>
                    <a:pt x="48" y="47"/>
                  </a:lnTo>
                  <a:lnTo>
                    <a:pt x="416" y="47"/>
                  </a:lnTo>
                  <a:lnTo>
                    <a:pt x="421" y="47"/>
                  </a:lnTo>
                  <a:lnTo>
                    <a:pt x="426" y="46"/>
                  </a:lnTo>
                  <a:lnTo>
                    <a:pt x="430" y="44"/>
                  </a:lnTo>
                  <a:lnTo>
                    <a:pt x="433" y="41"/>
                  </a:lnTo>
                  <a:lnTo>
                    <a:pt x="436" y="37"/>
                  </a:lnTo>
                  <a:lnTo>
                    <a:pt x="438" y="33"/>
                  </a:lnTo>
                  <a:lnTo>
                    <a:pt x="440" y="28"/>
                  </a:lnTo>
                  <a:lnTo>
                    <a:pt x="440" y="24"/>
                  </a:lnTo>
                  <a:lnTo>
                    <a:pt x="440" y="19"/>
                  </a:lnTo>
                  <a:lnTo>
                    <a:pt x="438" y="14"/>
                  </a:lnTo>
                  <a:lnTo>
                    <a:pt x="436" y="11"/>
                  </a:lnTo>
                  <a:lnTo>
                    <a:pt x="433" y="6"/>
                  </a:lnTo>
                  <a:lnTo>
                    <a:pt x="430" y="4"/>
                  </a:lnTo>
                  <a:lnTo>
                    <a:pt x="426" y="2"/>
                  </a:lnTo>
                  <a:lnTo>
                    <a:pt x="421" y="0"/>
                  </a:lnTo>
                  <a:lnTo>
                    <a:pt x="416" y="0"/>
                  </a:lnTo>
                  <a:lnTo>
                    <a:pt x="24" y="0"/>
                  </a:lnTo>
                  <a:lnTo>
                    <a:pt x="18" y="0"/>
                  </a:lnTo>
                  <a:lnTo>
                    <a:pt x="14" y="2"/>
                  </a:lnTo>
                  <a:lnTo>
                    <a:pt x="11" y="4"/>
                  </a:lnTo>
                  <a:lnTo>
                    <a:pt x="6" y="6"/>
                  </a:lnTo>
                  <a:lnTo>
                    <a:pt x="4" y="11"/>
                  </a:lnTo>
                  <a:lnTo>
                    <a:pt x="2" y="14"/>
                  </a:lnTo>
                  <a:lnTo>
                    <a:pt x="1" y="19"/>
                  </a:lnTo>
                  <a:lnTo>
                    <a:pt x="0" y="24"/>
                  </a:lnTo>
                  <a:lnTo>
                    <a:pt x="0" y="575"/>
                  </a:lnTo>
                  <a:lnTo>
                    <a:pt x="1" y="579"/>
                  </a:lnTo>
                  <a:lnTo>
                    <a:pt x="2" y="584"/>
                  </a:lnTo>
                  <a:lnTo>
                    <a:pt x="4" y="588"/>
                  </a:lnTo>
                  <a:lnTo>
                    <a:pt x="6" y="592"/>
                  </a:lnTo>
                  <a:lnTo>
                    <a:pt x="11" y="595"/>
                  </a:lnTo>
                  <a:lnTo>
                    <a:pt x="14" y="597"/>
                  </a:lnTo>
                  <a:lnTo>
                    <a:pt x="18" y="598"/>
                  </a:lnTo>
                  <a:lnTo>
                    <a:pt x="24" y="598"/>
                  </a:lnTo>
                  <a:lnTo>
                    <a:pt x="575" y="598"/>
                  </a:lnTo>
                  <a:lnTo>
                    <a:pt x="579" y="598"/>
                  </a:lnTo>
                  <a:lnTo>
                    <a:pt x="584" y="597"/>
                  </a:lnTo>
                  <a:lnTo>
                    <a:pt x="588" y="595"/>
                  </a:lnTo>
                  <a:lnTo>
                    <a:pt x="591" y="592"/>
                  </a:lnTo>
                  <a:lnTo>
                    <a:pt x="595" y="588"/>
                  </a:lnTo>
                  <a:lnTo>
                    <a:pt x="597" y="584"/>
                  </a:lnTo>
                  <a:lnTo>
                    <a:pt x="598" y="579"/>
                  </a:lnTo>
                  <a:lnTo>
                    <a:pt x="599" y="575"/>
                  </a:lnTo>
                  <a:lnTo>
                    <a:pt x="599" y="243"/>
                  </a:lnTo>
                  <a:lnTo>
                    <a:pt x="598" y="238"/>
                  </a:lnTo>
                  <a:lnTo>
                    <a:pt x="597" y="234"/>
                  </a:lnTo>
                  <a:lnTo>
                    <a:pt x="595" y="229"/>
                  </a:lnTo>
                  <a:lnTo>
                    <a:pt x="591" y="226"/>
                  </a:lnTo>
                  <a:lnTo>
                    <a:pt x="588" y="223"/>
                  </a:lnTo>
                  <a:lnTo>
                    <a:pt x="584" y="221"/>
                  </a:lnTo>
                  <a:lnTo>
                    <a:pt x="579" y="220"/>
                  </a:lnTo>
                  <a:lnTo>
                    <a:pt x="575"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59324A52-366C-44C2-8288-DC110828111A}"/>
              </a:ext>
            </a:extLst>
          </p:cNvPr>
          <p:cNvGrpSpPr/>
          <p:nvPr/>
        </p:nvGrpSpPr>
        <p:grpSpPr>
          <a:xfrm>
            <a:off x="4145334" y="3585161"/>
            <a:ext cx="271462" cy="266700"/>
            <a:chOff x="903288" y="6518275"/>
            <a:chExt cx="271462" cy="266700"/>
          </a:xfrm>
          <a:solidFill>
            <a:schemeClr val="bg1"/>
          </a:solidFill>
        </p:grpSpPr>
        <p:sp>
          <p:nvSpPr>
            <p:cNvPr id="66" name="Freeform 1840">
              <a:extLst>
                <a:ext uri="{FF2B5EF4-FFF2-40B4-BE49-F238E27FC236}">
                  <a16:creationId xmlns:a16="http://schemas.microsoft.com/office/drawing/2014/main" id="{21D5EF12-3DAF-4CFE-8EB7-94140E6FAE85}"/>
                </a:ext>
              </a:extLst>
            </p:cNvPr>
            <p:cNvSpPr>
              <a:spLocks/>
            </p:cNvSpPr>
            <p:nvPr/>
          </p:nvSpPr>
          <p:spPr bwMode="auto">
            <a:xfrm>
              <a:off x="946150" y="6518275"/>
              <a:ext cx="228600" cy="204788"/>
            </a:xfrm>
            <a:custGeom>
              <a:avLst/>
              <a:gdLst>
                <a:gd name="T0" fmla="*/ 566 w 574"/>
                <a:gd name="T1" fmla="*/ 6 h 515"/>
                <a:gd name="T2" fmla="*/ 562 w 574"/>
                <a:gd name="T3" fmla="*/ 3 h 515"/>
                <a:gd name="T4" fmla="*/ 557 w 574"/>
                <a:gd name="T5" fmla="*/ 1 h 515"/>
                <a:gd name="T6" fmla="*/ 553 w 574"/>
                <a:gd name="T7" fmla="*/ 0 h 515"/>
                <a:gd name="T8" fmla="*/ 549 w 574"/>
                <a:gd name="T9" fmla="*/ 0 h 515"/>
                <a:gd name="T10" fmla="*/ 544 w 574"/>
                <a:gd name="T11" fmla="*/ 1 h 515"/>
                <a:gd name="T12" fmla="*/ 540 w 574"/>
                <a:gd name="T13" fmla="*/ 3 h 515"/>
                <a:gd name="T14" fmla="*/ 535 w 574"/>
                <a:gd name="T15" fmla="*/ 6 h 515"/>
                <a:gd name="T16" fmla="*/ 532 w 574"/>
                <a:gd name="T17" fmla="*/ 10 h 515"/>
                <a:gd name="T18" fmla="*/ 165 w 574"/>
                <a:gd name="T19" fmla="*/ 456 h 515"/>
                <a:gd name="T20" fmla="*/ 41 w 574"/>
                <a:gd name="T21" fmla="*/ 330 h 515"/>
                <a:gd name="T22" fmla="*/ 36 w 574"/>
                <a:gd name="T23" fmla="*/ 327 h 515"/>
                <a:gd name="T24" fmla="*/ 33 w 574"/>
                <a:gd name="T25" fmla="*/ 325 h 515"/>
                <a:gd name="T26" fmla="*/ 28 w 574"/>
                <a:gd name="T27" fmla="*/ 324 h 515"/>
                <a:gd name="T28" fmla="*/ 23 w 574"/>
                <a:gd name="T29" fmla="*/ 324 h 515"/>
                <a:gd name="T30" fmla="*/ 18 w 574"/>
                <a:gd name="T31" fmla="*/ 324 h 515"/>
                <a:gd name="T32" fmla="*/ 14 w 574"/>
                <a:gd name="T33" fmla="*/ 325 h 515"/>
                <a:gd name="T34" fmla="*/ 11 w 574"/>
                <a:gd name="T35" fmla="*/ 327 h 515"/>
                <a:gd name="T36" fmla="*/ 6 w 574"/>
                <a:gd name="T37" fmla="*/ 330 h 515"/>
                <a:gd name="T38" fmla="*/ 3 w 574"/>
                <a:gd name="T39" fmla="*/ 335 h 515"/>
                <a:gd name="T40" fmla="*/ 1 w 574"/>
                <a:gd name="T41" fmla="*/ 339 h 515"/>
                <a:gd name="T42" fmla="*/ 0 w 574"/>
                <a:gd name="T43" fmla="*/ 343 h 515"/>
                <a:gd name="T44" fmla="*/ 0 w 574"/>
                <a:gd name="T45" fmla="*/ 348 h 515"/>
                <a:gd name="T46" fmla="*/ 0 w 574"/>
                <a:gd name="T47" fmla="*/ 352 h 515"/>
                <a:gd name="T48" fmla="*/ 1 w 574"/>
                <a:gd name="T49" fmla="*/ 357 h 515"/>
                <a:gd name="T50" fmla="*/ 3 w 574"/>
                <a:gd name="T51" fmla="*/ 361 h 515"/>
                <a:gd name="T52" fmla="*/ 6 w 574"/>
                <a:gd name="T53" fmla="*/ 365 h 515"/>
                <a:gd name="T54" fmla="*/ 150 w 574"/>
                <a:gd name="T55" fmla="*/ 509 h 515"/>
                <a:gd name="T56" fmla="*/ 154 w 574"/>
                <a:gd name="T57" fmla="*/ 511 h 515"/>
                <a:gd name="T58" fmla="*/ 158 w 574"/>
                <a:gd name="T59" fmla="*/ 513 h 515"/>
                <a:gd name="T60" fmla="*/ 162 w 574"/>
                <a:gd name="T61" fmla="*/ 515 h 515"/>
                <a:gd name="T62" fmla="*/ 168 w 574"/>
                <a:gd name="T63" fmla="*/ 515 h 515"/>
                <a:gd name="T64" fmla="*/ 168 w 574"/>
                <a:gd name="T65" fmla="*/ 515 h 515"/>
                <a:gd name="T66" fmla="*/ 169 w 574"/>
                <a:gd name="T67" fmla="*/ 515 h 515"/>
                <a:gd name="T68" fmla="*/ 173 w 574"/>
                <a:gd name="T69" fmla="*/ 515 h 515"/>
                <a:gd name="T70" fmla="*/ 178 w 574"/>
                <a:gd name="T71" fmla="*/ 512 h 515"/>
                <a:gd name="T72" fmla="*/ 182 w 574"/>
                <a:gd name="T73" fmla="*/ 510 h 515"/>
                <a:gd name="T74" fmla="*/ 185 w 574"/>
                <a:gd name="T75" fmla="*/ 507 h 515"/>
                <a:gd name="T76" fmla="*/ 570 w 574"/>
                <a:gd name="T77" fmla="*/ 40 h 515"/>
                <a:gd name="T78" fmla="*/ 572 w 574"/>
                <a:gd name="T79" fmla="*/ 35 h 515"/>
                <a:gd name="T80" fmla="*/ 574 w 574"/>
                <a:gd name="T81" fmla="*/ 31 h 515"/>
                <a:gd name="T82" fmla="*/ 574 w 574"/>
                <a:gd name="T83" fmla="*/ 26 h 515"/>
                <a:gd name="T84" fmla="*/ 574 w 574"/>
                <a:gd name="T85" fmla="*/ 22 h 515"/>
                <a:gd name="T86" fmla="*/ 574 w 574"/>
                <a:gd name="T87" fmla="*/ 18 h 515"/>
                <a:gd name="T88" fmla="*/ 572 w 574"/>
                <a:gd name="T89" fmla="*/ 13 h 515"/>
                <a:gd name="T90" fmla="*/ 570 w 574"/>
                <a:gd name="T91" fmla="*/ 9 h 515"/>
                <a:gd name="T92" fmla="*/ 566 w 574"/>
                <a:gd name="T9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4" h="515">
                  <a:moveTo>
                    <a:pt x="566" y="6"/>
                  </a:moveTo>
                  <a:lnTo>
                    <a:pt x="562" y="3"/>
                  </a:lnTo>
                  <a:lnTo>
                    <a:pt x="557" y="1"/>
                  </a:lnTo>
                  <a:lnTo>
                    <a:pt x="553" y="0"/>
                  </a:lnTo>
                  <a:lnTo>
                    <a:pt x="549" y="0"/>
                  </a:lnTo>
                  <a:lnTo>
                    <a:pt x="544" y="1"/>
                  </a:lnTo>
                  <a:lnTo>
                    <a:pt x="540" y="3"/>
                  </a:lnTo>
                  <a:lnTo>
                    <a:pt x="535" y="6"/>
                  </a:lnTo>
                  <a:lnTo>
                    <a:pt x="532" y="10"/>
                  </a:lnTo>
                  <a:lnTo>
                    <a:pt x="165" y="456"/>
                  </a:lnTo>
                  <a:lnTo>
                    <a:pt x="41" y="330"/>
                  </a:lnTo>
                  <a:lnTo>
                    <a:pt x="36" y="327"/>
                  </a:lnTo>
                  <a:lnTo>
                    <a:pt x="33" y="325"/>
                  </a:lnTo>
                  <a:lnTo>
                    <a:pt x="28" y="324"/>
                  </a:lnTo>
                  <a:lnTo>
                    <a:pt x="23" y="324"/>
                  </a:lnTo>
                  <a:lnTo>
                    <a:pt x="18" y="324"/>
                  </a:lnTo>
                  <a:lnTo>
                    <a:pt x="14" y="325"/>
                  </a:lnTo>
                  <a:lnTo>
                    <a:pt x="11" y="327"/>
                  </a:lnTo>
                  <a:lnTo>
                    <a:pt x="6" y="330"/>
                  </a:lnTo>
                  <a:lnTo>
                    <a:pt x="3" y="335"/>
                  </a:lnTo>
                  <a:lnTo>
                    <a:pt x="1" y="339"/>
                  </a:lnTo>
                  <a:lnTo>
                    <a:pt x="0" y="343"/>
                  </a:lnTo>
                  <a:lnTo>
                    <a:pt x="0" y="348"/>
                  </a:lnTo>
                  <a:lnTo>
                    <a:pt x="0" y="352"/>
                  </a:lnTo>
                  <a:lnTo>
                    <a:pt x="1" y="357"/>
                  </a:lnTo>
                  <a:lnTo>
                    <a:pt x="3" y="361"/>
                  </a:lnTo>
                  <a:lnTo>
                    <a:pt x="6" y="365"/>
                  </a:lnTo>
                  <a:lnTo>
                    <a:pt x="150" y="509"/>
                  </a:lnTo>
                  <a:lnTo>
                    <a:pt x="154" y="511"/>
                  </a:lnTo>
                  <a:lnTo>
                    <a:pt x="158" y="513"/>
                  </a:lnTo>
                  <a:lnTo>
                    <a:pt x="162" y="515"/>
                  </a:lnTo>
                  <a:lnTo>
                    <a:pt x="168" y="515"/>
                  </a:lnTo>
                  <a:lnTo>
                    <a:pt x="168" y="515"/>
                  </a:lnTo>
                  <a:lnTo>
                    <a:pt x="169" y="515"/>
                  </a:lnTo>
                  <a:lnTo>
                    <a:pt x="173" y="515"/>
                  </a:lnTo>
                  <a:lnTo>
                    <a:pt x="178" y="512"/>
                  </a:lnTo>
                  <a:lnTo>
                    <a:pt x="182" y="510"/>
                  </a:lnTo>
                  <a:lnTo>
                    <a:pt x="185" y="507"/>
                  </a:lnTo>
                  <a:lnTo>
                    <a:pt x="570" y="40"/>
                  </a:lnTo>
                  <a:lnTo>
                    <a:pt x="572" y="35"/>
                  </a:lnTo>
                  <a:lnTo>
                    <a:pt x="574" y="31"/>
                  </a:lnTo>
                  <a:lnTo>
                    <a:pt x="574" y="26"/>
                  </a:lnTo>
                  <a:lnTo>
                    <a:pt x="574" y="22"/>
                  </a:lnTo>
                  <a:lnTo>
                    <a:pt x="574" y="18"/>
                  </a:lnTo>
                  <a:lnTo>
                    <a:pt x="572" y="13"/>
                  </a:lnTo>
                  <a:lnTo>
                    <a:pt x="570" y="9"/>
                  </a:lnTo>
                  <a:lnTo>
                    <a:pt x="56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841">
              <a:extLst>
                <a:ext uri="{FF2B5EF4-FFF2-40B4-BE49-F238E27FC236}">
                  <a16:creationId xmlns:a16="http://schemas.microsoft.com/office/drawing/2014/main" id="{795F802F-902A-4A2E-B48C-DDE9F81FDF99}"/>
                </a:ext>
              </a:extLst>
            </p:cNvPr>
            <p:cNvSpPr>
              <a:spLocks/>
            </p:cNvSpPr>
            <p:nvPr/>
          </p:nvSpPr>
          <p:spPr bwMode="auto">
            <a:xfrm>
              <a:off x="903288" y="6546850"/>
              <a:ext cx="238125" cy="238125"/>
            </a:xfrm>
            <a:custGeom>
              <a:avLst/>
              <a:gdLst>
                <a:gd name="T0" fmla="*/ 569 w 599"/>
                <a:gd name="T1" fmla="*/ 220 h 598"/>
                <a:gd name="T2" fmla="*/ 562 w 599"/>
                <a:gd name="T3" fmla="*/ 223 h 598"/>
                <a:gd name="T4" fmla="*/ 555 w 599"/>
                <a:gd name="T5" fmla="*/ 229 h 598"/>
                <a:gd name="T6" fmla="*/ 552 w 599"/>
                <a:gd name="T7" fmla="*/ 238 h 598"/>
                <a:gd name="T8" fmla="*/ 551 w 599"/>
                <a:gd name="T9" fmla="*/ 551 h 598"/>
                <a:gd name="T10" fmla="*/ 48 w 599"/>
                <a:gd name="T11" fmla="*/ 47 h 598"/>
                <a:gd name="T12" fmla="*/ 421 w 599"/>
                <a:gd name="T13" fmla="*/ 47 h 598"/>
                <a:gd name="T14" fmla="*/ 430 w 599"/>
                <a:gd name="T15" fmla="*/ 44 h 598"/>
                <a:gd name="T16" fmla="*/ 436 w 599"/>
                <a:gd name="T17" fmla="*/ 37 h 598"/>
                <a:gd name="T18" fmla="*/ 440 w 599"/>
                <a:gd name="T19" fmla="*/ 28 h 598"/>
                <a:gd name="T20" fmla="*/ 440 w 599"/>
                <a:gd name="T21" fmla="*/ 19 h 598"/>
                <a:gd name="T22" fmla="*/ 436 w 599"/>
                <a:gd name="T23" fmla="*/ 11 h 598"/>
                <a:gd name="T24" fmla="*/ 430 w 599"/>
                <a:gd name="T25" fmla="*/ 4 h 598"/>
                <a:gd name="T26" fmla="*/ 421 w 599"/>
                <a:gd name="T27" fmla="*/ 0 h 598"/>
                <a:gd name="T28" fmla="*/ 24 w 599"/>
                <a:gd name="T29" fmla="*/ 0 h 598"/>
                <a:gd name="T30" fmla="*/ 14 w 599"/>
                <a:gd name="T31" fmla="*/ 2 h 598"/>
                <a:gd name="T32" fmla="*/ 6 w 599"/>
                <a:gd name="T33" fmla="*/ 6 h 598"/>
                <a:gd name="T34" fmla="*/ 2 w 599"/>
                <a:gd name="T35" fmla="*/ 14 h 598"/>
                <a:gd name="T36" fmla="*/ 0 w 599"/>
                <a:gd name="T37" fmla="*/ 24 h 598"/>
                <a:gd name="T38" fmla="*/ 1 w 599"/>
                <a:gd name="T39" fmla="*/ 579 h 598"/>
                <a:gd name="T40" fmla="*/ 4 w 599"/>
                <a:gd name="T41" fmla="*/ 588 h 598"/>
                <a:gd name="T42" fmla="*/ 11 w 599"/>
                <a:gd name="T43" fmla="*/ 595 h 598"/>
                <a:gd name="T44" fmla="*/ 18 w 599"/>
                <a:gd name="T45" fmla="*/ 598 h 598"/>
                <a:gd name="T46" fmla="*/ 575 w 599"/>
                <a:gd name="T47" fmla="*/ 598 h 598"/>
                <a:gd name="T48" fmla="*/ 584 w 599"/>
                <a:gd name="T49" fmla="*/ 597 h 598"/>
                <a:gd name="T50" fmla="*/ 591 w 599"/>
                <a:gd name="T51" fmla="*/ 592 h 598"/>
                <a:gd name="T52" fmla="*/ 597 w 599"/>
                <a:gd name="T53" fmla="*/ 584 h 598"/>
                <a:gd name="T54" fmla="*/ 599 w 599"/>
                <a:gd name="T55" fmla="*/ 575 h 598"/>
                <a:gd name="T56" fmla="*/ 598 w 599"/>
                <a:gd name="T57" fmla="*/ 238 h 598"/>
                <a:gd name="T58" fmla="*/ 595 w 599"/>
                <a:gd name="T59" fmla="*/ 229 h 598"/>
                <a:gd name="T60" fmla="*/ 588 w 599"/>
                <a:gd name="T61" fmla="*/ 223 h 598"/>
                <a:gd name="T62" fmla="*/ 579 w 599"/>
                <a:gd name="T63" fmla="*/ 22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9" h="598">
                  <a:moveTo>
                    <a:pt x="575" y="218"/>
                  </a:moveTo>
                  <a:lnTo>
                    <a:pt x="569" y="220"/>
                  </a:lnTo>
                  <a:lnTo>
                    <a:pt x="565" y="221"/>
                  </a:lnTo>
                  <a:lnTo>
                    <a:pt x="562" y="223"/>
                  </a:lnTo>
                  <a:lnTo>
                    <a:pt x="557" y="226"/>
                  </a:lnTo>
                  <a:lnTo>
                    <a:pt x="555" y="229"/>
                  </a:lnTo>
                  <a:lnTo>
                    <a:pt x="553" y="234"/>
                  </a:lnTo>
                  <a:lnTo>
                    <a:pt x="552" y="238"/>
                  </a:lnTo>
                  <a:lnTo>
                    <a:pt x="551" y="243"/>
                  </a:lnTo>
                  <a:lnTo>
                    <a:pt x="551" y="551"/>
                  </a:lnTo>
                  <a:lnTo>
                    <a:pt x="48" y="551"/>
                  </a:lnTo>
                  <a:lnTo>
                    <a:pt x="48" y="47"/>
                  </a:lnTo>
                  <a:lnTo>
                    <a:pt x="416" y="47"/>
                  </a:lnTo>
                  <a:lnTo>
                    <a:pt x="421" y="47"/>
                  </a:lnTo>
                  <a:lnTo>
                    <a:pt x="426" y="46"/>
                  </a:lnTo>
                  <a:lnTo>
                    <a:pt x="430" y="44"/>
                  </a:lnTo>
                  <a:lnTo>
                    <a:pt x="433" y="41"/>
                  </a:lnTo>
                  <a:lnTo>
                    <a:pt x="436" y="37"/>
                  </a:lnTo>
                  <a:lnTo>
                    <a:pt x="438" y="33"/>
                  </a:lnTo>
                  <a:lnTo>
                    <a:pt x="440" y="28"/>
                  </a:lnTo>
                  <a:lnTo>
                    <a:pt x="440" y="24"/>
                  </a:lnTo>
                  <a:lnTo>
                    <a:pt x="440" y="19"/>
                  </a:lnTo>
                  <a:lnTo>
                    <a:pt x="438" y="14"/>
                  </a:lnTo>
                  <a:lnTo>
                    <a:pt x="436" y="11"/>
                  </a:lnTo>
                  <a:lnTo>
                    <a:pt x="433" y="6"/>
                  </a:lnTo>
                  <a:lnTo>
                    <a:pt x="430" y="4"/>
                  </a:lnTo>
                  <a:lnTo>
                    <a:pt x="426" y="2"/>
                  </a:lnTo>
                  <a:lnTo>
                    <a:pt x="421" y="0"/>
                  </a:lnTo>
                  <a:lnTo>
                    <a:pt x="416" y="0"/>
                  </a:lnTo>
                  <a:lnTo>
                    <a:pt x="24" y="0"/>
                  </a:lnTo>
                  <a:lnTo>
                    <a:pt x="18" y="0"/>
                  </a:lnTo>
                  <a:lnTo>
                    <a:pt x="14" y="2"/>
                  </a:lnTo>
                  <a:lnTo>
                    <a:pt x="11" y="4"/>
                  </a:lnTo>
                  <a:lnTo>
                    <a:pt x="6" y="6"/>
                  </a:lnTo>
                  <a:lnTo>
                    <a:pt x="4" y="11"/>
                  </a:lnTo>
                  <a:lnTo>
                    <a:pt x="2" y="14"/>
                  </a:lnTo>
                  <a:lnTo>
                    <a:pt x="1" y="19"/>
                  </a:lnTo>
                  <a:lnTo>
                    <a:pt x="0" y="24"/>
                  </a:lnTo>
                  <a:lnTo>
                    <a:pt x="0" y="575"/>
                  </a:lnTo>
                  <a:lnTo>
                    <a:pt x="1" y="579"/>
                  </a:lnTo>
                  <a:lnTo>
                    <a:pt x="2" y="584"/>
                  </a:lnTo>
                  <a:lnTo>
                    <a:pt x="4" y="588"/>
                  </a:lnTo>
                  <a:lnTo>
                    <a:pt x="6" y="592"/>
                  </a:lnTo>
                  <a:lnTo>
                    <a:pt x="11" y="595"/>
                  </a:lnTo>
                  <a:lnTo>
                    <a:pt x="14" y="597"/>
                  </a:lnTo>
                  <a:lnTo>
                    <a:pt x="18" y="598"/>
                  </a:lnTo>
                  <a:lnTo>
                    <a:pt x="24" y="598"/>
                  </a:lnTo>
                  <a:lnTo>
                    <a:pt x="575" y="598"/>
                  </a:lnTo>
                  <a:lnTo>
                    <a:pt x="579" y="598"/>
                  </a:lnTo>
                  <a:lnTo>
                    <a:pt x="584" y="597"/>
                  </a:lnTo>
                  <a:lnTo>
                    <a:pt x="588" y="595"/>
                  </a:lnTo>
                  <a:lnTo>
                    <a:pt x="591" y="592"/>
                  </a:lnTo>
                  <a:lnTo>
                    <a:pt x="595" y="588"/>
                  </a:lnTo>
                  <a:lnTo>
                    <a:pt x="597" y="584"/>
                  </a:lnTo>
                  <a:lnTo>
                    <a:pt x="598" y="579"/>
                  </a:lnTo>
                  <a:lnTo>
                    <a:pt x="599" y="575"/>
                  </a:lnTo>
                  <a:lnTo>
                    <a:pt x="599" y="243"/>
                  </a:lnTo>
                  <a:lnTo>
                    <a:pt x="598" y="238"/>
                  </a:lnTo>
                  <a:lnTo>
                    <a:pt x="597" y="234"/>
                  </a:lnTo>
                  <a:lnTo>
                    <a:pt x="595" y="229"/>
                  </a:lnTo>
                  <a:lnTo>
                    <a:pt x="591" y="226"/>
                  </a:lnTo>
                  <a:lnTo>
                    <a:pt x="588" y="223"/>
                  </a:lnTo>
                  <a:lnTo>
                    <a:pt x="584" y="221"/>
                  </a:lnTo>
                  <a:lnTo>
                    <a:pt x="579" y="220"/>
                  </a:lnTo>
                  <a:lnTo>
                    <a:pt x="575"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0" name="TextBox 69">
            <a:extLst>
              <a:ext uri="{FF2B5EF4-FFF2-40B4-BE49-F238E27FC236}">
                <a16:creationId xmlns:a16="http://schemas.microsoft.com/office/drawing/2014/main" id="{1122C29E-F48B-4040-B5C2-A83C806CE455}"/>
              </a:ext>
            </a:extLst>
          </p:cNvPr>
          <p:cNvSpPr txBox="1"/>
          <p:nvPr/>
        </p:nvSpPr>
        <p:spPr>
          <a:xfrm>
            <a:off x="4138190" y="4565676"/>
            <a:ext cx="6045200" cy="276999"/>
          </a:xfrm>
          <a:prstGeom prst="rect">
            <a:avLst/>
          </a:prstGeom>
          <a:noFill/>
          <a:ln>
            <a:noFill/>
          </a:ln>
        </p:spPr>
        <p:txBody>
          <a:bodyPr wrap="square" lIns="0" tIns="0" rIns="0" bIns="0" rtlCol="0" anchor="ctr">
            <a:spAutoFit/>
          </a:bodyPr>
          <a:lstStyle/>
          <a:p>
            <a:pPr>
              <a:buClr>
                <a:schemeClr val="accent1"/>
              </a:buClr>
            </a:pPr>
            <a:endParaRPr lang="en-US" dirty="0">
              <a:solidFill>
                <a:schemeClr val="tx1">
                  <a:lumMod val="75000"/>
                  <a:lumOff val="25000"/>
                </a:schemeClr>
              </a:solidFill>
            </a:endParaRPr>
          </a:p>
        </p:txBody>
      </p:sp>
      <p:grpSp>
        <p:nvGrpSpPr>
          <p:cNvPr id="71" name="Group 70">
            <a:extLst>
              <a:ext uri="{FF2B5EF4-FFF2-40B4-BE49-F238E27FC236}">
                <a16:creationId xmlns:a16="http://schemas.microsoft.com/office/drawing/2014/main" id="{ADE89177-643A-478B-9A55-44584F6F5E13}"/>
              </a:ext>
            </a:extLst>
          </p:cNvPr>
          <p:cNvGrpSpPr/>
          <p:nvPr/>
        </p:nvGrpSpPr>
        <p:grpSpPr>
          <a:xfrm>
            <a:off x="3440484" y="4570825"/>
            <a:ext cx="271462" cy="266700"/>
            <a:chOff x="903288" y="6518275"/>
            <a:chExt cx="271462" cy="266700"/>
          </a:xfrm>
          <a:solidFill>
            <a:schemeClr val="bg1"/>
          </a:solidFill>
        </p:grpSpPr>
        <p:sp>
          <p:nvSpPr>
            <p:cNvPr id="72" name="Freeform 1840">
              <a:extLst>
                <a:ext uri="{FF2B5EF4-FFF2-40B4-BE49-F238E27FC236}">
                  <a16:creationId xmlns:a16="http://schemas.microsoft.com/office/drawing/2014/main" id="{8BE8BBEA-800E-4E10-A997-846B04BCA315}"/>
                </a:ext>
              </a:extLst>
            </p:cNvPr>
            <p:cNvSpPr>
              <a:spLocks/>
            </p:cNvSpPr>
            <p:nvPr/>
          </p:nvSpPr>
          <p:spPr bwMode="auto">
            <a:xfrm>
              <a:off x="946150" y="6518275"/>
              <a:ext cx="228600" cy="204788"/>
            </a:xfrm>
            <a:custGeom>
              <a:avLst/>
              <a:gdLst>
                <a:gd name="T0" fmla="*/ 566 w 574"/>
                <a:gd name="T1" fmla="*/ 6 h 515"/>
                <a:gd name="T2" fmla="*/ 562 w 574"/>
                <a:gd name="T3" fmla="*/ 3 h 515"/>
                <a:gd name="T4" fmla="*/ 557 w 574"/>
                <a:gd name="T5" fmla="*/ 1 h 515"/>
                <a:gd name="T6" fmla="*/ 553 w 574"/>
                <a:gd name="T7" fmla="*/ 0 h 515"/>
                <a:gd name="T8" fmla="*/ 549 w 574"/>
                <a:gd name="T9" fmla="*/ 0 h 515"/>
                <a:gd name="T10" fmla="*/ 544 w 574"/>
                <a:gd name="T11" fmla="*/ 1 h 515"/>
                <a:gd name="T12" fmla="*/ 540 w 574"/>
                <a:gd name="T13" fmla="*/ 3 h 515"/>
                <a:gd name="T14" fmla="*/ 535 w 574"/>
                <a:gd name="T15" fmla="*/ 6 h 515"/>
                <a:gd name="T16" fmla="*/ 532 w 574"/>
                <a:gd name="T17" fmla="*/ 10 h 515"/>
                <a:gd name="T18" fmla="*/ 165 w 574"/>
                <a:gd name="T19" fmla="*/ 456 h 515"/>
                <a:gd name="T20" fmla="*/ 41 w 574"/>
                <a:gd name="T21" fmla="*/ 330 h 515"/>
                <a:gd name="T22" fmla="*/ 36 w 574"/>
                <a:gd name="T23" fmla="*/ 327 h 515"/>
                <a:gd name="T24" fmla="*/ 33 w 574"/>
                <a:gd name="T25" fmla="*/ 325 h 515"/>
                <a:gd name="T26" fmla="*/ 28 w 574"/>
                <a:gd name="T27" fmla="*/ 324 h 515"/>
                <a:gd name="T28" fmla="*/ 23 w 574"/>
                <a:gd name="T29" fmla="*/ 324 h 515"/>
                <a:gd name="T30" fmla="*/ 18 w 574"/>
                <a:gd name="T31" fmla="*/ 324 h 515"/>
                <a:gd name="T32" fmla="*/ 14 w 574"/>
                <a:gd name="T33" fmla="*/ 325 h 515"/>
                <a:gd name="T34" fmla="*/ 11 w 574"/>
                <a:gd name="T35" fmla="*/ 327 h 515"/>
                <a:gd name="T36" fmla="*/ 6 w 574"/>
                <a:gd name="T37" fmla="*/ 330 h 515"/>
                <a:gd name="T38" fmla="*/ 3 w 574"/>
                <a:gd name="T39" fmla="*/ 335 h 515"/>
                <a:gd name="T40" fmla="*/ 1 w 574"/>
                <a:gd name="T41" fmla="*/ 339 h 515"/>
                <a:gd name="T42" fmla="*/ 0 w 574"/>
                <a:gd name="T43" fmla="*/ 343 h 515"/>
                <a:gd name="T44" fmla="*/ 0 w 574"/>
                <a:gd name="T45" fmla="*/ 348 h 515"/>
                <a:gd name="T46" fmla="*/ 0 w 574"/>
                <a:gd name="T47" fmla="*/ 352 h 515"/>
                <a:gd name="T48" fmla="*/ 1 w 574"/>
                <a:gd name="T49" fmla="*/ 357 h 515"/>
                <a:gd name="T50" fmla="*/ 3 w 574"/>
                <a:gd name="T51" fmla="*/ 361 h 515"/>
                <a:gd name="T52" fmla="*/ 6 w 574"/>
                <a:gd name="T53" fmla="*/ 365 h 515"/>
                <a:gd name="T54" fmla="*/ 150 w 574"/>
                <a:gd name="T55" fmla="*/ 509 h 515"/>
                <a:gd name="T56" fmla="*/ 154 w 574"/>
                <a:gd name="T57" fmla="*/ 511 h 515"/>
                <a:gd name="T58" fmla="*/ 158 w 574"/>
                <a:gd name="T59" fmla="*/ 513 h 515"/>
                <a:gd name="T60" fmla="*/ 162 w 574"/>
                <a:gd name="T61" fmla="*/ 515 h 515"/>
                <a:gd name="T62" fmla="*/ 168 w 574"/>
                <a:gd name="T63" fmla="*/ 515 h 515"/>
                <a:gd name="T64" fmla="*/ 168 w 574"/>
                <a:gd name="T65" fmla="*/ 515 h 515"/>
                <a:gd name="T66" fmla="*/ 169 w 574"/>
                <a:gd name="T67" fmla="*/ 515 h 515"/>
                <a:gd name="T68" fmla="*/ 173 w 574"/>
                <a:gd name="T69" fmla="*/ 515 h 515"/>
                <a:gd name="T70" fmla="*/ 178 w 574"/>
                <a:gd name="T71" fmla="*/ 512 h 515"/>
                <a:gd name="T72" fmla="*/ 182 w 574"/>
                <a:gd name="T73" fmla="*/ 510 h 515"/>
                <a:gd name="T74" fmla="*/ 185 w 574"/>
                <a:gd name="T75" fmla="*/ 507 h 515"/>
                <a:gd name="T76" fmla="*/ 570 w 574"/>
                <a:gd name="T77" fmla="*/ 40 h 515"/>
                <a:gd name="T78" fmla="*/ 572 w 574"/>
                <a:gd name="T79" fmla="*/ 35 h 515"/>
                <a:gd name="T80" fmla="*/ 574 w 574"/>
                <a:gd name="T81" fmla="*/ 31 h 515"/>
                <a:gd name="T82" fmla="*/ 574 w 574"/>
                <a:gd name="T83" fmla="*/ 26 h 515"/>
                <a:gd name="T84" fmla="*/ 574 w 574"/>
                <a:gd name="T85" fmla="*/ 22 h 515"/>
                <a:gd name="T86" fmla="*/ 574 w 574"/>
                <a:gd name="T87" fmla="*/ 18 h 515"/>
                <a:gd name="T88" fmla="*/ 572 w 574"/>
                <a:gd name="T89" fmla="*/ 13 h 515"/>
                <a:gd name="T90" fmla="*/ 570 w 574"/>
                <a:gd name="T91" fmla="*/ 9 h 515"/>
                <a:gd name="T92" fmla="*/ 566 w 574"/>
                <a:gd name="T9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4" h="515">
                  <a:moveTo>
                    <a:pt x="566" y="6"/>
                  </a:moveTo>
                  <a:lnTo>
                    <a:pt x="562" y="3"/>
                  </a:lnTo>
                  <a:lnTo>
                    <a:pt x="557" y="1"/>
                  </a:lnTo>
                  <a:lnTo>
                    <a:pt x="553" y="0"/>
                  </a:lnTo>
                  <a:lnTo>
                    <a:pt x="549" y="0"/>
                  </a:lnTo>
                  <a:lnTo>
                    <a:pt x="544" y="1"/>
                  </a:lnTo>
                  <a:lnTo>
                    <a:pt x="540" y="3"/>
                  </a:lnTo>
                  <a:lnTo>
                    <a:pt x="535" y="6"/>
                  </a:lnTo>
                  <a:lnTo>
                    <a:pt x="532" y="10"/>
                  </a:lnTo>
                  <a:lnTo>
                    <a:pt x="165" y="456"/>
                  </a:lnTo>
                  <a:lnTo>
                    <a:pt x="41" y="330"/>
                  </a:lnTo>
                  <a:lnTo>
                    <a:pt x="36" y="327"/>
                  </a:lnTo>
                  <a:lnTo>
                    <a:pt x="33" y="325"/>
                  </a:lnTo>
                  <a:lnTo>
                    <a:pt x="28" y="324"/>
                  </a:lnTo>
                  <a:lnTo>
                    <a:pt x="23" y="324"/>
                  </a:lnTo>
                  <a:lnTo>
                    <a:pt x="18" y="324"/>
                  </a:lnTo>
                  <a:lnTo>
                    <a:pt x="14" y="325"/>
                  </a:lnTo>
                  <a:lnTo>
                    <a:pt x="11" y="327"/>
                  </a:lnTo>
                  <a:lnTo>
                    <a:pt x="6" y="330"/>
                  </a:lnTo>
                  <a:lnTo>
                    <a:pt x="3" y="335"/>
                  </a:lnTo>
                  <a:lnTo>
                    <a:pt x="1" y="339"/>
                  </a:lnTo>
                  <a:lnTo>
                    <a:pt x="0" y="343"/>
                  </a:lnTo>
                  <a:lnTo>
                    <a:pt x="0" y="348"/>
                  </a:lnTo>
                  <a:lnTo>
                    <a:pt x="0" y="352"/>
                  </a:lnTo>
                  <a:lnTo>
                    <a:pt x="1" y="357"/>
                  </a:lnTo>
                  <a:lnTo>
                    <a:pt x="3" y="361"/>
                  </a:lnTo>
                  <a:lnTo>
                    <a:pt x="6" y="365"/>
                  </a:lnTo>
                  <a:lnTo>
                    <a:pt x="150" y="509"/>
                  </a:lnTo>
                  <a:lnTo>
                    <a:pt x="154" y="511"/>
                  </a:lnTo>
                  <a:lnTo>
                    <a:pt x="158" y="513"/>
                  </a:lnTo>
                  <a:lnTo>
                    <a:pt x="162" y="515"/>
                  </a:lnTo>
                  <a:lnTo>
                    <a:pt x="168" y="515"/>
                  </a:lnTo>
                  <a:lnTo>
                    <a:pt x="168" y="515"/>
                  </a:lnTo>
                  <a:lnTo>
                    <a:pt x="169" y="515"/>
                  </a:lnTo>
                  <a:lnTo>
                    <a:pt x="173" y="515"/>
                  </a:lnTo>
                  <a:lnTo>
                    <a:pt x="178" y="512"/>
                  </a:lnTo>
                  <a:lnTo>
                    <a:pt x="182" y="510"/>
                  </a:lnTo>
                  <a:lnTo>
                    <a:pt x="185" y="507"/>
                  </a:lnTo>
                  <a:lnTo>
                    <a:pt x="570" y="40"/>
                  </a:lnTo>
                  <a:lnTo>
                    <a:pt x="572" y="35"/>
                  </a:lnTo>
                  <a:lnTo>
                    <a:pt x="574" y="31"/>
                  </a:lnTo>
                  <a:lnTo>
                    <a:pt x="574" y="26"/>
                  </a:lnTo>
                  <a:lnTo>
                    <a:pt x="574" y="22"/>
                  </a:lnTo>
                  <a:lnTo>
                    <a:pt x="574" y="18"/>
                  </a:lnTo>
                  <a:lnTo>
                    <a:pt x="572" y="13"/>
                  </a:lnTo>
                  <a:lnTo>
                    <a:pt x="570" y="9"/>
                  </a:lnTo>
                  <a:lnTo>
                    <a:pt x="56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841">
              <a:extLst>
                <a:ext uri="{FF2B5EF4-FFF2-40B4-BE49-F238E27FC236}">
                  <a16:creationId xmlns:a16="http://schemas.microsoft.com/office/drawing/2014/main" id="{7AF5658A-DEA9-4E47-9EE7-45A4B43F42C7}"/>
                </a:ext>
              </a:extLst>
            </p:cNvPr>
            <p:cNvSpPr>
              <a:spLocks/>
            </p:cNvSpPr>
            <p:nvPr/>
          </p:nvSpPr>
          <p:spPr bwMode="auto">
            <a:xfrm>
              <a:off x="903288" y="6546850"/>
              <a:ext cx="238125" cy="238125"/>
            </a:xfrm>
            <a:custGeom>
              <a:avLst/>
              <a:gdLst>
                <a:gd name="T0" fmla="*/ 569 w 599"/>
                <a:gd name="T1" fmla="*/ 220 h 598"/>
                <a:gd name="T2" fmla="*/ 562 w 599"/>
                <a:gd name="T3" fmla="*/ 223 h 598"/>
                <a:gd name="T4" fmla="*/ 555 w 599"/>
                <a:gd name="T5" fmla="*/ 229 h 598"/>
                <a:gd name="T6" fmla="*/ 552 w 599"/>
                <a:gd name="T7" fmla="*/ 238 h 598"/>
                <a:gd name="T8" fmla="*/ 551 w 599"/>
                <a:gd name="T9" fmla="*/ 551 h 598"/>
                <a:gd name="T10" fmla="*/ 48 w 599"/>
                <a:gd name="T11" fmla="*/ 47 h 598"/>
                <a:gd name="T12" fmla="*/ 421 w 599"/>
                <a:gd name="T13" fmla="*/ 47 h 598"/>
                <a:gd name="T14" fmla="*/ 430 w 599"/>
                <a:gd name="T15" fmla="*/ 44 h 598"/>
                <a:gd name="T16" fmla="*/ 436 w 599"/>
                <a:gd name="T17" fmla="*/ 37 h 598"/>
                <a:gd name="T18" fmla="*/ 440 w 599"/>
                <a:gd name="T19" fmla="*/ 28 h 598"/>
                <a:gd name="T20" fmla="*/ 440 w 599"/>
                <a:gd name="T21" fmla="*/ 19 h 598"/>
                <a:gd name="T22" fmla="*/ 436 w 599"/>
                <a:gd name="T23" fmla="*/ 11 h 598"/>
                <a:gd name="T24" fmla="*/ 430 w 599"/>
                <a:gd name="T25" fmla="*/ 4 h 598"/>
                <a:gd name="T26" fmla="*/ 421 w 599"/>
                <a:gd name="T27" fmla="*/ 0 h 598"/>
                <a:gd name="T28" fmla="*/ 24 w 599"/>
                <a:gd name="T29" fmla="*/ 0 h 598"/>
                <a:gd name="T30" fmla="*/ 14 w 599"/>
                <a:gd name="T31" fmla="*/ 2 h 598"/>
                <a:gd name="T32" fmla="*/ 6 w 599"/>
                <a:gd name="T33" fmla="*/ 6 h 598"/>
                <a:gd name="T34" fmla="*/ 2 w 599"/>
                <a:gd name="T35" fmla="*/ 14 h 598"/>
                <a:gd name="T36" fmla="*/ 0 w 599"/>
                <a:gd name="T37" fmla="*/ 24 h 598"/>
                <a:gd name="T38" fmla="*/ 1 w 599"/>
                <a:gd name="T39" fmla="*/ 579 h 598"/>
                <a:gd name="T40" fmla="*/ 4 w 599"/>
                <a:gd name="T41" fmla="*/ 588 h 598"/>
                <a:gd name="T42" fmla="*/ 11 w 599"/>
                <a:gd name="T43" fmla="*/ 595 h 598"/>
                <a:gd name="T44" fmla="*/ 18 w 599"/>
                <a:gd name="T45" fmla="*/ 598 h 598"/>
                <a:gd name="T46" fmla="*/ 575 w 599"/>
                <a:gd name="T47" fmla="*/ 598 h 598"/>
                <a:gd name="T48" fmla="*/ 584 w 599"/>
                <a:gd name="T49" fmla="*/ 597 h 598"/>
                <a:gd name="T50" fmla="*/ 591 w 599"/>
                <a:gd name="T51" fmla="*/ 592 h 598"/>
                <a:gd name="T52" fmla="*/ 597 w 599"/>
                <a:gd name="T53" fmla="*/ 584 h 598"/>
                <a:gd name="T54" fmla="*/ 599 w 599"/>
                <a:gd name="T55" fmla="*/ 575 h 598"/>
                <a:gd name="T56" fmla="*/ 598 w 599"/>
                <a:gd name="T57" fmla="*/ 238 h 598"/>
                <a:gd name="T58" fmla="*/ 595 w 599"/>
                <a:gd name="T59" fmla="*/ 229 h 598"/>
                <a:gd name="T60" fmla="*/ 588 w 599"/>
                <a:gd name="T61" fmla="*/ 223 h 598"/>
                <a:gd name="T62" fmla="*/ 579 w 599"/>
                <a:gd name="T63" fmla="*/ 22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9" h="598">
                  <a:moveTo>
                    <a:pt x="575" y="218"/>
                  </a:moveTo>
                  <a:lnTo>
                    <a:pt x="569" y="220"/>
                  </a:lnTo>
                  <a:lnTo>
                    <a:pt x="565" y="221"/>
                  </a:lnTo>
                  <a:lnTo>
                    <a:pt x="562" y="223"/>
                  </a:lnTo>
                  <a:lnTo>
                    <a:pt x="557" y="226"/>
                  </a:lnTo>
                  <a:lnTo>
                    <a:pt x="555" y="229"/>
                  </a:lnTo>
                  <a:lnTo>
                    <a:pt x="553" y="234"/>
                  </a:lnTo>
                  <a:lnTo>
                    <a:pt x="552" y="238"/>
                  </a:lnTo>
                  <a:lnTo>
                    <a:pt x="551" y="243"/>
                  </a:lnTo>
                  <a:lnTo>
                    <a:pt x="551" y="551"/>
                  </a:lnTo>
                  <a:lnTo>
                    <a:pt x="48" y="551"/>
                  </a:lnTo>
                  <a:lnTo>
                    <a:pt x="48" y="47"/>
                  </a:lnTo>
                  <a:lnTo>
                    <a:pt x="416" y="47"/>
                  </a:lnTo>
                  <a:lnTo>
                    <a:pt x="421" y="47"/>
                  </a:lnTo>
                  <a:lnTo>
                    <a:pt x="426" y="46"/>
                  </a:lnTo>
                  <a:lnTo>
                    <a:pt x="430" y="44"/>
                  </a:lnTo>
                  <a:lnTo>
                    <a:pt x="433" y="41"/>
                  </a:lnTo>
                  <a:lnTo>
                    <a:pt x="436" y="37"/>
                  </a:lnTo>
                  <a:lnTo>
                    <a:pt x="438" y="33"/>
                  </a:lnTo>
                  <a:lnTo>
                    <a:pt x="440" y="28"/>
                  </a:lnTo>
                  <a:lnTo>
                    <a:pt x="440" y="24"/>
                  </a:lnTo>
                  <a:lnTo>
                    <a:pt x="440" y="19"/>
                  </a:lnTo>
                  <a:lnTo>
                    <a:pt x="438" y="14"/>
                  </a:lnTo>
                  <a:lnTo>
                    <a:pt x="436" y="11"/>
                  </a:lnTo>
                  <a:lnTo>
                    <a:pt x="433" y="6"/>
                  </a:lnTo>
                  <a:lnTo>
                    <a:pt x="430" y="4"/>
                  </a:lnTo>
                  <a:lnTo>
                    <a:pt x="426" y="2"/>
                  </a:lnTo>
                  <a:lnTo>
                    <a:pt x="421" y="0"/>
                  </a:lnTo>
                  <a:lnTo>
                    <a:pt x="416" y="0"/>
                  </a:lnTo>
                  <a:lnTo>
                    <a:pt x="24" y="0"/>
                  </a:lnTo>
                  <a:lnTo>
                    <a:pt x="18" y="0"/>
                  </a:lnTo>
                  <a:lnTo>
                    <a:pt x="14" y="2"/>
                  </a:lnTo>
                  <a:lnTo>
                    <a:pt x="11" y="4"/>
                  </a:lnTo>
                  <a:lnTo>
                    <a:pt x="6" y="6"/>
                  </a:lnTo>
                  <a:lnTo>
                    <a:pt x="4" y="11"/>
                  </a:lnTo>
                  <a:lnTo>
                    <a:pt x="2" y="14"/>
                  </a:lnTo>
                  <a:lnTo>
                    <a:pt x="1" y="19"/>
                  </a:lnTo>
                  <a:lnTo>
                    <a:pt x="0" y="24"/>
                  </a:lnTo>
                  <a:lnTo>
                    <a:pt x="0" y="575"/>
                  </a:lnTo>
                  <a:lnTo>
                    <a:pt x="1" y="579"/>
                  </a:lnTo>
                  <a:lnTo>
                    <a:pt x="2" y="584"/>
                  </a:lnTo>
                  <a:lnTo>
                    <a:pt x="4" y="588"/>
                  </a:lnTo>
                  <a:lnTo>
                    <a:pt x="6" y="592"/>
                  </a:lnTo>
                  <a:lnTo>
                    <a:pt x="11" y="595"/>
                  </a:lnTo>
                  <a:lnTo>
                    <a:pt x="14" y="597"/>
                  </a:lnTo>
                  <a:lnTo>
                    <a:pt x="18" y="598"/>
                  </a:lnTo>
                  <a:lnTo>
                    <a:pt x="24" y="598"/>
                  </a:lnTo>
                  <a:lnTo>
                    <a:pt x="575" y="598"/>
                  </a:lnTo>
                  <a:lnTo>
                    <a:pt x="579" y="598"/>
                  </a:lnTo>
                  <a:lnTo>
                    <a:pt x="584" y="597"/>
                  </a:lnTo>
                  <a:lnTo>
                    <a:pt x="588" y="595"/>
                  </a:lnTo>
                  <a:lnTo>
                    <a:pt x="591" y="592"/>
                  </a:lnTo>
                  <a:lnTo>
                    <a:pt x="595" y="588"/>
                  </a:lnTo>
                  <a:lnTo>
                    <a:pt x="597" y="584"/>
                  </a:lnTo>
                  <a:lnTo>
                    <a:pt x="598" y="579"/>
                  </a:lnTo>
                  <a:lnTo>
                    <a:pt x="599" y="575"/>
                  </a:lnTo>
                  <a:lnTo>
                    <a:pt x="599" y="243"/>
                  </a:lnTo>
                  <a:lnTo>
                    <a:pt x="598" y="238"/>
                  </a:lnTo>
                  <a:lnTo>
                    <a:pt x="597" y="234"/>
                  </a:lnTo>
                  <a:lnTo>
                    <a:pt x="595" y="229"/>
                  </a:lnTo>
                  <a:lnTo>
                    <a:pt x="591" y="226"/>
                  </a:lnTo>
                  <a:lnTo>
                    <a:pt x="588" y="223"/>
                  </a:lnTo>
                  <a:lnTo>
                    <a:pt x="584" y="221"/>
                  </a:lnTo>
                  <a:lnTo>
                    <a:pt x="579" y="220"/>
                  </a:lnTo>
                  <a:lnTo>
                    <a:pt x="575"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6" name="TextBox 75">
            <a:extLst>
              <a:ext uri="{FF2B5EF4-FFF2-40B4-BE49-F238E27FC236}">
                <a16:creationId xmlns:a16="http://schemas.microsoft.com/office/drawing/2014/main" id="{0580E8AA-59A0-42DB-8964-D2441A3EE5C8}"/>
              </a:ext>
            </a:extLst>
          </p:cNvPr>
          <p:cNvSpPr txBox="1"/>
          <p:nvPr/>
        </p:nvSpPr>
        <p:spPr>
          <a:xfrm>
            <a:off x="4843040" y="5582116"/>
            <a:ext cx="6045200" cy="215444"/>
          </a:xfrm>
          <a:prstGeom prst="rect">
            <a:avLst/>
          </a:prstGeom>
          <a:noFill/>
          <a:ln>
            <a:noFill/>
          </a:ln>
        </p:spPr>
        <p:txBody>
          <a:bodyPr wrap="square" lIns="0" tIns="0" rIns="0" bIns="0" rtlCol="0" anchor="ctr">
            <a:spAutoFit/>
          </a:bodyPr>
          <a:lstStyle/>
          <a:p>
            <a:pPr>
              <a:buClr>
                <a:schemeClr val="accent1"/>
              </a:buClr>
            </a:pPr>
            <a:endParaRPr lang="en-US" sz="1400" dirty="0">
              <a:solidFill>
                <a:schemeClr val="tx1">
                  <a:lumMod val="75000"/>
                  <a:lumOff val="25000"/>
                </a:schemeClr>
              </a:solidFill>
            </a:endParaRPr>
          </a:p>
        </p:txBody>
      </p:sp>
      <p:sp>
        <p:nvSpPr>
          <p:cNvPr id="36" name="TextBox 35">
            <a:extLst>
              <a:ext uri="{FF2B5EF4-FFF2-40B4-BE49-F238E27FC236}">
                <a16:creationId xmlns:a16="http://schemas.microsoft.com/office/drawing/2014/main" id="{6ABAE65D-8639-41D3-B443-DD2219AA81B5}"/>
              </a:ext>
            </a:extLst>
          </p:cNvPr>
          <p:cNvSpPr txBox="1"/>
          <p:nvPr/>
        </p:nvSpPr>
        <p:spPr>
          <a:xfrm>
            <a:off x="314633" y="190885"/>
            <a:ext cx="6724341" cy="615553"/>
          </a:xfrm>
          <a:prstGeom prst="rect">
            <a:avLst/>
          </a:prstGeom>
          <a:noFill/>
        </p:spPr>
        <p:txBody>
          <a:bodyPr wrap="square" lIns="0" tIns="0" rIns="0" bIns="0" rtlCol="0">
            <a:spAutoFit/>
          </a:bodyPr>
          <a:lstStyle/>
          <a:p>
            <a:r>
              <a:rPr lang="en-GB" sz="4000" dirty="0">
                <a:latin typeface="+mj-lt"/>
                <a:cs typeface="Arial" panose="020B0604020202020204" pitchFamily="34" charset="0"/>
              </a:rPr>
              <a:t>Upcoming Events</a:t>
            </a:r>
            <a:endParaRPr lang="id-ID" sz="4000" dirty="0">
              <a:latin typeface="+mj-lt"/>
              <a:cs typeface="Arial" panose="020B0604020202020204" pitchFamily="34" charset="0"/>
            </a:endParaRPr>
          </a:p>
        </p:txBody>
      </p:sp>
      <p:grpSp>
        <p:nvGrpSpPr>
          <p:cNvPr id="42" name="Group 41">
            <a:extLst>
              <a:ext uri="{FF2B5EF4-FFF2-40B4-BE49-F238E27FC236}">
                <a16:creationId xmlns:a16="http://schemas.microsoft.com/office/drawing/2014/main" id="{1C1A15CD-A1D6-4CE0-AB64-8209D32B15CB}"/>
              </a:ext>
            </a:extLst>
          </p:cNvPr>
          <p:cNvGrpSpPr/>
          <p:nvPr/>
        </p:nvGrpSpPr>
        <p:grpSpPr>
          <a:xfrm>
            <a:off x="3440484" y="4716081"/>
            <a:ext cx="271462" cy="266700"/>
            <a:chOff x="903288" y="6518275"/>
            <a:chExt cx="271462" cy="266700"/>
          </a:xfrm>
          <a:solidFill>
            <a:schemeClr val="bg1"/>
          </a:solidFill>
        </p:grpSpPr>
        <p:sp>
          <p:nvSpPr>
            <p:cNvPr id="43" name="Freeform 1840">
              <a:extLst>
                <a:ext uri="{FF2B5EF4-FFF2-40B4-BE49-F238E27FC236}">
                  <a16:creationId xmlns:a16="http://schemas.microsoft.com/office/drawing/2014/main" id="{957E20A6-5182-4A10-9CC0-628C11CA9D8C}"/>
                </a:ext>
              </a:extLst>
            </p:cNvPr>
            <p:cNvSpPr>
              <a:spLocks/>
            </p:cNvSpPr>
            <p:nvPr/>
          </p:nvSpPr>
          <p:spPr bwMode="auto">
            <a:xfrm>
              <a:off x="946150" y="6518275"/>
              <a:ext cx="228600" cy="204788"/>
            </a:xfrm>
            <a:custGeom>
              <a:avLst/>
              <a:gdLst>
                <a:gd name="T0" fmla="*/ 566 w 574"/>
                <a:gd name="T1" fmla="*/ 6 h 515"/>
                <a:gd name="T2" fmla="*/ 562 w 574"/>
                <a:gd name="T3" fmla="*/ 3 h 515"/>
                <a:gd name="T4" fmla="*/ 557 w 574"/>
                <a:gd name="T5" fmla="*/ 1 h 515"/>
                <a:gd name="T6" fmla="*/ 553 w 574"/>
                <a:gd name="T7" fmla="*/ 0 h 515"/>
                <a:gd name="T8" fmla="*/ 549 w 574"/>
                <a:gd name="T9" fmla="*/ 0 h 515"/>
                <a:gd name="T10" fmla="*/ 544 w 574"/>
                <a:gd name="T11" fmla="*/ 1 h 515"/>
                <a:gd name="T12" fmla="*/ 540 w 574"/>
                <a:gd name="T13" fmla="*/ 3 h 515"/>
                <a:gd name="T14" fmla="*/ 535 w 574"/>
                <a:gd name="T15" fmla="*/ 6 h 515"/>
                <a:gd name="T16" fmla="*/ 532 w 574"/>
                <a:gd name="T17" fmla="*/ 10 h 515"/>
                <a:gd name="T18" fmla="*/ 165 w 574"/>
                <a:gd name="T19" fmla="*/ 456 h 515"/>
                <a:gd name="T20" fmla="*/ 41 w 574"/>
                <a:gd name="T21" fmla="*/ 330 h 515"/>
                <a:gd name="T22" fmla="*/ 36 w 574"/>
                <a:gd name="T23" fmla="*/ 327 h 515"/>
                <a:gd name="T24" fmla="*/ 33 w 574"/>
                <a:gd name="T25" fmla="*/ 325 h 515"/>
                <a:gd name="T26" fmla="*/ 28 w 574"/>
                <a:gd name="T27" fmla="*/ 324 h 515"/>
                <a:gd name="T28" fmla="*/ 23 w 574"/>
                <a:gd name="T29" fmla="*/ 324 h 515"/>
                <a:gd name="T30" fmla="*/ 18 w 574"/>
                <a:gd name="T31" fmla="*/ 324 h 515"/>
                <a:gd name="T32" fmla="*/ 14 w 574"/>
                <a:gd name="T33" fmla="*/ 325 h 515"/>
                <a:gd name="T34" fmla="*/ 11 w 574"/>
                <a:gd name="T35" fmla="*/ 327 h 515"/>
                <a:gd name="T36" fmla="*/ 6 w 574"/>
                <a:gd name="T37" fmla="*/ 330 h 515"/>
                <a:gd name="T38" fmla="*/ 3 w 574"/>
                <a:gd name="T39" fmla="*/ 335 h 515"/>
                <a:gd name="T40" fmla="*/ 1 w 574"/>
                <a:gd name="T41" fmla="*/ 339 h 515"/>
                <a:gd name="T42" fmla="*/ 0 w 574"/>
                <a:gd name="T43" fmla="*/ 343 h 515"/>
                <a:gd name="T44" fmla="*/ 0 w 574"/>
                <a:gd name="T45" fmla="*/ 348 h 515"/>
                <a:gd name="T46" fmla="*/ 0 w 574"/>
                <a:gd name="T47" fmla="*/ 352 h 515"/>
                <a:gd name="T48" fmla="*/ 1 w 574"/>
                <a:gd name="T49" fmla="*/ 357 h 515"/>
                <a:gd name="T50" fmla="*/ 3 w 574"/>
                <a:gd name="T51" fmla="*/ 361 h 515"/>
                <a:gd name="T52" fmla="*/ 6 w 574"/>
                <a:gd name="T53" fmla="*/ 365 h 515"/>
                <a:gd name="T54" fmla="*/ 150 w 574"/>
                <a:gd name="T55" fmla="*/ 509 h 515"/>
                <a:gd name="T56" fmla="*/ 154 w 574"/>
                <a:gd name="T57" fmla="*/ 511 h 515"/>
                <a:gd name="T58" fmla="*/ 158 w 574"/>
                <a:gd name="T59" fmla="*/ 513 h 515"/>
                <a:gd name="T60" fmla="*/ 162 w 574"/>
                <a:gd name="T61" fmla="*/ 515 h 515"/>
                <a:gd name="T62" fmla="*/ 168 w 574"/>
                <a:gd name="T63" fmla="*/ 515 h 515"/>
                <a:gd name="T64" fmla="*/ 168 w 574"/>
                <a:gd name="T65" fmla="*/ 515 h 515"/>
                <a:gd name="T66" fmla="*/ 169 w 574"/>
                <a:gd name="T67" fmla="*/ 515 h 515"/>
                <a:gd name="T68" fmla="*/ 173 w 574"/>
                <a:gd name="T69" fmla="*/ 515 h 515"/>
                <a:gd name="T70" fmla="*/ 178 w 574"/>
                <a:gd name="T71" fmla="*/ 512 h 515"/>
                <a:gd name="T72" fmla="*/ 182 w 574"/>
                <a:gd name="T73" fmla="*/ 510 h 515"/>
                <a:gd name="T74" fmla="*/ 185 w 574"/>
                <a:gd name="T75" fmla="*/ 507 h 515"/>
                <a:gd name="T76" fmla="*/ 570 w 574"/>
                <a:gd name="T77" fmla="*/ 40 h 515"/>
                <a:gd name="T78" fmla="*/ 572 w 574"/>
                <a:gd name="T79" fmla="*/ 35 h 515"/>
                <a:gd name="T80" fmla="*/ 574 w 574"/>
                <a:gd name="T81" fmla="*/ 31 h 515"/>
                <a:gd name="T82" fmla="*/ 574 w 574"/>
                <a:gd name="T83" fmla="*/ 26 h 515"/>
                <a:gd name="T84" fmla="*/ 574 w 574"/>
                <a:gd name="T85" fmla="*/ 22 h 515"/>
                <a:gd name="T86" fmla="*/ 574 w 574"/>
                <a:gd name="T87" fmla="*/ 18 h 515"/>
                <a:gd name="T88" fmla="*/ 572 w 574"/>
                <a:gd name="T89" fmla="*/ 13 h 515"/>
                <a:gd name="T90" fmla="*/ 570 w 574"/>
                <a:gd name="T91" fmla="*/ 9 h 515"/>
                <a:gd name="T92" fmla="*/ 566 w 574"/>
                <a:gd name="T9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4" h="515">
                  <a:moveTo>
                    <a:pt x="566" y="6"/>
                  </a:moveTo>
                  <a:lnTo>
                    <a:pt x="562" y="3"/>
                  </a:lnTo>
                  <a:lnTo>
                    <a:pt x="557" y="1"/>
                  </a:lnTo>
                  <a:lnTo>
                    <a:pt x="553" y="0"/>
                  </a:lnTo>
                  <a:lnTo>
                    <a:pt x="549" y="0"/>
                  </a:lnTo>
                  <a:lnTo>
                    <a:pt x="544" y="1"/>
                  </a:lnTo>
                  <a:lnTo>
                    <a:pt x="540" y="3"/>
                  </a:lnTo>
                  <a:lnTo>
                    <a:pt x="535" y="6"/>
                  </a:lnTo>
                  <a:lnTo>
                    <a:pt x="532" y="10"/>
                  </a:lnTo>
                  <a:lnTo>
                    <a:pt x="165" y="456"/>
                  </a:lnTo>
                  <a:lnTo>
                    <a:pt x="41" y="330"/>
                  </a:lnTo>
                  <a:lnTo>
                    <a:pt x="36" y="327"/>
                  </a:lnTo>
                  <a:lnTo>
                    <a:pt x="33" y="325"/>
                  </a:lnTo>
                  <a:lnTo>
                    <a:pt x="28" y="324"/>
                  </a:lnTo>
                  <a:lnTo>
                    <a:pt x="23" y="324"/>
                  </a:lnTo>
                  <a:lnTo>
                    <a:pt x="18" y="324"/>
                  </a:lnTo>
                  <a:lnTo>
                    <a:pt x="14" y="325"/>
                  </a:lnTo>
                  <a:lnTo>
                    <a:pt x="11" y="327"/>
                  </a:lnTo>
                  <a:lnTo>
                    <a:pt x="6" y="330"/>
                  </a:lnTo>
                  <a:lnTo>
                    <a:pt x="3" y="335"/>
                  </a:lnTo>
                  <a:lnTo>
                    <a:pt x="1" y="339"/>
                  </a:lnTo>
                  <a:lnTo>
                    <a:pt x="0" y="343"/>
                  </a:lnTo>
                  <a:lnTo>
                    <a:pt x="0" y="348"/>
                  </a:lnTo>
                  <a:lnTo>
                    <a:pt x="0" y="352"/>
                  </a:lnTo>
                  <a:lnTo>
                    <a:pt x="1" y="357"/>
                  </a:lnTo>
                  <a:lnTo>
                    <a:pt x="3" y="361"/>
                  </a:lnTo>
                  <a:lnTo>
                    <a:pt x="6" y="365"/>
                  </a:lnTo>
                  <a:lnTo>
                    <a:pt x="150" y="509"/>
                  </a:lnTo>
                  <a:lnTo>
                    <a:pt x="154" y="511"/>
                  </a:lnTo>
                  <a:lnTo>
                    <a:pt x="158" y="513"/>
                  </a:lnTo>
                  <a:lnTo>
                    <a:pt x="162" y="515"/>
                  </a:lnTo>
                  <a:lnTo>
                    <a:pt x="168" y="515"/>
                  </a:lnTo>
                  <a:lnTo>
                    <a:pt x="168" y="515"/>
                  </a:lnTo>
                  <a:lnTo>
                    <a:pt x="169" y="515"/>
                  </a:lnTo>
                  <a:lnTo>
                    <a:pt x="173" y="515"/>
                  </a:lnTo>
                  <a:lnTo>
                    <a:pt x="178" y="512"/>
                  </a:lnTo>
                  <a:lnTo>
                    <a:pt x="182" y="510"/>
                  </a:lnTo>
                  <a:lnTo>
                    <a:pt x="185" y="507"/>
                  </a:lnTo>
                  <a:lnTo>
                    <a:pt x="570" y="40"/>
                  </a:lnTo>
                  <a:lnTo>
                    <a:pt x="572" y="35"/>
                  </a:lnTo>
                  <a:lnTo>
                    <a:pt x="574" y="31"/>
                  </a:lnTo>
                  <a:lnTo>
                    <a:pt x="574" y="26"/>
                  </a:lnTo>
                  <a:lnTo>
                    <a:pt x="574" y="22"/>
                  </a:lnTo>
                  <a:lnTo>
                    <a:pt x="574" y="18"/>
                  </a:lnTo>
                  <a:lnTo>
                    <a:pt x="572" y="13"/>
                  </a:lnTo>
                  <a:lnTo>
                    <a:pt x="570" y="9"/>
                  </a:lnTo>
                  <a:lnTo>
                    <a:pt x="56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841">
              <a:extLst>
                <a:ext uri="{FF2B5EF4-FFF2-40B4-BE49-F238E27FC236}">
                  <a16:creationId xmlns:a16="http://schemas.microsoft.com/office/drawing/2014/main" id="{E343E2FE-6D82-4E6C-909C-EE03ED7CCFE0}"/>
                </a:ext>
              </a:extLst>
            </p:cNvPr>
            <p:cNvSpPr>
              <a:spLocks/>
            </p:cNvSpPr>
            <p:nvPr/>
          </p:nvSpPr>
          <p:spPr bwMode="auto">
            <a:xfrm>
              <a:off x="903288" y="6546850"/>
              <a:ext cx="238125" cy="238125"/>
            </a:xfrm>
            <a:custGeom>
              <a:avLst/>
              <a:gdLst>
                <a:gd name="T0" fmla="*/ 569 w 599"/>
                <a:gd name="T1" fmla="*/ 220 h 598"/>
                <a:gd name="T2" fmla="*/ 562 w 599"/>
                <a:gd name="T3" fmla="*/ 223 h 598"/>
                <a:gd name="T4" fmla="*/ 555 w 599"/>
                <a:gd name="T5" fmla="*/ 229 h 598"/>
                <a:gd name="T6" fmla="*/ 552 w 599"/>
                <a:gd name="T7" fmla="*/ 238 h 598"/>
                <a:gd name="T8" fmla="*/ 551 w 599"/>
                <a:gd name="T9" fmla="*/ 551 h 598"/>
                <a:gd name="T10" fmla="*/ 48 w 599"/>
                <a:gd name="T11" fmla="*/ 47 h 598"/>
                <a:gd name="T12" fmla="*/ 421 w 599"/>
                <a:gd name="T13" fmla="*/ 47 h 598"/>
                <a:gd name="T14" fmla="*/ 430 w 599"/>
                <a:gd name="T15" fmla="*/ 44 h 598"/>
                <a:gd name="T16" fmla="*/ 436 w 599"/>
                <a:gd name="T17" fmla="*/ 37 h 598"/>
                <a:gd name="T18" fmla="*/ 440 w 599"/>
                <a:gd name="T19" fmla="*/ 28 h 598"/>
                <a:gd name="T20" fmla="*/ 440 w 599"/>
                <a:gd name="T21" fmla="*/ 19 h 598"/>
                <a:gd name="T22" fmla="*/ 436 w 599"/>
                <a:gd name="T23" fmla="*/ 11 h 598"/>
                <a:gd name="T24" fmla="*/ 430 w 599"/>
                <a:gd name="T25" fmla="*/ 4 h 598"/>
                <a:gd name="T26" fmla="*/ 421 w 599"/>
                <a:gd name="T27" fmla="*/ 0 h 598"/>
                <a:gd name="T28" fmla="*/ 24 w 599"/>
                <a:gd name="T29" fmla="*/ 0 h 598"/>
                <a:gd name="T30" fmla="*/ 14 w 599"/>
                <a:gd name="T31" fmla="*/ 2 h 598"/>
                <a:gd name="T32" fmla="*/ 6 w 599"/>
                <a:gd name="T33" fmla="*/ 6 h 598"/>
                <a:gd name="T34" fmla="*/ 2 w 599"/>
                <a:gd name="T35" fmla="*/ 14 h 598"/>
                <a:gd name="T36" fmla="*/ 0 w 599"/>
                <a:gd name="T37" fmla="*/ 24 h 598"/>
                <a:gd name="T38" fmla="*/ 1 w 599"/>
                <a:gd name="T39" fmla="*/ 579 h 598"/>
                <a:gd name="T40" fmla="*/ 4 w 599"/>
                <a:gd name="T41" fmla="*/ 588 h 598"/>
                <a:gd name="T42" fmla="*/ 11 w 599"/>
                <a:gd name="T43" fmla="*/ 595 h 598"/>
                <a:gd name="T44" fmla="*/ 18 w 599"/>
                <a:gd name="T45" fmla="*/ 598 h 598"/>
                <a:gd name="T46" fmla="*/ 575 w 599"/>
                <a:gd name="T47" fmla="*/ 598 h 598"/>
                <a:gd name="T48" fmla="*/ 584 w 599"/>
                <a:gd name="T49" fmla="*/ 597 h 598"/>
                <a:gd name="T50" fmla="*/ 591 w 599"/>
                <a:gd name="T51" fmla="*/ 592 h 598"/>
                <a:gd name="T52" fmla="*/ 597 w 599"/>
                <a:gd name="T53" fmla="*/ 584 h 598"/>
                <a:gd name="T54" fmla="*/ 599 w 599"/>
                <a:gd name="T55" fmla="*/ 575 h 598"/>
                <a:gd name="T56" fmla="*/ 598 w 599"/>
                <a:gd name="T57" fmla="*/ 238 h 598"/>
                <a:gd name="T58" fmla="*/ 595 w 599"/>
                <a:gd name="T59" fmla="*/ 229 h 598"/>
                <a:gd name="T60" fmla="*/ 588 w 599"/>
                <a:gd name="T61" fmla="*/ 223 h 598"/>
                <a:gd name="T62" fmla="*/ 579 w 599"/>
                <a:gd name="T63" fmla="*/ 22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9" h="598">
                  <a:moveTo>
                    <a:pt x="575" y="218"/>
                  </a:moveTo>
                  <a:lnTo>
                    <a:pt x="569" y="220"/>
                  </a:lnTo>
                  <a:lnTo>
                    <a:pt x="565" y="221"/>
                  </a:lnTo>
                  <a:lnTo>
                    <a:pt x="562" y="223"/>
                  </a:lnTo>
                  <a:lnTo>
                    <a:pt x="557" y="226"/>
                  </a:lnTo>
                  <a:lnTo>
                    <a:pt x="555" y="229"/>
                  </a:lnTo>
                  <a:lnTo>
                    <a:pt x="553" y="234"/>
                  </a:lnTo>
                  <a:lnTo>
                    <a:pt x="552" y="238"/>
                  </a:lnTo>
                  <a:lnTo>
                    <a:pt x="551" y="243"/>
                  </a:lnTo>
                  <a:lnTo>
                    <a:pt x="551" y="551"/>
                  </a:lnTo>
                  <a:lnTo>
                    <a:pt x="48" y="551"/>
                  </a:lnTo>
                  <a:lnTo>
                    <a:pt x="48" y="47"/>
                  </a:lnTo>
                  <a:lnTo>
                    <a:pt x="416" y="47"/>
                  </a:lnTo>
                  <a:lnTo>
                    <a:pt x="421" y="47"/>
                  </a:lnTo>
                  <a:lnTo>
                    <a:pt x="426" y="46"/>
                  </a:lnTo>
                  <a:lnTo>
                    <a:pt x="430" y="44"/>
                  </a:lnTo>
                  <a:lnTo>
                    <a:pt x="433" y="41"/>
                  </a:lnTo>
                  <a:lnTo>
                    <a:pt x="436" y="37"/>
                  </a:lnTo>
                  <a:lnTo>
                    <a:pt x="438" y="33"/>
                  </a:lnTo>
                  <a:lnTo>
                    <a:pt x="440" y="28"/>
                  </a:lnTo>
                  <a:lnTo>
                    <a:pt x="440" y="24"/>
                  </a:lnTo>
                  <a:lnTo>
                    <a:pt x="440" y="19"/>
                  </a:lnTo>
                  <a:lnTo>
                    <a:pt x="438" y="14"/>
                  </a:lnTo>
                  <a:lnTo>
                    <a:pt x="436" y="11"/>
                  </a:lnTo>
                  <a:lnTo>
                    <a:pt x="433" y="6"/>
                  </a:lnTo>
                  <a:lnTo>
                    <a:pt x="430" y="4"/>
                  </a:lnTo>
                  <a:lnTo>
                    <a:pt x="426" y="2"/>
                  </a:lnTo>
                  <a:lnTo>
                    <a:pt x="421" y="0"/>
                  </a:lnTo>
                  <a:lnTo>
                    <a:pt x="416" y="0"/>
                  </a:lnTo>
                  <a:lnTo>
                    <a:pt x="24" y="0"/>
                  </a:lnTo>
                  <a:lnTo>
                    <a:pt x="18" y="0"/>
                  </a:lnTo>
                  <a:lnTo>
                    <a:pt x="14" y="2"/>
                  </a:lnTo>
                  <a:lnTo>
                    <a:pt x="11" y="4"/>
                  </a:lnTo>
                  <a:lnTo>
                    <a:pt x="6" y="6"/>
                  </a:lnTo>
                  <a:lnTo>
                    <a:pt x="4" y="11"/>
                  </a:lnTo>
                  <a:lnTo>
                    <a:pt x="2" y="14"/>
                  </a:lnTo>
                  <a:lnTo>
                    <a:pt x="1" y="19"/>
                  </a:lnTo>
                  <a:lnTo>
                    <a:pt x="0" y="24"/>
                  </a:lnTo>
                  <a:lnTo>
                    <a:pt x="0" y="575"/>
                  </a:lnTo>
                  <a:lnTo>
                    <a:pt x="1" y="579"/>
                  </a:lnTo>
                  <a:lnTo>
                    <a:pt x="2" y="584"/>
                  </a:lnTo>
                  <a:lnTo>
                    <a:pt x="4" y="588"/>
                  </a:lnTo>
                  <a:lnTo>
                    <a:pt x="6" y="592"/>
                  </a:lnTo>
                  <a:lnTo>
                    <a:pt x="11" y="595"/>
                  </a:lnTo>
                  <a:lnTo>
                    <a:pt x="14" y="597"/>
                  </a:lnTo>
                  <a:lnTo>
                    <a:pt x="18" y="598"/>
                  </a:lnTo>
                  <a:lnTo>
                    <a:pt x="24" y="598"/>
                  </a:lnTo>
                  <a:lnTo>
                    <a:pt x="575" y="598"/>
                  </a:lnTo>
                  <a:lnTo>
                    <a:pt x="579" y="598"/>
                  </a:lnTo>
                  <a:lnTo>
                    <a:pt x="584" y="597"/>
                  </a:lnTo>
                  <a:lnTo>
                    <a:pt x="588" y="595"/>
                  </a:lnTo>
                  <a:lnTo>
                    <a:pt x="591" y="592"/>
                  </a:lnTo>
                  <a:lnTo>
                    <a:pt x="595" y="588"/>
                  </a:lnTo>
                  <a:lnTo>
                    <a:pt x="597" y="584"/>
                  </a:lnTo>
                  <a:lnTo>
                    <a:pt x="598" y="579"/>
                  </a:lnTo>
                  <a:lnTo>
                    <a:pt x="599" y="575"/>
                  </a:lnTo>
                  <a:lnTo>
                    <a:pt x="599" y="243"/>
                  </a:lnTo>
                  <a:lnTo>
                    <a:pt x="598" y="238"/>
                  </a:lnTo>
                  <a:lnTo>
                    <a:pt x="597" y="234"/>
                  </a:lnTo>
                  <a:lnTo>
                    <a:pt x="595" y="229"/>
                  </a:lnTo>
                  <a:lnTo>
                    <a:pt x="591" y="226"/>
                  </a:lnTo>
                  <a:lnTo>
                    <a:pt x="588" y="223"/>
                  </a:lnTo>
                  <a:lnTo>
                    <a:pt x="584" y="221"/>
                  </a:lnTo>
                  <a:lnTo>
                    <a:pt x="579" y="220"/>
                  </a:lnTo>
                  <a:lnTo>
                    <a:pt x="575"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EF74084F-6516-4208-B76E-0AB83717D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6571" y="1057460"/>
            <a:ext cx="5212757" cy="202061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585341CC-4AB6-49B1-A2BD-46DE61DEC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805" y="1057459"/>
            <a:ext cx="3777192" cy="5351022"/>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588911C5-908B-4F0C-82F6-EF9B2034AE4D}"/>
              </a:ext>
            </a:extLst>
          </p:cNvPr>
          <p:cNvPicPr>
            <a:picLocks noChangeAspect="1"/>
          </p:cNvPicPr>
          <p:nvPr/>
        </p:nvPicPr>
        <p:blipFill rotWithShape="1">
          <a:blip r:embed="rId4">
            <a:extLst>
              <a:ext uri="{28A0092B-C50C-407E-A947-70E740481C1C}">
                <a14:useLocalDpi xmlns:a14="http://schemas.microsoft.com/office/drawing/2010/main" val="0"/>
              </a:ext>
            </a:extLst>
          </a:blip>
          <a:srcRect b="14590"/>
          <a:stretch/>
        </p:blipFill>
        <p:spPr>
          <a:xfrm>
            <a:off x="6026571" y="3779931"/>
            <a:ext cx="5274408" cy="2252444"/>
          </a:xfrm>
          <a:prstGeom prst="rect">
            <a:avLst/>
          </a:prstGeom>
        </p:spPr>
      </p:pic>
    </p:spTree>
    <p:extLst>
      <p:ext uri="{BB962C8B-B14F-4D97-AF65-F5344CB8AC3E}">
        <p14:creationId xmlns:p14="http://schemas.microsoft.com/office/powerpoint/2010/main" val="312401034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9A4C66B-BBFC-4EF4-B943-54C582A3D6F5}"/>
              </a:ext>
            </a:extLst>
          </p:cNvPr>
          <p:cNvGrpSpPr/>
          <p:nvPr/>
        </p:nvGrpSpPr>
        <p:grpSpPr>
          <a:xfrm>
            <a:off x="7501817" y="1570105"/>
            <a:ext cx="271462" cy="266700"/>
            <a:chOff x="903288" y="6518275"/>
            <a:chExt cx="271462" cy="266700"/>
          </a:xfrm>
          <a:solidFill>
            <a:schemeClr val="bg1"/>
          </a:solidFill>
        </p:grpSpPr>
        <p:sp>
          <p:nvSpPr>
            <p:cNvPr id="29" name="Freeform 1840">
              <a:extLst>
                <a:ext uri="{FF2B5EF4-FFF2-40B4-BE49-F238E27FC236}">
                  <a16:creationId xmlns:a16="http://schemas.microsoft.com/office/drawing/2014/main" id="{E44811C0-5C22-4F94-A217-0E3ACDBA316E}"/>
                </a:ext>
              </a:extLst>
            </p:cNvPr>
            <p:cNvSpPr>
              <a:spLocks/>
            </p:cNvSpPr>
            <p:nvPr/>
          </p:nvSpPr>
          <p:spPr bwMode="auto">
            <a:xfrm>
              <a:off x="946150" y="6518275"/>
              <a:ext cx="228600" cy="204788"/>
            </a:xfrm>
            <a:custGeom>
              <a:avLst/>
              <a:gdLst>
                <a:gd name="T0" fmla="*/ 566 w 574"/>
                <a:gd name="T1" fmla="*/ 6 h 515"/>
                <a:gd name="T2" fmla="*/ 562 w 574"/>
                <a:gd name="T3" fmla="*/ 3 h 515"/>
                <a:gd name="T4" fmla="*/ 557 w 574"/>
                <a:gd name="T5" fmla="*/ 1 h 515"/>
                <a:gd name="T6" fmla="*/ 553 w 574"/>
                <a:gd name="T7" fmla="*/ 0 h 515"/>
                <a:gd name="T8" fmla="*/ 549 w 574"/>
                <a:gd name="T9" fmla="*/ 0 h 515"/>
                <a:gd name="T10" fmla="*/ 544 w 574"/>
                <a:gd name="T11" fmla="*/ 1 h 515"/>
                <a:gd name="T12" fmla="*/ 540 w 574"/>
                <a:gd name="T13" fmla="*/ 3 h 515"/>
                <a:gd name="T14" fmla="*/ 535 w 574"/>
                <a:gd name="T15" fmla="*/ 6 h 515"/>
                <a:gd name="T16" fmla="*/ 532 w 574"/>
                <a:gd name="T17" fmla="*/ 10 h 515"/>
                <a:gd name="T18" fmla="*/ 165 w 574"/>
                <a:gd name="T19" fmla="*/ 456 h 515"/>
                <a:gd name="T20" fmla="*/ 41 w 574"/>
                <a:gd name="T21" fmla="*/ 330 h 515"/>
                <a:gd name="T22" fmla="*/ 36 w 574"/>
                <a:gd name="T23" fmla="*/ 327 h 515"/>
                <a:gd name="T24" fmla="*/ 33 w 574"/>
                <a:gd name="T25" fmla="*/ 325 h 515"/>
                <a:gd name="T26" fmla="*/ 28 w 574"/>
                <a:gd name="T27" fmla="*/ 324 h 515"/>
                <a:gd name="T28" fmla="*/ 23 w 574"/>
                <a:gd name="T29" fmla="*/ 324 h 515"/>
                <a:gd name="T30" fmla="*/ 18 w 574"/>
                <a:gd name="T31" fmla="*/ 324 h 515"/>
                <a:gd name="T32" fmla="*/ 14 w 574"/>
                <a:gd name="T33" fmla="*/ 325 h 515"/>
                <a:gd name="T34" fmla="*/ 11 w 574"/>
                <a:gd name="T35" fmla="*/ 327 h 515"/>
                <a:gd name="T36" fmla="*/ 6 w 574"/>
                <a:gd name="T37" fmla="*/ 330 h 515"/>
                <a:gd name="T38" fmla="*/ 3 w 574"/>
                <a:gd name="T39" fmla="*/ 335 h 515"/>
                <a:gd name="T40" fmla="*/ 1 w 574"/>
                <a:gd name="T41" fmla="*/ 339 h 515"/>
                <a:gd name="T42" fmla="*/ 0 w 574"/>
                <a:gd name="T43" fmla="*/ 343 h 515"/>
                <a:gd name="T44" fmla="*/ 0 w 574"/>
                <a:gd name="T45" fmla="*/ 348 h 515"/>
                <a:gd name="T46" fmla="*/ 0 w 574"/>
                <a:gd name="T47" fmla="*/ 352 h 515"/>
                <a:gd name="T48" fmla="*/ 1 w 574"/>
                <a:gd name="T49" fmla="*/ 357 h 515"/>
                <a:gd name="T50" fmla="*/ 3 w 574"/>
                <a:gd name="T51" fmla="*/ 361 h 515"/>
                <a:gd name="T52" fmla="*/ 6 w 574"/>
                <a:gd name="T53" fmla="*/ 365 h 515"/>
                <a:gd name="T54" fmla="*/ 150 w 574"/>
                <a:gd name="T55" fmla="*/ 509 h 515"/>
                <a:gd name="T56" fmla="*/ 154 w 574"/>
                <a:gd name="T57" fmla="*/ 511 h 515"/>
                <a:gd name="T58" fmla="*/ 158 w 574"/>
                <a:gd name="T59" fmla="*/ 513 h 515"/>
                <a:gd name="T60" fmla="*/ 162 w 574"/>
                <a:gd name="T61" fmla="*/ 515 h 515"/>
                <a:gd name="T62" fmla="*/ 168 w 574"/>
                <a:gd name="T63" fmla="*/ 515 h 515"/>
                <a:gd name="T64" fmla="*/ 168 w 574"/>
                <a:gd name="T65" fmla="*/ 515 h 515"/>
                <a:gd name="T66" fmla="*/ 169 w 574"/>
                <a:gd name="T67" fmla="*/ 515 h 515"/>
                <a:gd name="T68" fmla="*/ 173 w 574"/>
                <a:gd name="T69" fmla="*/ 515 h 515"/>
                <a:gd name="T70" fmla="*/ 178 w 574"/>
                <a:gd name="T71" fmla="*/ 512 h 515"/>
                <a:gd name="T72" fmla="*/ 182 w 574"/>
                <a:gd name="T73" fmla="*/ 510 h 515"/>
                <a:gd name="T74" fmla="*/ 185 w 574"/>
                <a:gd name="T75" fmla="*/ 507 h 515"/>
                <a:gd name="T76" fmla="*/ 570 w 574"/>
                <a:gd name="T77" fmla="*/ 40 h 515"/>
                <a:gd name="T78" fmla="*/ 572 w 574"/>
                <a:gd name="T79" fmla="*/ 35 h 515"/>
                <a:gd name="T80" fmla="*/ 574 w 574"/>
                <a:gd name="T81" fmla="*/ 31 h 515"/>
                <a:gd name="T82" fmla="*/ 574 w 574"/>
                <a:gd name="T83" fmla="*/ 26 h 515"/>
                <a:gd name="T84" fmla="*/ 574 w 574"/>
                <a:gd name="T85" fmla="*/ 22 h 515"/>
                <a:gd name="T86" fmla="*/ 574 w 574"/>
                <a:gd name="T87" fmla="*/ 18 h 515"/>
                <a:gd name="T88" fmla="*/ 572 w 574"/>
                <a:gd name="T89" fmla="*/ 13 h 515"/>
                <a:gd name="T90" fmla="*/ 570 w 574"/>
                <a:gd name="T91" fmla="*/ 9 h 515"/>
                <a:gd name="T92" fmla="*/ 566 w 574"/>
                <a:gd name="T9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4" h="515">
                  <a:moveTo>
                    <a:pt x="566" y="6"/>
                  </a:moveTo>
                  <a:lnTo>
                    <a:pt x="562" y="3"/>
                  </a:lnTo>
                  <a:lnTo>
                    <a:pt x="557" y="1"/>
                  </a:lnTo>
                  <a:lnTo>
                    <a:pt x="553" y="0"/>
                  </a:lnTo>
                  <a:lnTo>
                    <a:pt x="549" y="0"/>
                  </a:lnTo>
                  <a:lnTo>
                    <a:pt x="544" y="1"/>
                  </a:lnTo>
                  <a:lnTo>
                    <a:pt x="540" y="3"/>
                  </a:lnTo>
                  <a:lnTo>
                    <a:pt x="535" y="6"/>
                  </a:lnTo>
                  <a:lnTo>
                    <a:pt x="532" y="10"/>
                  </a:lnTo>
                  <a:lnTo>
                    <a:pt x="165" y="456"/>
                  </a:lnTo>
                  <a:lnTo>
                    <a:pt x="41" y="330"/>
                  </a:lnTo>
                  <a:lnTo>
                    <a:pt x="36" y="327"/>
                  </a:lnTo>
                  <a:lnTo>
                    <a:pt x="33" y="325"/>
                  </a:lnTo>
                  <a:lnTo>
                    <a:pt x="28" y="324"/>
                  </a:lnTo>
                  <a:lnTo>
                    <a:pt x="23" y="324"/>
                  </a:lnTo>
                  <a:lnTo>
                    <a:pt x="18" y="324"/>
                  </a:lnTo>
                  <a:lnTo>
                    <a:pt x="14" y="325"/>
                  </a:lnTo>
                  <a:lnTo>
                    <a:pt x="11" y="327"/>
                  </a:lnTo>
                  <a:lnTo>
                    <a:pt x="6" y="330"/>
                  </a:lnTo>
                  <a:lnTo>
                    <a:pt x="3" y="335"/>
                  </a:lnTo>
                  <a:lnTo>
                    <a:pt x="1" y="339"/>
                  </a:lnTo>
                  <a:lnTo>
                    <a:pt x="0" y="343"/>
                  </a:lnTo>
                  <a:lnTo>
                    <a:pt x="0" y="348"/>
                  </a:lnTo>
                  <a:lnTo>
                    <a:pt x="0" y="352"/>
                  </a:lnTo>
                  <a:lnTo>
                    <a:pt x="1" y="357"/>
                  </a:lnTo>
                  <a:lnTo>
                    <a:pt x="3" y="361"/>
                  </a:lnTo>
                  <a:lnTo>
                    <a:pt x="6" y="365"/>
                  </a:lnTo>
                  <a:lnTo>
                    <a:pt x="150" y="509"/>
                  </a:lnTo>
                  <a:lnTo>
                    <a:pt x="154" y="511"/>
                  </a:lnTo>
                  <a:lnTo>
                    <a:pt x="158" y="513"/>
                  </a:lnTo>
                  <a:lnTo>
                    <a:pt x="162" y="515"/>
                  </a:lnTo>
                  <a:lnTo>
                    <a:pt x="168" y="515"/>
                  </a:lnTo>
                  <a:lnTo>
                    <a:pt x="168" y="515"/>
                  </a:lnTo>
                  <a:lnTo>
                    <a:pt x="169" y="515"/>
                  </a:lnTo>
                  <a:lnTo>
                    <a:pt x="173" y="515"/>
                  </a:lnTo>
                  <a:lnTo>
                    <a:pt x="178" y="512"/>
                  </a:lnTo>
                  <a:lnTo>
                    <a:pt x="182" y="510"/>
                  </a:lnTo>
                  <a:lnTo>
                    <a:pt x="185" y="507"/>
                  </a:lnTo>
                  <a:lnTo>
                    <a:pt x="570" y="40"/>
                  </a:lnTo>
                  <a:lnTo>
                    <a:pt x="572" y="35"/>
                  </a:lnTo>
                  <a:lnTo>
                    <a:pt x="574" y="31"/>
                  </a:lnTo>
                  <a:lnTo>
                    <a:pt x="574" y="26"/>
                  </a:lnTo>
                  <a:lnTo>
                    <a:pt x="574" y="22"/>
                  </a:lnTo>
                  <a:lnTo>
                    <a:pt x="574" y="18"/>
                  </a:lnTo>
                  <a:lnTo>
                    <a:pt x="572" y="13"/>
                  </a:lnTo>
                  <a:lnTo>
                    <a:pt x="570" y="9"/>
                  </a:lnTo>
                  <a:lnTo>
                    <a:pt x="56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841">
              <a:extLst>
                <a:ext uri="{FF2B5EF4-FFF2-40B4-BE49-F238E27FC236}">
                  <a16:creationId xmlns:a16="http://schemas.microsoft.com/office/drawing/2014/main" id="{A489F9C2-99D2-4C71-A167-1725FED39DC4}"/>
                </a:ext>
              </a:extLst>
            </p:cNvPr>
            <p:cNvSpPr>
              <a:spLocks/>
            </p:cNvSpPr>
            <p:nvPr/>
          </p:nvSpPr>
          <p:spPr bwMode="auto">
            <a:xfrm>
              <a:off x="903288" y="6546850"/>
              <a:ext cx="238125" cy="238125"/>
            </a:xfrm>
            <a:custGeom>
              <a:avLst/>
              <a:gdLst>
                <a:gd name="T0" fmla="*/ 569 w 599"/>
                <a:gd name="T1" fmla="*/ 220 h 598"/>
                <a:gd name="T2" fmla="*/ 562 w 599"/>
                <a:gd name="T3" fmla="*/ 223 h 598"/>
                <a:gd name="T4" fmla="*/ 555 w 599"/>
                <a:gd name="T5" fmla="*/ 229 h 598"/>
                <a:gd name="T6" fmla="*/ 552 w 599"/>
                <a:gd name="T7" fmla="*/ 238 h 598"/>
                <a:gd name="T8" fmla="*/ 551 w 599"/>
                <a:gd name="T9" fmla="*/ 551 h 598"/>
                <a:gd name="T10" fmla="*/ 48 w 599"/>
                <a:gd name="T11" fmla="*/ 47 h 598"/>
                <a:gd name="T12" fmla="*/ 421 w 599"/>
                <a:gd name="T13" fmla="*/ 47 h 598"/>
                <a:gd name="T14" fmla="*/ 430 w 599"/>
                <a:gd name="T15" fmla="*/ 44 h 598"/>
                <a:gd name="T16" fmla="*/ 436 w 599"/>
                <a:gd name="T17" fmla="*/ 37 h 598"/>
                <a:gd name="T18" fmla="*/ 440 w 599"/>
                <a:gd name="T19" fmla="*/ 28 h 598"/>
                <a:gd name="T20" fmla="*/ 440 w 599"/>
                <a:gd name="T21" fmla="*/ 19 h 598"/>
                <a:gd name="T22" fmla="*/ 436 w 599"/>
                <a:gd name="T23" fmla="*/ 11 h 598"/>
                <a:gd name="T24" fmla="*/ 430 w 599"/>
                <a:gd name="T25" fmla="*/ 4 h 598"/>
                <a:gd name="T26" fmla="*/ 421 w 599"/>
                <a:gd name="T27" fmla="*/ 0 h 598"/>
                <a:gd name="T28" fmla="*/ 24 w 599"/>
                <a:gd name="T29" fmla="*/ 0 h 598"/>
                <a:gd name="T30" fmla="*/ 14 w 599"/>
                <a:gd name="T31" fmla="*/ 2 h 598"/>
                <a:gd name="T32" fmla="*/ 6 w 599"/>
                <a:gd name="T33" fmla="*/ 6 h 598"/>
                <a:gd name="T34" fmla="*/ 2 w 599"/>
                <a:gd name="T35" fmla="*/ 14 h 598"/>
                <a:gd name="T36" fmla="*/ 0 w 599"/>
                <a:gd name="T37" fmla="*/ 24 h 598"/>
                <a:gd name="T38" fmla="*/ 1 w 599"/>
                <a:gd name="T39" fmla="*/ 579 h 598"/>
                <a:gd name="T40" fmla="*/ 4 w 599"/>
                <a:gd name="T41" fmla="*/ 588 h 598"/>
                <a:gd name="T42" fmla="*/ 11 w 599"/>
                <a:gd name="T43" fmla="*/ 595 h 598"/>
                <a:gd name="T44" fmla="*/ 18 w 599"/>
                <a:gd name="T45" fmla="*/ 598 h 598"/>
                <a:gd name="T46" fmla="*/ 575 w 599"/>
                <a:gd name="T47" fmla="*/ 598 h 598"/>
                <a:gd name="T48" fmla="*/ 584 w 599"/>
                <a:gd name="T49" fmla="*/ 597 h 598"/>
                <a:gd name="T50" fmla="*/ 591 w 599"/>
                <a:gd name="T51" fmla="*/ 592 h 598"/>
                <a:gd name="T52" fmla="*/ 597 w 599"/>
                <a:gd name="T53" fmla="*/ 584 h 598"/>
                <a:gd name="T54" fmla="*/ 599 w 599"/>
                <a:gd name="T55" fmla="*/ 575 h 598"/>
                <a:gd name="T56" fmla="*/ 598 w 599"/>
                <a:gd name="T57" fmla="*/ 238 h 598"/>
                <a:gd name="T58" fmla="*/ 595 w 599"/>
                <a:gd name="T59" fmla="*/ 229 h 598"/>
                <a:gd name="T60" fmla="*/ 588 w 599"/>
                <a:gd name="T61" fmla="*/ 223 h 598"/>
                <a:gd name="T62" fmla="*/ 579 w 599"/>
                <a:gd name="T63" fmla="*/ 22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9" h="598">
                  <a:moveTo>
                    <a:pt x="575" y="218"/>
                  </a:moveTo>
                  <a:lnTo>
                    <a:pt x="569" y="220"/>
                  </a:lnTo>
                  <a:lnTo>
                    <a:pt x="565" y="221"/>
                  </a:lnTo>
                  <a:lnTo>
                    <a:pt x="562" y="223"/>
                  </a:lnTo>
                  <a:lnTo>
                    <a:pt x="557" y="226"/>
                  </a:lnTo>
                  <a:lnTo>
                    <a:pt x="555" y="229"/>
                  </a:lnTo>
                  <a:lnTo>
                    <a:pt x="553" y="234"/>
                  </a:lnTo>
                  <a:lnTo>
                    <a:pt x="552" y="238"/>
                  </a:lnTo>
                  <a:lnTo>
                    <a:pt x="551" y="243"/>
                  </a:lnTo>
                  <a:lnTo>
                    <a:pt x="551" y="551"/>
                  </a:lnTo>
                  <a:lnTo>
                    <a:pt x="48" y="551"/>
                  </a:lnTo>
                  <a:lnTo>
                    <a:pt x="48" y="47"/>
                  </a:lnTo>
                  <a:lnTo>
                    <a:pt x="416" y="47"/>
                  </a:lnTo>
                  <a:lnTo>
                    <a:pt x="421" y="47"/>
                  </a:lnTo>
                  <a:lnTo>
                    <a:pt x="426" y="46"/>
                  </a:lnTo>
                  <a:lnTo>
                    <a:pt x="430" y="44"/>
                  </a:lnTo>
                  <a:lnTo>
                    <a:pt x="433" y="41"/>
                  </a:lnTo>
                  <a:lnTo>
                    <a:pt x="436" y="37"/>
                  </a:lnTo>
                  <a:lnTo>
                    <a:pt x="438" y="33"/>
                  </a:lnTo>
                  <a:lnTo>
                    <a:pt x="440" y="28"/>
                  </a:lnTo>
                  <a:lnTo>
                    <a:pt x="440" y="24"/>
                  </a:lnTo>
                  <a:lnTo>
                    <a:pt x="440" y="19"/>
                  </a:lnTo>
                  <a:lnTo>
                    <a:pt x="438" y="14"/>
                  </a:lnTo>
                  <a:lnTo>
                    <a:pt x="436" y="11"/>
                  </a:lnTo>
                  <a:lnTo>
                    <a:pt x="433" y="6"/>
                  </a:lnTo>
                  <a:lnTo>
                    <a:pt x="430" y="4"/>
                  </a:lnTo>
                  <a:lnTo>
                    <a:pt x="426" y="2"/>
                  </a:lnTo>
                  <a:lnTo>
                    <a:pt x="421" y="0"/>
                  </a:lnTo>
                  <a:lnTo>
                    <a:pt x="416" y="0"/>
                  </a:lnTo>
                  <a:lnTo>
                    <a:pt x="24" y="0"/>
                  </a:lnTo>
                  <a:lnTo>
                    <a:pt x="18" y="0"/>
                  </a:lnTo>
                  <a:lnTo>
                    <a:pt x="14" y="2"/>
                  </a:lnTo>
                  <a:lnTo>
                    <a:pt x="11" y="4"/>
                  </a:lnTo>
                  <a:lnTo>
                    <a:pt x="6" y="6"/>
                  </a:lnTo>
                  <a:lnTo>
                    <a:pt x="4" y="11"/>
                  </a:lnTo>
                  <a:lnTo>
                    <a:pt x="2" y="14"/>
                  </a:lnTo>
                  <a:lnTo>
                    <a:pt x="1" y="19"/>
                  </a:lnTo>
                  <a:lnTo>
                    <a:pt x="0" y="24"/>
                  </a:lnTo>
                  <a:lnTo>
                    <a:pt x="0" y="575"/>
                  </a:lnTo>
                  <a:lnTo>
                    <a:pt x="1" y="579"/>
                  </a:lnTo>
                  <a:lnTo>
                    <a:pt x="2" y="584"/>
                  </a:lnTo>
                  <a:lnTo>
                    <a:pt x="4" y="588"/>
                  </a:lnTo>
                  <a:lnTo>
                    <a:pt x="6" y="592"/>
                  </a:lnTo>
                  <a:lnTo>
                    <a:pt x="11" y="595"/>
                  </a:lnTo>
                  <a:lnTo>
                    <a:pt x="14" y="597"/>
                  </a:lnTo>
                  <a:lnTo>
                    <a:pt x="18" y="598"/>
                  </a:lnTo>
                  <a:lnTo>
                    <a:pt x="24" y="598"/>
                  </a:lnTo>
                  <a:lnTo>
                    <a:pt x="575" y="598"/>
                  </a:lnTo>
                  <a:lnTo>
                    <a:pt x="579" y="598"/>
                  </a:lnTo>
                  <a:lnTo>
                    <a:pt x="584" y="597"/>
                  </a:lnTo>
                  <a:lnTo>
                    <a:pt x="588" y="595"/>
                  </a:lnTo>
                  <a:lnTo>
                    <a:pt x="591" y="592"/>
                  </a:lnTo>
                  <a:lnTo>
                    <a:pt x="595" y="588"/>
                  </a:lnTo>
                  <a:lnTo>
                    <a:pt x="597" y="584"/>
                  </a:lnTo>
                  <a:lnTo>
                    <a:pt x="598" y="579"/>
                  </a:lnTo>
                  <a:lnTo>
                    <a:pt x="599" y="575"/>
                  </a:lnTo>
                  <a:lnTo>
                    <a:pt x="599" y="243"/>
                  </a:lnTo>
                  <a:lnTo>
                    <a:pt x="598" y="238"/>
                  </a:lnTo>
                  <a:lnTo>
                    <a:pt x="597" y="234"/>
                  </a:lnTo>
                  <a:lnTo>
                    <a:pt x="595" y="229"/>
                  </a:lnTo>
                  <a:lnTo>
                    <a:pt x="591" y="226"/>
                  </a:lnTo>
                  <a:lnTo>
                    <a:pt x="588" y="223"/>
                  </a:lnTo>
                  <a:lnTo>
                    <a:pt x="584" y="221"/>
                  </a:lnTo>
                  <a:lnTo>
                    <a:pt x="579" y="220"/>
                  </a:lnTo>
                  <a:lnTo>
                    <a:pt x="575"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 name="Group 32">
            <a:extLst>
              <a:ext uri="{FF2B5EF4-FFF2-40B4-BE49-F238E27FC236}">
                <a16:creationId xmlns:a16="http://schemas.microsoft.com/office/drawing/2014/main" id="{AF2D5C6A-22B3-4785-85EE-72410E63818A}"/>
              </a:ext>
            </a:extLst>
          </p:cNvPr>
          <p:cNvGrpSpPr/>
          <p:nvPr/>
        </p:nvGrpSpPr>
        <p:grpSpPr>
          <a:xfrm>
            <a:off x="909807" y="1539149"/>
            <a:ext cx="271462" cy="266700"/>
            <a:chOff x="903288" y="6518275"/>
            <a:chExt cx="271462" cy="266700"/>
          </a:xfrm>
          <a:solidFill>
            <a:schemeClr val="bg1"/>
          </a:solidFill>
        </p:grpSpPr>
        <p:sp>
          <p:nvSpPr>
            <p:cNvPr id="34" name="Freeform 1840">
              <a:extLst>
                <a:ext uri="{FF2B5EF4-FFF2-40B4-BE49-F238E27FC236}">
                  <a16:creationId xmlns:a16="http://schemas.microsoft.com/office/drawing/2014/main" id="{AB044C91-99B4-43E9-84DD-E9CD8C34CC3B}"/>
                </a:ext>
              </a:extLst>
            </p:cNvPr>
            <p:cNvSpPr>
              <a:spLocks/>
            </p:cNvSpPr>
            <p:nvPr/>
          </p:nvSpPr>
          <p:spPr bwMode="auto">
            <a:xfrm>
              <a:off x="946150" y="6518275"/>
              <a:ext cx="228600" cy="204788"/>
            </a:xfrm>
            <a:custGeom>
              <a:avLst/>
              <a:gdLst>
                <a:gd name="T0" fmla="*/ 566 w 574"/>
                <a:gd name="T1" fmla="*/ 6 h 515"/>
                <a:gd name="T2" fmla="*/ 562 w 574"/>
                <a:gd name="T3" fmla="*/ 3 h 515"/>
                <a:gd name="T4" fmla="*/ 557 w 574"/>
                <a:gd name="T5" fmla="*/ 1 h 515"/>
                <a:gd name="T6" fmla="*/ 553 w 574"/>
                <a:gd name="T7" fmla="*/ 0 h 515"/>
                <a:gd name="T8" fmla="*/ 549 w 574"/>
                <a:gd name="T9" fmla="*/ 0 h 515"/>
                <a:gd name="T10" fmla="*/ 544 w 574"/>
                <a:gd name="T11" fmla="*/ 1 h 515"/>
                <a:gd name="T12" fmla="*/ 540 w 574"/>
                <a:gd name="T13" fmla="*/ 3 h 515"/>
                <a:gd name="T14" fmla="*/ 535 w 574"/>
                <a:gd name="T15" fmla="*/ 6 h 515"/>
                <a:gd name="T16" fmla="*/ 532 w 574"/>
                <a:gd name="T17" fmla="*/ 10 h 515"/>
                <a:gd name="T18" fmla="*/ 165 w 574"/>
                <a:gd name="T19" fmla="*/ 456 h 515"/>
                <a:gd name="T20" fmla="*/ 41 w 574"/>
                <a:gd name="T21" fmla="*/ 330 h 515"/>
                <a:gd name="T22" fmla="*/ 36 w 574"/>
                <a:gd name="T23" fmla="*/ 327 h 515"/>
                <a:gd name="T24" fmla="*/ 33 w 574"/>
                <a:gd name="T25" fmla="*/ 325 h 515"/>
                <a:gd name="T26" fmla="*/ 28 w 574"/>
                <a:gd name="T27" fmla="*/ 324 h 515"/>
                <a:gd name="T28" fmla="*/ 23 w 574"/>
                <a:gd name="T29" fmla="*/ 324 h 515"/>
                <a:gd name="T30" fmla="*/ 18 w 574"/>
                <a:gd name="T31" fmla="*/ 324 h 515"/>
                <a:gd name="T32" fmla="*/ 14 w 574"/>
                <a:gd name="T33" fmla="*/ 325 h 515"/>
                <a:gd name="T34" fmla="*/ 11 w 574"/>
                <a:gd name="T35" fmla="*/ 327 h 515"/>
                <a:gd name="T36" fmla="*/ 6 w 574"/>
                <a:gd name="T37" fmla="*/ 330 h 515"/>
                <a:gd name="T38" fmla="*/ 3 w 574"/>
                <a:gd name="T39" fmla="*/ 335 h 515"/>
                <a:gd name="T40" fmla="*/ 1 w 574"/>
                <a:gd name="T41" fmla="*/ 339 h 515"/>
                <a:gd name="T42" fmla="*/ 0 w 574"/>
                <a:gd name="T43" fmla="*/ 343 h 515"/>
                <a:gd name="T44" fmla="*/ 0 w 574"/>
                <a:gd name="T45" fmla="*/ 348 h 515"/>
                <a:gd name="T46" fmla="*/ 0 w 574"/>
                <a:gd name="T47" fmla="*/ 352 h 515"/>
                <a:gd name="T48" fmla="*/ 1 w 574"/>
                <a:gd name="T49" fmla="*/ 357 h 515"/>
                <a:gd name="T50" fmla="*/ 3 w 574"/>
                <a:gd name="T51" fmla="*/ 361 h 515"/>
                <a:gd name="T52" fmla="*/ 6 w 574"/>
                <a:gd name="T53" fmla="*/ 365 h 515"/>
                <a:gd name="T54" fmla="*/ 150 w 574"/>
                <a:gd name="T55" fmla="*/ 509 h 515"/>
                <a:gd name="T56" fmla="*/ 154 w 574"/>
                <a:gd name="T57" fmla="*/ 511 h 515"/>
                <a:gd name="T58" fmla="*/ 158 w 574"/>
                <a:gd name="T59" fmla="*/ 513 h 515"/>
                <a:gd name="T60" fmla="*/ 162 w 574"/>
                <a:gd name="T61" fmla="*/ 515 h 515"/>
                <a:gd name="T62" fmla="*/ 168 w 574"/>
                <a:gd name="T63" fmla="*/ 515 h 515"/>
                <a:gd name="T64" fmla="*/ 168 w 574"/>
                <a:gd name="T65" fmla="*/ 515 h 515"/>
                <a:gd name="T66" fmla="*/ 169 w 574"/>
                <a:gd name="T67" fmla="*/ 515 h 515"/>
                <a:gd name="T68" fmla="*/ 173 w 574"/>
                <a:gd name="T69" fmla="*/ 515 h 515"/>
                <a:gd name="T70" fmla="*/ 178 w 574"/>
                <a:gd name="T71" fmla="*/ 512 h 515"/>
                <a:gd name="T72" fmla="*/ 182 w 574"/>
                <a:gd name="T73" fmla="*/ 510 h 515"/>
                <a:gd name="T74" fmla="*/ 185 w 574"/>
                <a:gd name="T75" fmla="*/ 507 h 515"/>
                <a:gd name="T76" fmla="*/ 570 w 574"/>
                <a:gd name="T77" fmla="*/ 40 h 515"/>
                <a:gd name="T78" fmla="*/ 572 w 574"/>
                <a:gd name="T79" fmla="*/ 35 h 515"/>
                <a:gd name="T80" fmla="*/ 574 w 574"/>
                <a:gd name="T81" fmla="*/ 31 h 515"/>
                <a:gd name="T82" fmla="*/ 574 w 574"/>
                <a:gd name="T83" fmla="*/ 26 h 515"/>
                <a:gd name="T84" fmla="*/ 574 w 574"/>
                <a:gd name="T85" fmla="*/ 22 h 515"/>
                <a:gd name="T86" fmla="*/ 574 w 574"/>
                <a:gd name="T87" fmla="*/ 18 h 515"/>
                <a:gd name="T88" fmla="*/ 572 w 574"/>
                <a:gd name="T89" fmla="*/ 13 h 515"/>
                <a:gd name="T90" fmla="*/ 570 w 574"/>
                <a:gd name="T91" fmla="*/ 9 h 515"/>
                <a:gd name="T92" fmla="*/ 566 w 574"/>
                <a:gd name="T9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4" h="515">
                  <a:moveTo>
                    <a:pt x="566" y="6"/>
                  </a:moveTo>
                  <a:lnTo>
                    <a:pt x="562" y="3"/>
                  </a:lnTo>
                  <a:lnTo>
                    <a:pt x="557" y="1"/>
                  </a:lnTo>
                  <a:lnTo>
                    <a:pt x="553" y="0"/>
                  </a:lnTo>
                  <a:lnTo>
                    <a:pt x="549" y="0"/>
                  </a:lnTo>
                  <a:lnTo>
                    <a:pt x="544" y="1"/>
                  </a:lnTo>
                  <a:lnTo>
                    <a:pt x="540" y="3"/>
                  </a:lnTo>
                  <a:lnTo>
                    <a:pt x="535" y="6"/>
                  </a:lnTo>
                  <a:lnTo>
                    <a:pt x="532" y="10"/>
                  </a:lnTo>
                  <a:lnTo>
                    <a:pt x="165" y="456"/>
                  </a:lnTo>
                  <a:lnTo>
                    <a:pt x="41" y="330"/>
                  </a:lnTo>
                  <a:lnTo>
                    <a:pt x="36" y="327"/>
                  </a:lnTo>
                  <a:lnTo>
                    <a:pt x="33" y="325"/>
                  </a:lnTo>
                  <a:lnTo>
                    <a:pt x="28" y="324"/>
                  </a:lnTo>
                  <a:lnTo>
                    <a:pt x="23" y="324"/>
                  </a:lnTo>
                  <a:lnTo>
                    <a:pt x="18" y="324"/>
                  </a:lnTo>
                  <a:lnTo>
                    <a:pt x="14" y="325"/>
                  </a:lnTo>
                  <a:lnTo>
                    <a:pt x="11" y="327"/>
                  </a:lnTo>
                  <a:lnTo>
                    <a:pt x="6" y="330"/>
                  </a:lnTo>
                  <a:lnTo>
                    <a:pt x="3" y="335"/>
                  </a:lnTo>
                  <a:lnTo>
                    <a:pt x="1" y="339"/>
                  </a:lnTo>
                  <a:lnTo>
                    <a:pt x="0" y="343"/>
                  </a:lnTo>
                  <a:lnTo>
                    <a:pt x="0" y="348"/>
                  </a:lnTo>
                  <a:lnTo>
                    <a:pt x="0" y="352"/>
                  </a:lnTo>
                  <a:lnTo>
                    <a:pt x="1" y="357"/>
                  </a:lnTo>
                  <a:lnTo>
                    <a:pt x="3" y="361"/>
                  </a:lnTo>
                  <a:lnTo>
                    <a:pt x="6" y="365"/>
                  </a:lnTo>
                  <a:lnTo>
                    <a:pt x="150" y="509"/>
                  </a:lnTo>
                  <a:lnTo>
                    <a:pt x="154" y="511"/>
                  </a:lnTo>
                  <a:lnTo>
                    <a:pt x="158" y="513"/>
                  </a:lnTo>
                  <a:lnTo>
                    <a:pt x="162" y="515"/>
                  </a:lnTo>
                  <a:lnTo>
                    <a:pt x="168" y="515"/>
                  </a:lnTo>
                  <a:lnTo>
                    <a:pt x="168" y="515"/>
                  </a:lnTo>
                  <a:lnTo>
                    <a:pt x="169" y="515"/>
                  </a:lnTo>
                  <a:lnTo>
                    <a:pt x="173" y="515"/>
                  </a:lnTo>
                  <a:lnTo>
                    <a:pt x="178" y="512"/>
                  </a:lnTo>
                  <a:lnTo>
                    <a:pt x="182" y="510"/>
                  </a:lnTo>
                  <a:lnTo>
                    <a:pt x="185" y="507"/>
                  </a:lnTo>
                  <a:lnTo>
                    <a:pt x="570" y="40"/>
                  </a:lnTo>
                  <a:lnTo>
                    <a:pt x="572" y="35"/>
                  </a:lnTo>
                  <a:lnTo>
                    <a:pt x="574" y="31"/>
                  </a:lnTo>
                  <a:lnTo>
                    <a:pt x="574" y="26"/>
                  </a:lnTo>
                  <a:lnTo>
                    <a:pt x="574" y="22"/>
                  </a:lnTo>
                  <a:lnTo>
                    <a:pt x="574" y="18"/>
                  </a:lnTo>
                  <a:lnTo>
                    <a:pt x="572" y="13"/>
                  </a:lnTo>
                  <a:lnTo>
                    <a:pt x="570" y="9"/>
                  </a:lnTo>
                  <a:lnTo>
                    <a:pt x="56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841">
              <a:extLst>
                <a:ext uri="{FF2B5EF4-FFF2-40B4-BE49-F238E27FC236}">
                  <a16:creationId xmlns:a16="http://schemas.microsoft.com/office/drawing/2014/main" id="{FEE4CF06-4CC8-43DC-9FB6-D8819E1B40D1}"/>
                </a:ext>
              </a:extLst>
            </p:cNvPr>
            <p:cNvSpPr>
              <a:spLocks/>
            </p:cNvSpPr>
            <p:nvPr/>
          </p:nvSpPr>
          <p:spPr bwMode="auto">
            <a:xfrm>
              <a:off x="903288" y="6546850"/>
              <a:ext cx="238125" cy="238125"/>
            </a:xfrm>
            <a:custGeom>
              <a:avLst/>
              <a:gdLst>
                <a:gd name="T0" fmla="*/ 569 w 599"/>
                <a:gd name="T1" fmla="*/ 220 h 598"/>
                <a:gd name="T2" fmla="*/ 562 w 599"/>
                <a:gd name="T3" fmla="*/ 223 h 598"/>
                <a:gd name="T4" fmla="*/ 555 w 599"/>
                <a:gd name="T5" fmla="*/ 229 h 598"/>
                <a:gd name="T6" fmla="*/ 552 w 599"/>
                <a:gd name="T7" fmla="*/ 238 h 598"/>
                <a:gd name="T8" fmla="*/ 551 w 599"/>
                <a:gd name="T9" fmla="*/ 551 h 598"/>
                <a:gd name="T10" fmla="*/ 48 w 599"/>
                <a:gd name="T11" fmla="*/ 47 h 598"/>
                <a:gd name="T12" fmla="*/ 421 w 599"/>
                <a:gd name="T13" fmla="*/ 47 h 598"/>
                <a:gd name="T14" fmla="*/ 430 w 599"/>
                <a:gd name="T15" fmla="*/ 44 h 598"/>
                <a:gd name="T16" fmla="*/ 436 w 599"/>
                <a:gd name="T17" fmla="*/ 37 h 598"/>
                <a:gd name="T18" fmla="*/ 440 w 599"/>
                <a:gd name="T19" fmla="*/ 28 h 598"/>
                <a:gd name="T20" fmla="*/ 440 w 599"/>
                <a:gd name="T21" fmla="*/ 19 h 598"/>
                <a:gd name="T22" fmla="*/ 436 w 599"/>
                <a:gd name="T23" fmla="*/ 11 h 598"/>
                <a:gd name="T24" fmla="*/ 430 w 599"/>
                <a:gd name="T25" fmla="*/ 4 h 598"/>
                <a:gd name="T26" fmla="*/ 421 w 599"/>
                <a:gd name="T27" fmla="*/ 0 h 598"/>
                <a:gd name="T28" fmla="*/ 24 w 599"/>
                <a:gd name="T29" fmla="*/ 0 h 598"/>
                <a:gd name="T30" fmla="*/ 14 w 599"/>
                <a:gd name="T31" fmla="*/ 2 h 598"/>
                <a:gd name="T32" fmla="*/ 6 w 599"/>
                <a:gd name="T33" fmla="*/ 6 h 598"/>
                <a:gd name="T34" fmla="*/ 2 w 599"/>
                <a:gd name="T35" fmla="*/ 14 h 598"/>
                <a:gd name="T36" fmla="*/ 0 w 599"/>
                <a:gd name="T37" fmla="*/ 24 h 598"/>
                <a:gd name="T38" fmla="*/ 1 w 599"/>
                <a:gd name="T39" fmla="*/ 579 h 598"/>
                <a:gd name="T40" fmla="*/ 4 w 599"/>
                <a:gd name="T41" fmla="*/ 588 h 598"/>
                <a:gd name="T42" fmla="*/ 11 w 599"/>
                <a:gd name="T43" fmla="*/ 595 h 598"/>
                <a:gd name="T44" fmla="*/ 18 w 599"/>
                <a:gd name="T45" fmla="*/ 598 h 598"/>
                <a:gd name="T46" fmla="*/ 575 w 599"/>
                <a:gd name="T47" fmla="*/ 598 h 598"/>
                <a:gd name="T48" fmla="*/ 584 w 599"/>
                <a:gd name="T49" fmla="*/ 597 h 598"/>
                <a:gd name="T50" fmla="*/ 591 w 599"/>
                <a:gd name="T51" fmla="*/ 592 h 598"/>
                <a:gd name="T52" fmla="*/ 597 w 599"/>
                <a:gd name="T53" fmla="*/ 584 h 598"/>
                <a:gd name="T54" fmla="*/ 599 w 599"/>
                <a:gd name="T55" fmla="*/ 575 h 598"/>
                <a:gd name="T56" fmla="*/ 598 w 599"/>
                <a:gd name="T57" fmla="*/ 238 h 598"/>
                <a:gd name="T58" fmla="*/ 595 w 599"/>
                <a:gd name="T59" fmla="*/ 229 h 598"/>
                <a:gd name="T60" fmla="*/ 588 w 599"/>
                <a:gd name="T61" fmla="*/ 223 h 598"/>
                <a:gd name="T62" fmla="*/ 579 w 599"/>
                <a:gd name="T63" fmla="*/ 22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9" h="598">
                  <a:moveTo>
                    <a:pt x="575" y="218"/>
                  </a:moveTo>
                  <a:lnTo>
                    <a:pt x="569" y="220"/>
                  </a:lnTo>
                  <a:lnTo>
                    <a:pt x="565" y="221"/>
                  </a:lnTo>
                  <a:lnTo>
                    <a:pt x="562" y="223"/>
                  </a:lnTo>
                  <a:lnTo>
                    <a:pt x="557" y="226"/>
                  </a:lnTo>
                  <a:lnTo>
                    <a:pt x="555" y="229"/>
                  </a:lnTo>
                  <a:lnTo>
                    <a:pt x="553" y="234"/>
                  </a:lnTo>
                  <a:lnTo>
                    <a:pt x="552" y="238"/>
                  </a:lnTo>
                  <a:lnTo>
                    <a:pt x="551" y="243"/>
                  </a:lnTo>
                  <a:lnTo>
                    <a:pt x="551" y="551"/>
                  </a:lnTo>
                  <a:lnTo>
                    <a:pt x="48" y="551"/>
                  </a:lnTo>
                  <a:lnTo>
                    <a:pt x="48" y="47"/>
                  </a:lnTo>
                  <a:lnTo>
                    <a:pt x="416" y="47"/>
                  </a:lnTo>
                  <a:lnTo>
                    <a:pt x="421" y="47"/>
                  </a:lnTo>
                  <a:lnTo>
                    <a:pt x="426" y="46"/>
                  </a:lnTo>
                  <a:lnTo>
                    <a:pt x="430" y="44"/>
                  </a:lnTo>
                  <a:lnTo>
                    <a:pt x="433" y="41"/>
                  </a:lnTo>
                  <a:lnTo>
                    <a:pt x="436" y="37"/>
                  </a:lnTo>
                  <a:lnTo>
                    <a:pt x="438" y="33"/>
                  </a:lnTo>
                  <a:lnTo>
                    <a:pt x="440" y="28"/>
                  </a:lnTo>
                  <a:lnTo>
                    <a:pt x="440" y="24"/>
                  </a:lnTo>
                  <a:lnTo>
                    <a:pt x="440" y="19"/>
                  </a:lnTo>
                  <a:lnTo>
                    <a:pt x="438" y="14"/>
                  </a:lnTo>
                  <a:lnTo>
                    <a:pt x="436" y="11"/>
                  </a:lnTo>
                  <a:lnTo>
                    <a:pt x="433" y="6"/>
                  </a:lnTo>
                  <a:lnTo>
                    <a:pt x="430" y="4"/>
                  </a:lnTo>
                  <a:lnTo>
                    <a:pt x="426" y="2"/>
                  </a:lnTo>
                  <a:lnTo>
                    <a:pt x="421" y="0"/>
                  </a:lnTo>
                  <a:lnTo>
                    <a:pt x="416" y="0"/>
                  </a:lnTo>
                  <a:lnTo>
                    <a:pt x="24" y="0"/>
                  </a:lnTo>
                  <a:lnTo>
                    <a:pt x="18" y="0"/>
                  </a:lnTo>
                  <a:lnTo>
                    <a:pt x="14" y="2"/>
                  </a:lnTo>
                  <a:lnTo>
                    <a:pt x="11" y="4"/>
                  </a:lnTo>
                  <a:lnTo>
                    <a:pt x="6" y="6"/>
                  </a:lnTo>
                  <a:lnTo>
                    <a:pt x="4" y="11"/>
                  </a:lnTo>
                  <a:lnTo>
                    <a:pt x="2" y="14"/>
                  </a:lnTo>
                  <a:lnTo>
                    <a:pt x="1" y="19"/>
                  </a:lnTo>
                  <a:lnTo>
                    <a:pt x="0" y="24"/>
                  </a:lnTo>
                  <a:lnTo>
                    <a:pt x="0" y="575"/>
                  </a:lnTo>
                  <a:lnTo>
                    <a:pt x="1" y="579"/>
                  </a:lnTo>
                  <a:lnTo>
                    <a:pt x="2" y="584"/>
                  </a:lnTo>
                  <a:lnTo>
                    <a:pt x="4" y="588"/>
                  </a:lnTo>
                  <a:lnTo>
                    <a:pt x="6" y="592"/>
                  </a:lnTo>
                  <a:lnTo>
                    <a:pt x="11" y="595"/>
                  </a:lnTo>
                  <a:lnTo>
                    <a:pt x="14" y="597"/>
                  </a:lnTo>
                  <a:lnTo>
                    <a:pt x="18" y="598"/>
                  </a:lnTo>
                  <a:lnTo>
                    <a:pt x="24" y="598"/>
                  </a:lnTo>
                  <a:lnTo>
                    <a:pt x="575" y="598"/>
                  </a:lnTo>
                  <a:lnTo>
                    <a:pt x="579" y="598"/>
                  </a:lnTo>
                  <a:lnTo>
                    <a:pt x="584" y="597"/>
                  </a:lnTo>
                  <a:lnTo>
                    <a:pt x="588" y="595"/>
                  </a:lnTo>
                  <a:lnTo>
                    <a:pt x="591" y="592"/>
                  </a:lnTo>
                  <a:lnTo>
                    <a:pt x="595" y="588"/>
                  </a:lnTo>
                  <a:lnTo>
                    <a:pt x="597" y="584"/>
                  </a:lnTo>
                  <a:lnTo>
                    <a:pt x="598" y="579"/>
                  </a:lnTo>
                  <a:lnTo>
                    <a:pt x="599" y="575"/>
                  </a:lnTo>
                  <a:lnTo>
                    <a:pt x="599" y="243"/>
                  </a:lnTo>
                  <a:lnTo>
                    <a:pt x="598" y="238"/>
                  </a:lnTo>
                  <a:lnTo>
                    <a:pt x="597" y="234"/>
                  </a:lnTo>
                  <a:lnTo>
                    <a:pt x="595" y="229"/>
                  </a:lnTo>
                  <a:lnTo>
                    <a:pt x="591" y="226"/>
                  </a:lnTo>
                  <a:lnTo>
                    <a:pt x="588" y="223"/>
                  </a:lnTo>
                  <a:lnTo>
                    <a:pt x="584" y="221"/>
                  </a:lnTo>
                  <a:lnTo>
                    <a:pt x="579" y="220"/>
                  </a:lnTo>
                  <a:lnTo>
                    <a:pt x="575"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59324A52-366C-44C2-8288-DC110828111A}"/>
              </a:ext>
            </a:extLst>
          </p:cNvPr>
          <p:cNvGrpSpPr/>
          <p:nvPr/>
        </p:nvGrpSpPr>
        <p:grpSpPr>
          <a:xfrm>
            <a:off x="4145334" y="3585161"/>
            <a:ext cx="271462" cy="266700"/>
            <a:chOff x="903288" y="6518275"/>
            <a:chExt cx="271462" cy="266700"/>
          </a:xfrm>
          <a:solidFill>
            <a:schemeClr val="bg1"/>
          </a:solidFill>
        </p:grpSpPr>
        <p:sp>
          <p:nvSpPr>
            <p:cNvPr id="66" name="Freeform 1840">
              <a:extLst>
                <a:ext uri="{FF2B5EF4-FFF2-40B4-BE49-F238E27FC236}">
                  <a16:creationId xmlns:a16="http://schemas.microsoft.com/office/drawing/2014/main" id="{21D5EF12-3DAF-4CFE-8EB7-94140E6FAE85}"/>
                </a:ext>
              </a:extLst>
            </p:cNvPr>
            <p:cNvSpPr>
              <a:spLocks/>
            </p:cNvSpPr>
            <p:nvPr/>
          </p:nvSpPr>
          <p:spPr bwMode="auto">
            <a:xfrm>
              <a:off x="946150" y="6518275"/>
              <a:ext cx="228600" cy="204788"/>
            </a:xfrm>
            <a:custGeom>
              <a:avLst/>
              <a:gdLst>
                <a:gd name="T0" fmla="*/ 566 w 574"/>
                <a:gd name="T1" fmla="*/ 6 h 515"/>
                <a:gd name="T2" fmla="*/ 562 w 574"/>
                <a:gd name="T3" fmla="*/ 3 h 515"/>
                <a:gd name="T4" fmla="*/ 557 w 574"/>
                <a:gd name="T5" fmla="*/ 1 h 515"/>
                <a:gd name="T6" fmla="*/ 553 w 574"/>
                <a:gd name="T7" fmla="*/ 0 h 515"/>
                <a:gd name="T8" fmla="*/ 549 w 574"/>
                <a:gd name="T9" fmla="*/ 0 h 515"/>
                <a:gd name="T10" fmla="*/ 544 w 574"/>
                <a:gd name="T11" fmla="*/ 1 h 515"/>
                <a:gd name="T12" fmla="*/ 540 w 574"/>
                <a:gd name="T13" fmla="*/ 3 h 515"/>
                <a:gd name="T14" fmla="*/ 535 w 574"/>
                <a:gd name="T15" fmla="*/ 6 h 515"/>
                <a:gd name="T16" fmla="*/ 532 w 574"/>
                <a:gd name="T17" fmla="*/ 10 h 515"/>
                <a:gd name="T18" fmla="*/ 165 w 574"/>
                <a:gd name="T19" fmla="*/ 456 h 515"/>
                <a:gd name="T20" fmla="*/ 41 w 574"/>
                <a:gd name="T21" fmla="*/ 330 h 515"/>
                <a:gd name="T22" fmla="*/ 36 w 574"/>
                <a:gd name="T23" fmla="*/ 327 h 515"/>
                <a:gd name="T24" fmla="*/ 33 w 574"/>
                <a:gd name="T25" fmla="*/ 325 h 515"/>
                <a:gd name="T26" fmla="*/ 28 w 574"/>
                <a:gd name="T27" fmla="*/ 324 h 515"/>
                <a:gd name="T28" fmla="*/ 23 w 574"/>
                <a:gd name="T29" fmla="*/ 324 h 515"/>
                <a:gd name="T30" fmla="*/ 18 w 574"/>
                <a:gd name="T31" fmla="*/ 324 h 515"/>
                <a:gd name="T32" fmla="*/ 14 w 574"/>
                <a:gd name="T33" fmla="*/ 325 h 515"/>
                <a:gd name="T34" fmla="*/ 11 w 574"/>
                <a:gd name="T35" fmla="*/ 327 h 515"/>
                <a:gd name="T36" fmla="*/ 6 w 574"/>
                <a:gd name="T37" fmla="*/ 330 h 515"/>
                <a:gd name="T38" fmla="*/ 3 w 574"/>
                <a:gd name="T39" fmla="*/ 335 h 515"/>
                <a:gd name="T40" fmla="*/ 1 w 574"/>
                <a:gd name="T41" fmla="*/ 339 h 515"/>
                <a:gd name="T42" fmla="*/ 0 w 574"/>
                <a:gd name="T43" fmla="*/ 343 h 515"/>
                <a:gd name="T44" fmla="*/ 0 w 574"/>
                <a:gd name="T45" fmla="*/ 348 h 515"/>
                <a:gd name="T46" fmla="*/ 0 w 574"/>
                <a:gd name="T47" fmla="*/ 352 h 515"/>
                <a:gd name="T48" fmla="*/ 1 w 574"/>
                <a:gd name="T49" fmla="*/ 357 h 515"/>
                <a:gd name="T50" fmla="*/ 3 w 574"/>
                <a:gd name="T51" fmla="*/ 361 h 515"/>
                <a:gd name="T52" fmla="*/ 6 w 574"/>
                <a:gd name="T53" fmla="*/ 365 h 515"/>
                <a:gd name="T54" fmla="*/ 150 w 574"/>
                <a:gd name="T55" fmla="*/ 509 h 515"/>
                <a:gd name="T56" fmla="*/ 154 w 574"/>
                <a:gd name="T57" fmla="*/ 511 h 515"/>
                <a:gd name="T58" fmla="*/ 158 w 574"/>
                <a:gd name="T59" fmla="*/ 513 h 515"/>
                <a:gd name="T60" fmla="*/ 162 w 574"/>
                <a:gd name="T61" fmla="*/ 515 h 515"/>
                <a:gd name="T62" fmla="*/ 168 w 574"/>
                <a:gd name="T63" fmla="*/ 515 h 515"/>
                <a:gd name="T64" fmla="*/ 168 w 574"/>
                <a:gd name="T65" fmla="*/ 515 h 515"/>
                <a:gd name="T66" fmla="*/ 169 w 574"/>
                <a:gd name="T67" fmla="*/ 515 h 515"/>
                <a:gd name="T68" fmla="*/ 173 w 574"/>
                <a:gd name="T69" fmla="*/ 515 h 515"/>
                <a:gd name="T70" fmla="*/ 178 w 574"/>
                <a:gd name="T71" fmla="*/ 512 h 515"/>
                <a:gd name="T72" fmla="*/ 182 w 574"/>
                <a:gd name="T73" fmla="*/ 510 h 515"/>
                <a:gd name="T74" fmla="*/ 185 w 574"/>
                <a:gd name="T75" fmla="*/ 507 h 515"/>
                <a:gd name="T76" fmla="*/ 570 w 574"/>
                <a:gd name="T77" fmla="*/ 40 h 515"/>
                <a:gd name="T78" fmla="*/ 572 w 574"/>
                <a:gd name="T79" fmla="*/ 35 h 515"/>
                <a:gd name="T80" fmla="*/ 574 w 574"/>
                <a:gd name="T81" fmla="*/ 31 h 515"/>
                <a:gd name="T82" fmla="*/ 574 w 574"/>
                <a:gd name="T83" fmla="*/ 26 h 515"/>
                <a:gd name="T84" fmla="*/ 574 w 574"/>
                <a:gd name="T85" fmla="*/ 22 h 515"/>
                <a:gd name="T86" fmla="*/ 574 w 574"/>
                <a:gd name="T87" fmla="*/ 18 h 515"/>
                <a:gd name="T88" fmla="*/ 572 w 574"/>
                <a:gd name="T89" fmla="*/ 13 h 515"/>
                <a:gd name="T90" fmla="*/ 570 w 574"/>
                <a:gd name="T91" fmla="*/ 9 h 515"/>
                <a:gd name="T92" fmla="*/ 566 w 574"/>
                <a:gd name="T9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4" h="515">
                  <a:moveTo>
                    <a:pt x="566" y="6"/>
                  </a:moveTo>
                  <a:lnTo>
                    <a:pt x="562" y="3"/>
                  </a:lnTo>
                  <a:lnTo>
                    <a:pt x="557" y="1"/>
                  </a:lnTo>
                  <a:lnTo>
                    <a:pt x="553" y="0"/>
                  </a:lnTo>
                  <a:lnTo>
                    <a:pt x="549" y="0"/>
                  </a:lnTo>
                  <a:lnTo>
                    <a:pt x="544" y="1"/>
                  </a:lnTo>
                  <a:lnTo>
                    <a:pt x="540" y="3"/>
                  </a:lnTo>
                  <a:lnTo>
                    <a:pt x="535" y="6"/>
                  </a:lnTo>
                  <a:lnTo>
                    <a:pt x="532" y="10"/>
                  </a:lnTo>
                  <a:lnTo>
                    <a:pt x="165" y="456"/>
                  </a:lnTo>
                  <a:lnTo>
                    <a:pt x="41" y="330"/>
                  </a:lnTo>
                  <a:lnTo>
                    <a:pt x="36" y="327"/>
                  </a:lnTo>
                  <a:lnTo>
                    <a:pt x="33" y="325"/>
                  </a:lnTo>
                  <a:lnTo>
                    <a:pt x="28" y="324"/>
                  </a:lnTo>
                  <a:lnTo>
                    <a:pt x="23" y="324"/>
                  </a:lnTo>
                  <a:lnTo>
                    <a:pt x="18" y="324"/>
                  </a:lnTo>
                  <a:lnTo>
                    <a:pt x="14" y="325"/>
                  </a:lnTo>
                  <a:lnTo>
                    <a:pt x="11" y="327"/>
                  </a:lnTo>
                  <a:lnTo>
                    <a:pt x="6" y="330"/>
                  </a:lnTo>
                  <a:lnTo>
                    <a:pt x="3" y="335"/>
                  </a:lnTo>
                  <a:lnTo>
                    <a:pt x="1" y="339"/>
                  </a:lnTo>
                  <a:lnTo>
                    <a:pt x="0" y="343"/>
                  </a:lnTo>
                  <a:lnTo>
                    <a:pt x="0" y="348"/>
                  </a:lnTo>
                  <a:lnTo>
                    <a:pt x="0" y="352"/>
                  </a:lnTo>
                  <a:lnTo>
                    <a:pt x="1" y="357"/>
                  </a:lnTo>
                  <a:lnTo>
                    <a:pt x="3" y="361"/>
                  </a:lnTo>
                  <a:lnTo>
                    <a:pt x="6" y="365"/>
                  </a:lnTo>
                  <a:lnTo>
                    <a:pt x="150" y="509"/>
                  </a:lnTo>
                  <a:lnTo>
                    <a:pt x="154" y="511"/>
                  </a:lnTo>
                  <a:lnTo>
                    <a:pt x="158" y="513"/>
                  </a:lnTo>
                  <a:lnTo>
                    <a:pt x="162" y="515"/>
                  </a:lnTo>
                  <a:lnTo>
                    <a:pt x="168" y="515"/>
                  </a:lnTo>
                  <a:lnTo>
                    <a:pt x="168" y="515"/>
                  </a:lnTo>
                  <a:lnTo>
                    <a:pt x="169" y="515"/>
                  </a:lnTo>
                  <a:lnTo>
                    <a:pt x="173" y="515"/>
                  </a:lnTo>
                  <a:lnTo>
                    <a:pt x="178" y="512"/>
                  </a:lnTo>
                  <a:lnTo>
                    <a:pt x="182" y="510"/>
                  </a:lnTo>
                  <a:lnTo>
                    <a:pt x="185" y="507"/>
                  </a:lnTo>
                  <a:lnTo>
                    <a:pt x="570" y="40"/>
                  </a:lnTo>
                  <a:lnTo>
                    <a:pt x="572" y="35"/>
                  </a:lnTo>
                  <a:lnTo>
                    <a:pt x="574" y="31"/>
                  </a:lnTo>
                  <a:lnTo>
                    <a:pt x="574" y="26"/>
                  </a:lnTo>
                  <a:lnTo>
                    <a:pt x="574" y="22"/>
                  </a:lnTo>
                  <a:lnTo>
                    <a:pt x="574" y="18"/>
                  </a:lnTo>
                  <a:lnTo>
                    <a:pt x="572" y="13"/>
                  </a:lnTo>
                  <a:lnTo>
                    <a:pt x="570" y="9"/>
                  </a:lnTo>
                  <a:lnTo>
                    <a:pt x="56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841">
              <a:extLst>
                <a:ext uri="{FF2B5EF4-FFF2-40B4-BE49-F238E27FC236}">
                  <a16:creationId xmlns:a16="http://schemas.microsoft.com/office/drawing/2014/main" id="{795F802F-902A-4A2E-B48C-DDE9F81FDF99}"/>
                </a:ext>
              </a:extLst>
            </p:cNvPr>
            <p:cNvSpPr>
              <a:spLocks/>
            </p:cNvSpPr>
            <p:nvPr/>
          </p:nvSpPr>
          <p:spPr bwMode="auto">
            <a:xfrm>
              <a:off x="903288" y="6546850"/>
              <a:ext cx="238125" cy="238125"/>
            </a:xfrm>
            <a:custGeom>
              <a:avLst/>
              <a:gdLst>
                <a:gd name="T0" fmla="*/ 569 w 599"/>
                <a:gd name="T1" fmla="*/ 220 h 598"/>
                <a:gd name="T2" fmla="*/ 562 w 599"/>
                <a:gd name="T3" fmla="*/ 223 h 598"/>
                <a:gd name="T4" fmla="*/ 555 w 599"/>
                <a:gd name="T5" fmla="*/ 229 h 598"/>
                <a:gd name="T6" fmla="*/ 552 w 599"/>
                <a:gd name="T7" fmla="*/ 238 h 598"/>
                <a:gd name="T8" fmla="*/ 551 w 599"/>
                <a:gd name="T9" fmla="*/ 551 h 598"/>
                <a:gd name="T10" fmla="*/ 48 w 599"/>
                <a:gd name="T11" fmla="*/ 47 h 598"/>
                <a:gd name="T12" fmla="*/ 421 w 599"/>
                <a:gd name="T13" fmla="*/ 47 h 598"/>
                <a:gd name="T14" fmla="*/ 430 w 599"/>
                <a:gd name="T15" fmla="*/ 44 h 598"/>
                <a:gd name="T16" fmla="*/ 436 w 599"/>
                <a:gd name="T17" fmla="*/ 37 h 598"/>
                <a:gd name="T18" fmla="*/ 440 w 599"/>
                <a:gd name="T19" fmla="*/ 28 h 598"/>
                <a:gd name="T20" fmla="*/ 440 w 599"/>
                <a:gd name="T21" fmla="*/ 19 h 598"/>
                <a:gd name="T22" fmla="*/ 436 w 599"/>
                <a:gd name="T23" fmla="*/ 11 h 598"/>
                <a:gd name="T24" fmla="*/ 430 w 599"/>
                <a:gd name="T25" fmla="*/ 4 h 598"/>
                <a:gd name="T26" fmla="*/ 421 w 599"/>
                <a:gd name="T27" fmla="*/ 0 h 598"/>
                <a:gd name="T28" fmla="*/ 24 w 599"/>
                <a:gd name="T29" fmla="*/ 0 h 598"/>
                <a:gd name="T30" fmla="*/ 14 w 599"/>
                <a:gd name="T31" fmla="*/ 2 h 598"/>
                <a:gd name="T32" fmla="*/ 6 w 599"/>
                <a:gd name="T33" fmla="*/ 6 h 598"/>
                <a:gd name="T34" fmla="*/ 2 w 599"/>
                <a:gd name="T35" fmla="*/ 14 h 598"/>
                <a:gd name="T36" fmla="*/ 0 w 599"/>
                <a:gd name="T37" fmla="*/ 24 h 598"/>
                <a:gd name="T38" fmla="*/ 1 w 599"/>
                <a:gd name="T39" fmla="*/ 579 h 598"/>
                <a:gd name="T40" fmla="*/ 4 w 599"/>
                <a:gd name="T41" fmla="*/ 588 h 598"/>
                <a:gd name="T42" fmla="*/ 11 w 599"/>
                <a:gd name="T43" fmla="*/ 595 h 598"/>
                <a:gd name="T44" fmla="*/ 18 w 599"/>
                <a:gd name="T45" fmla="*/ 598 h 598"/>
                <a:gd name="T46" fmla="*/ 575 w 599"/>
                <a:gd name="T47" fmla="*/ 598 h 598"/>
                <a:gd name="T48" fmla="*/ 584 w 599"/>
                <a:gd name="T49" fmla="*/ 597 h 598"/>
                <a:gd name="T50" fmla="*/ 591 w 599"/>
                <a:gd name="T51" fmla="*/ 592 h 598"/>
                <a:gd name="T52" fmla="*/ 597 w 599"/>
                <a:gd name="T53" fmla="*/ 584 h 598"/>
                <a:gd name="T54" fmla="*/ 599 w 599"/>
                <a:gd name="T55" fmla="*/ 575 h 598"/>
                <a:gd name="T56" fmla="*/ 598 w 599"/>
                <a:gd name="T57" fmla="*/ 238 h 598"/>
                <a:gd name="T58" fmla="*/ 595 w 599"/>
                <a:gd name="T59" fmla="*/ 229 h 598"/>
                <a:gd name="T60" fmla="*/ 588 w 599"/>
                <a:gd name="T61" fmla="*/ 223 h 598"/>
                <a:gd name="T62" fmla="*/ 579 w 599"/>
                <a:gd name="T63" fmla="*/ 22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9" h="598">
                  <a:moveTo>
                    <a:pt x="575" y="218"/>
                  </a:moveTo>
                  <a:lnTo>
                    <a:pt x="569" y="220"/>
                  </a:lnTo>
                  <a:lnTo>
                    <a:pt x="565" y="221"/>
                  </a:lnTo>
                  <a:lnTo>
                    <a:pt x="562" y="223"/>
                  </a:lnTo>
                  <a:lnTo>
                    <a:pt x="557" y="226"/>
                  </a:lnTo>
                  <a:lnTo>
                    <a:pt x="555" y="229"/>
                  </a:lnTo>
                  <a:lnTo>
                    <a:pt x="553" y="234"/>
                  </a:lnTo>
                  <a:lnTo>
                    <a:pt x="552" y="238"/>
                  </a:lnTo>
                  <a:lnTo>
                    <a:pt x="551" y="243"/>
                  </a:lnTo>
                  <a:lnTo>
                    <a:pt x="551" y="551"/>
                  </a:lnTo>
                  <a:lnTo>
                    <a:pt x="48" y="551"/>
                  </a:lnTo>
                  <a:lnTo>
                    <a:pt x="48" y="47"/>
                  </a:lnTo>
                  <a:lnTo>
                    <a:pt x="416" y="47"/>
                  </a:lnTo>
                  <a:lnTo>
                    <a:pt x="421" y="47"/>
                  </a:lnTo>
                  <a:lnTo>
                    <a:pt x="426" y="46"/>
                  </a:lnTo>
                  <a:lnTo>
                    <a:pt x="430" y="44"/>
                  </a:lnTo>
                  <a:lnTo>
                    <a:pt x="433" y="41"/>
                  </a:lnTo>
                  <a:lnTo>
                    <a:pt x="436" y="37"/>
                  </a:lnTo>
                  <a:lnTo>
                    <a:pt x="438" y="33"/>
                  </a:lnTo>
                  <a:lnTo>
                    <a:pt x="440" y="28"/>
                  </a:lnTo>
                  <a:lnTo>
                    <a:pt x="440" y="24"/>
                  </a:lnTo>
                  <a:lnTo>
                    <a:pt x="440" y="19"/>
                  </a:lnTo>
                  <a:lnTo>
                    <a:pt x="438" y="14"/>
                  </a:lnTo>
                  <a:lnTo>
                    <a:pt x="436" y="11"/>
                  </a:lnTo>
                  <a:lnTo>
                    <a:pt x="433" y="6"/>
                  </a:lnTo>
                  <a:lnTo>
                    <a:pt x="430" y="4"/>
                  </a:lnTo>
                  <a:lnTo>
                    <a:pt x="426" y="2"/>
                  </a:lnTo>
                  <a:lnTo>
                    <a:pt x="421" y="0"/>
                  </a:lnTo>
                  <a:lnTo>
                    <a:pt x="416" y="0"/>
                  </a:lnTo>
                  <a:lnTo>
                    <a:pt x="24" y="0"/>
                  </a:lnTo>
                  <a:lnTo>
                    <a:pt x="18" y="0"/>
                  </a:lnTo>
                  <a:lnTo>
                    <a:pt x="14" y="2"/>
                  </a:lnTo>
                  <a:lnTo>
                    <a:pt x="11" y="4"/>
                  </a:lnTo>
                  <a:lnTo>
                    <a:pt x="6" y="6"/>
                  </a:lnTo>
                  <a:lnTo>
                    <a:pt x="4" y="11"/>
                  </a:lnTo>
                  <a:lnTo>
                    <a:pt x="2" y="14"/>
                  </a:lnTo>
                  <a:lnTo>
                    <a:pt x="1" y="19"/>
                  </a:lnTo>
                  <a:lnTo>
                    <a:pt x="0" y="24"/>
                  </a:lnTo>
                  <a:lnTo>
                    <a:pt x="0" y="575"/>
                  </a:lnTo>
                  <a:lnTo>
                    <a:pt x="1" y="579"/>
                  </a:lnTo>
                  <a:lnTo>
                    <a:pt x="2" y="584"/>
                  </a:lnTo>
                  <a:lnTo>
                    <a:pt x="4" y="588"/>
                  </a:lnTo>
                  <a:lnTo>
                    <a:pt x="6" y="592"/>
                  </a:lnTo>
                  <a:lnTo>
                    <a:pt x="11" y="595"/>
                  </a:lnTo>
                  <a:lnTo>
                    <a:pt x="14" y="597"/>
                  </a:lnTo>
                  <a:lnTo>
                    <a:pt x="18" y="598"/>
                  </a:lnTo>
                  <a:lnTo>
                    <a:pt x="24" y="598"/>
                  </a:lnTo>
                  <a:lnTo>
                    <a:pt x="575" y="598"/>
                  </a:lnTo>
                  <a:lnTo>
                    <a:pt x="579" y="598"/>
                  </a:lnTo>
                  <a:lnTo>
                    <a:pt x="584" y="597"/>
                  </a:lnTo>
                  <a:lnTo>
                    <a:pt x="588" y="595"/>
                  </a:lnTo>
                  <a:lnTo>
                    <a:pt x="591" y="592"/>
                  </a:lnTo>
                  <a:lnTo>
                    <a:pt x="595" y="588"/>
                  </a:lnTo>
                  <a:lnTo>
                    <a:pt x="597" y="584"/>
                  </a:lnTo>
                  <a:lnTo>
                    <a:pt x="598" y="579"/>
                  </a:lnTo>
                  <a:lnTo>
                    <a:pt x="599" y="575"/>
                  </a:lnTo>
                  <a:lnTo>
                    <a:pt x="599" y="243"/>
                  </a:lnTo>
                  <a:lnTo>
                    <a:pt x="598" y="238"/>
                  </a:lnTo>
                  <a:lnTo>
                    <a:pt x="597" y="234"/>
                  </a:lnTo>
                  <a:lnTo>
                    <a:pt x="595" y="229"/>
                  </a:lnTo>
                  <a:lnTo>
                    <a:pt x="591" y="226"/>
                  </a:lnTo>
                  <a:lnTo>
                    <a:pt x="588" y="223"/>
                  </a:lnTo>
                  <a:lnTo>
                    <a:pt x="584" y="221"/>
                  </a:lnTo>
                  <a:lnTo>
                    <a:pt x="579" y="220"/>
                  </a:lnTo>
                  <a:lnTo>
                    <a:pt x="575"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0" name="TextBox 69">
            <a:extLst>
              <a:ext uri="{FF2B5EF4-FFF2-40B4-BE49-F238E27FC236}">
                <a16:creationId xmlns:a16="http://schemas.microsoft.com/office/drawing/2014/main" id="{1122C29E-F48B-4040-B5C2-A83C806CE455}"/>
              </a:ext>
            </a:extLst>
          </p:cNvPr>
          <p:cNvSpPr txBox="1"/>
          <p:nvPr/>
        </p:nvSpPr>
        <p:spPr>
          <a:xfrm>
            <a:off x="4138190" y="4565676"/>
            <a:ext cx="6045200" cy="276999"/>
          </a:xfrm>
          <a:prstGeom prst="rect">
            <a:avLst/>
          </a:prstGeom>
          <a:noFill/>
          <a:ln>
            <a:noFill/>
          </a:ln>
        </p:spPr>
        <p:txBody>
          <a:bodyPr wrap="square" lIns="0" tIns="0" rIns="0" bIns="0" rtlCol="0" anchor="ctr">
            <a:spAutoFit/>
          </a:bodyPr>
          <a:lstStyle/>
          <a:p>
            <a:pPr>
              <a:buClr>
                <a:schemeClr val="accent1"/>
              </a:buClr>
            </a:pPr>
            <a:endParaRPr lang="en-US" dirty="0">
              <a:solidFill>
                <a:schemeClr val="tx1">
                  <a:lumMod val="75000"/>
                  <a:lumOff val="25000"/>
                </a:schemeClr>
              </a:solidFill>
            </a:endParaRPr>
          </a:p>
        </p:txBody>
      </p:sp>
      <p:grpSp>
        <p:nvGrpSpPr>
          <p:cNvPr id="71" name="Group 70">
            <a:extLst>
              <a:ext uri="{FF2B5EF4-FFF2-40B4-BE49-F238E27FC236}">
                <a16:creationId xmlns:a16="http://schemas.microsoft.com/office/drawing/2014/main" id="{ADE89177-643A-478B-9A55-44584F6F5E13}"/>
              </a:ext>
            </a:extLst>
          </p:cNvPr>
          <p:cNvGrpSpPr/>
          <p:nvPr/>
        </p:nvGrpSpPr>
        <p:grpSpPr>
          <a:xfrm>
            <a:off x="3440484" y="4570825"/>
            <a:ext cx="271462" cy="266700"/>
            <a:chOff x="903288" y="6518275"/>
            <a:chExt cx="271462" cy="266700"/>
          </a:xfrm>
          <a:solidFill>
            <a:schemeClr val="bg1"/>
          </a:solidFill>
        </p:grpSpPr>
        <p:sp>
          <p:nvSpPr>
            <p:cNvPr id="72" name="Freeform 1840">
              <a:extLst>
                <a:ext uri="{FF2B5EF4-FFF2-40B4-BE49-F238E27FC236}">
                  <a16:creationId xmlns:a16="http://schemas.microsoft.com/office/drawing/2014/main" id="{8BE8BBEA-800E-4E10-A997-846B04BCA315}"/>
                </a:ext>
              </a:extLst>
            </p:cNvPr>
            <p:cNvSpPr>
              <a:spLocks/>
            </p:cNvSpPr>
            <p:nvPr/>
          </p:nvSpPr>
          <p:spPr bwMode="auto">
            <a:xfrm>
              <a:off x="946150" y="6518275"/>
              <a:ext cx="228600" cy="204788"/>
            </a:xfrm>
            <a:custGeom>
              <a:avLst/>
              <a:gdLst>
                <a:gd name="T0" fmla="*/ 566 w 574"/>
                <a:gd name="T1" fmla="*/ 6 h 515"/>
                <a:gd name="T2" fmla="*/ 562 w 574"/>
                <a:gd name="T3" fmla="*/ 3 h 515"/>
                <a:gd name="T4" fmla="*/ 557 w 574"/>
                <a:gd name="T5" fmla="*/ 1 h 515"/>
                <a:gd name="T6" fmla="*/ 553 w 574"/>
                <a:gd name="T7" fmla="*/ 0 h 515"/>
                <a:gd name="T8" fmla="*/ 549 w 574"/>
                <a:gd name="T9" fmla="*/ 0 h 515"/>
                <a:gd name="T10" fmla="*/ 544 w 574"/>
                <a:gd name="T11" fmla="*/ 1 h 515"/>
                <a:gd name="T12" fmla="*/ 540 w 574"/>
                <a:gd name="T13" fmla="*/ 3 h 515"/>
                <a:gd name="T14" fmla="*/ 535 w 574"/>
                <a:gd name="T15" fmla="*/ 6 h 515"/>
                <a:gd name="T16" fmla="*/ 532 w 574"/>
                <a:gd name="T17" fmla="*/ 10 h 515"/>
                <a:gd name="T18" fmla="*/ 165 w 574"/>
                <a:gd name="T19" fmla="*/ 456 h 515"/>
                <a:gd name="T20" fmla="*/ 41 w 574"/>
                <a:gd name="T21" fmla="*/ 330 h 515"/>
                <a:gd name="T22" fmla="*/ 36 w 574"/>
                <a:gd name="T23" fmla="*/ 327 h 515"/>
                <a:gd name="T24" fmla="*/ 33 w 574"/>
                <a:gd name="T25" fmla="*/ 325 h 515"/>
                <a:gd name="T26" fmla="*/ 28 w 574"/>
                <a:gd name="T27" fmla="*/ 324 h 515"/>
                <a:gd name="T28" fmla="*/ 23 w 574"/>
                <a:gd name="T29" fmla="*/ 324 h 515"/>
                <a:gd name="T30" fmla="*/ 18 w 574"/>
                <a:gd name="T31" fmla="*/ 324 h 515"/>
                <a:gd name="T32" fmla="*/ 14 w 574"/>
                <a:gd name="T33" fmla="*/ 325 h 515"/>
                <a:gd name="T34" fmla="*/ 11 w 574"/>
                <a:gd name="T35" fmla="*/ 327 h 515"/>
                <a:gd name="T36" fmla="*/ 6 w 574"/>
                <a:gd name="T37" fmla="*/ 330 h 515"/>
                <a:gd name="T38" fmla="*/ 3 w 574"/>
                <a:gd name="T39" fmla="*/ 335 h 515"/>
                <a:gd name="T40" fmla="*/ 1 w 574"/>
                <a:gd name="T41" fmla="*/ 339 h 515"/>
                <a:gd name="T42" fmla="*/ 0 w 574"/>
                <a:gd name="T43" fmla="*/ 343 h 515"/>
                <a:gd name="T44" fmla="*/ 0 w 574"/>
                <a:gd name="T45" fmla="*/ 348 h 515"/>
                <a:gd name="T46" fmla="*/ 0 w 574"/>
                <a:gd name="T47" fmla="*/ 352 h 515"/>
                <a:gd name="T48" fmla="*/ 1 w 574"/>
                <a:gd name="T49" fmla="*/ 357 h 515"/>
                <a:gd name="T50" fmla="*/ 3 w 574"/>
                <a:gd name="T51" fmla="*/ 361 h 515"/>
                <a:gd name="T52" fmla="*/ 6 w 574"/>
                <a:gd name="T53" fmla="*/ 365 h 515"/>
                <a:gd name="T54" fmla="*/ 150 w 574"/>
                <a:gd name="T55" fmla="*/ 509 h 515"/>
                <a:gd name="T56" fmla="*/ 154 w 574"/>
                <a:gd name="T57" fmla="*/ 511 h 515"/>
                <a:gd name="T58" fmla="*/ 158 w 574"/>
                <a:gd name="T59" fmla="*/ 513 h 515"/>
                <a:gd name="T60" fmla="*/ 162 w 574"/>
                <a:gd name="T61" fmla="*/ 515 h 515"/>
                <a:gd name="T62" fmla="*/ 168 w 574"/>
                <a:gd name="T63" fmla="*/ 515 h 515"/>
                <a:gd name="T64" fmla="*/ 168 w 574"/>
                <a:gd name="T65" fmla="*/ 515 h 515"/>
                <a:gd name="T66" fmla="*/ 169 w 574"/>
                <a:gd name="T67" fmla="*/ 515 h 515"/>
                <a:gd name="T68" fmla="*/ 173 w 574"/>
                <a:gd name="T69" fmla="*/ 515 h 515"/>
                <a:gd name="T70" fmla="*/ 178 w 574"/>
                <a:gd name="T71" fmla="*/ 512 h 515"/>
                <a:gd name="T72" fmla="*/ 182 w 574"/>
                <a:gd name="T73" fmla="*/ 510 h 515"/>
                <a:gd name="T74" fmla="*/ 185 w 574"/>
                <a:gd name="T75" fmla="*/ 507 h 515"/>
                <a:gd name="T76" fmla="*/ 570 w 574"/>
                <a:gd name="T77" fmla="*/ 40 h 515"/>
                <a:gd name="T78" fmla="*/ 572 w 574"/>
                <a:gd name="T79" fmla="*/ 35 h 515"/>
                <a:gd name="T80" fmla="*/ 574 w 574"/>
                <a:gd name="T81" fmla="*/ 31 h 515"/>
                <a:gd name="T82" fmla="*/ 574 w 574"/>
                <a:gd name="T83" fmla="*/ 26 h 515"/>
                <a:gd name="T84" fmla="*/ 574 w 574"/>
                <a:gd name="T85" fmla="*/ 22 h 515"/>
                <a:gd name="T86" fmla="*/ 574 w 574"/>
                <a:gd name="T87" fmla="*/ 18 h 515"/>
                <a:gd name="T88" fmla="*/ 572 w 574"/>
                <a:gd name="T89" fmla="*/ 13 h 515"/>
                <a:gd name="T90" fmla="*/ 570 w 574"/>
                <a:gd name="T91" fmla="*/ 9 h 515"/>
                <a:gd name="T92" fmla="*/ 566 w 574"/>
                <a:gd name="T9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4" h="515">
                  <a:moveTo>
                    <a:pt x="566" y="6"/>
                  </a:moveTo>
                  <a:lnTo>
                    <a:pt x="562" y="3"/>
                  </a:lnTo>
                  <a:lnTo>
                    <a:pt x="557" y="1"/>
                  </a:lnTo>
                  <a:lnTo>
                    <a:pt x="553" y="0"/>
                  </a:lnTo>
                  <a:lnTo>
                    <a:pt x="549" y="0"/>
                  </a:lnTo>
                  <a:lnTo>
                    <a:pt x="544" y="1"/>
                  </a:lnTo>
                  <a:lnTo>
                    <a:pt x="540" y="3"/>
                  </a:lnTo>
                  <a:lnTo>
                    <a:pt x="535" y="6"/>
                  </a:lnTo>
                  <a:lnTo>
                    <a:pt x="532" y="10"/>
                  </a:lnTo>
                  <a:lnTo>
                    <a:pt x="165" y="456"/>
                  </a:lnTo>
                  <a:lnTo>
                    <a:pt x="41" y="330"/>
                  </a:lnTo>
                  <a:lnTo>
                    <a:pt x="36" y="327"/>
                  </a:lnTo>
                  <a:lnTo>
                    <a:pt x="33" y="325"/>
                  </a:lnTo>
                  <a:lnTo>
                    <a:pt x="28" y="324"/>
                  </a:lnTo>
                  <a:lnTo>
                    <a:pt x="23" y="324"/>
                  </a:lnTo>
                  <a:lnTo>
                    <a:pt x="18" y="324"/>
                  </a:lnTo>
                  <a:lnTo>
                    <a:pt x="14" y="325"/>
                  </a:lnTo>
                  <a:lnTo>
                    <a:pt x="11" y="327"/>
                  </a:lnTo>
                  <a:lnTo>
                    <a:pt x="6" y="330"/>
                  </a:lnTo>
                  <a:lnTo>
                    <a:pt x="3" y="335"/>
                  </a:lnTo>
                  <a:lnTo>
                    <a:pt x="1" y="339"/>
                  </a:lnTo>
                  <a:lnTo>
                    <a:pt x="0" y="343"/>
                  </a:lnTo>
                  <a:lnTo>
                    <a:pt x="0" y="348"/>
                  </a:lnTo>
                  <a:lnTo>
                    <a:pt x="0" y="352"/>
                  </a:lnTo>
                  <a:lnTo>
                    <a:pt x="1" y="357"/>
                  </a:lnTo>
                  <a:lnTo>
                    <a:pt x="3" y="361"/>
                  </a:lnTo>
                  <a:lnTo>
                    <a:pt x="6" y="365"/>
                  </a:lnTo>
                  <a:lnTo>
                    <a:pt x="150" y="509"/>
                  </a:lnTo>
                  <a:lnTo>
                    <a:pt x="154" y="511"/>
                  </a:lnTo>
                  <a:lnTo>
                    <a:pt x="158" y="513"/>
                  </a:lnTo>
                  <a:lnTo>
                    <a:pt x="162" y="515"/>
                  </a:lnTo>
                  <a:lnTo>
                    <a:pt x="168" y="515"/>
                  </a:lnTo>
                  <a:lnTo>
                    <a:pt x="168" y="515"/>
                  </a:lnTo>
                  <a:lnTo>
                    <a:pt x="169" y="515"/>
                  </a:lnTo>
                  <a:lnTo>
                    <a:pt x="173" y="515"/>
                  </a:lnTo>
                  <a:lnTo>
                    <a:pt x="178" y="512"/>
                  </a:lnTo>
                  <a:lnTo>
                    <a:pt x="182" y="510"/>
                  </a:lnTo>
                  <a:lnTo>
                    <a:pt x="185" y="507"/>
                  </a:lnTo>
                  <a:lnTo>
                    <a:pt x="570" y="40"/>
                  </a:lnTo>
                  <a:lnTo>
                    <a:pt x="572" y="35"/>
                  </a:lnTo>
                  <a:lnTo>
                    <a:pt x="574" y="31"/>
                  </a:lnTo>
                  <a:lnTo>
                    <a:pt x="574" y="26"/>
                  </a:lnTo>
                  <a:lnTo>
                    <a:pt x="574" y="22"/>
                  </a:lnTo>
                  <a:lnTo>
                    <a:pt x="574" y="18"/>
                  </a:lnTo>
                  <a:lnTo>
                    <a:pt x="572" y="13"/>
                  </a:lnTo>
                  <a:lnTo>
                    <a:pt x="570" y="9"/>
                  </a:lnTo>
                  <a:lnTo>
                    <a:pt x="56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841">
              <a:extLst>
                <a:ext uri="{FF2B5EF4-FFF2-40B4-BE49-F238E27FC236}">
                  <a16:creationId xmlns:a16="http://schemas.microsoft.com/office/drawing/2014/main" id="{7AF5658A-DEA9-4E47-9EE7-45A4B43F42C7}"/>
                </a:ext>
              </a:extLst>
            </p:cNvPr>
            <p:cNvSpPr>
              <a:spLocks/>
            </p:cNvSpPr>
            <p:nvPr/>
          </p:nvSpPr>
          <p:spPr bwMode="auto">
            <a:xfrm>
              <a:off x="903288" y="6546850"/>
              <a:ext cx="238125" cy="238125"/>
            </a:xfrm>
            <a:custGeom>
              <a:avLst/>
              <a:gdLst>
                <a:gd name="T0" fmla="*/ 569 w 599"/>
                <a:gd name="T1" fmla="*/ 220 h 598"/>
                <a:gd name="T2" fmla="*/ 562 w 599"/>
                <a:gd name="T3" fmla="*/ 223 h 598"/>
                <a:gd name="T4" fmla="*/ 555 w 599"/>
                <a:gd name="T5" fmla="*/ 229 h 598"/>
                <a:gd name="T6" fmla="*/ 552 w 599"/>
                <a:gd name="T7" fmla="*/ 238 h 598"/>
                <a:gd name="T8" fmla="*/ 551 w 599"/>
                <a:gd name="T9" fmla="*/ 551 h 598"/>
                <a:gd name="T10" fmla="*/ 48 w 599"/>
                <a:gd name="T11" fmla="*/ 47 h 598"/>
                <a:gd name="T12" fmla="*/ 421 w 599"/>
                <a:gd name="T13" fmla="*/ 47 h 598"/>
                <a:gd name="T14" fmla="*/ 430 w 599"/>
                <a:gd name="T15" fmla="*/ 44 h 598"/>
                <a:gd name="T16" fmla="*/ 436 w 599"/>
                <a:gd name="T17" fmla="*/ 37 h 598"/>
                <a:gd name="T18" fmla="*/ 440 w 599"/>
                <a:gd name="T19" fmla="*/ 28 h 598"/>
                <a:gd name="T20" fmla="*/ 440 w 599"/>
                <a:gd name="T21" fmla="*/ 19 h 598"/>
                <a:gd name="T22" fmla="*/ 436 w 599"/>
                <a:gd name="T23" fmla="*/ 11 h 598"/>
                <a:gd name="T24" fmla="*/ 430 w 599"/>
                <a:gd name="T25" fmla="*/ 4 h 598"/>
                <a:gd name="T26" fmla="*/ 421 w 599"/>
                <a:gd name="T27" fmla="*/ 0 h 598"/>
                <a:gd name="T28" fmla="*/ 24 w 599"/>
                <a:gd name="T29" fmla="*/ 0 h 598"/>
                <a:gd name="T30" fmla="*/ 14 w 599"/>
                <a:gd name="T31" fmla="*/ 2 h 598"/>
                <a:gd name="T32" fmla="*/ 6 w 599"/>
                <a:gd name="T33" fmla="*/ 6 h 598"/>
                <a:gd name="T34" fmla="*/ 2 w 599"/>
                <a:gd name="T35" fmla="*/ 14 h 598"/>
                <a:gd name="T36" fmla="*/ 0 w 599"/>
                <a:gd name="T37" fmla="*/ 24 h 598"/>
                <a:gd name="T38" fmla="*/ 1 w 599"/>
                <a:gd name="T39" fmla="*/ 579 h 598"/>
                <a:gd name="T40" fmla="*/ 4 w 599"/>
                <a:gd name="T41" fmla="*/ 588 h 598"/>
                <a:gd name="T42" fmla="*/ 11 w 599"/>
                <a:gd name="T43" fmla="*/ 595 h 598"/>
                <a:gd name="T44" fmla="*/ 18 w 599"/>
                <a:gd name="T45" fmla="*/ 598 h 598"/>
                <a:gd name="T46" fmla="*/ 575 w 599"/>
                <a:gd name="T47" fmla="*/ 598 h 598"/>
                <a:gd name="T48" fmla="*/ 584 w 599"/>
                <a:gd name="T49" fmla="*/ 597 h 598"/>
                <a:gd name="T50" fmla="*/ 591 w 599"/>
                <a:gd name="T51" fmla="*/ 592 h 598"/>
                <a:gd name="T52" fmla="*/ 597 w 599"/>
                <a:gd name="T53" fmla="*/ 584 h 598"/>
                <a:gd name="T54" fmla="*/ 599 w 599"/>
                <a:gd name="T55" fmla="*/ 575 h 598"/>
                <a:gd name="T56" fmla="*/ 598 w 599"/>
                <a:gd name="T57" fmla="*/ 238 h 598"/>
                <a:gd name="T58" fmla="*/ 595 w 599"/>
                <a:gd name="T59" fmla="*/ 229 h 598"/>
                <a:gd name="T60" fmla="*/ 588 w 599"/>
                <a:gd name="T61" fmla="*/ 223 h 598"/>
                <a:gd name="T62" fmla="*/ 579 w 599"/>
                <a:gd name="T63" fmla="*/ 22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9" h="598">
                  <a:moveTo>
                    <a:pt x="575" y="218"/>
                  </a:moveTo>
                  <a:lnTo>
                    <a:pt x="569" y="220"/>
                  </a:lnTo>
                  <a:lnTo>
                    <a:pt x="565" y="221"/>
                  </a:lnTo>
                  <a:lnTo>
                    <a:pt x="562" y="223"/>
                  </a:lnTo>
                  <a:lnTo>
                    <a:pt x="557" y="226"/>
                  </a:lnTo>
                  <a:lnTo>
                    <a:pt x="555" y="229"/>
                  </a:lnTo>
                  <a:lnTo>
                    <a:pt x="553" y="234"/>
                  </a:lnTo>
                  <a:lnTo>
                    <a:pt x="552" y="238"/>
                  </a:lnTo>
                  <a:lnTo>
                    <a:pt x="551" y="243"/>
                  </a:lnTo>
                  <a:lnTo>
                    <a:pt x="551" y="551"/>
                  </a:lnTo>
                  <a:lnTo>
                    <a:pt x="48" y="551"/>
                  </a:lnTo>
                  <a:lnTo>
                    <a:pt x="48" y="47"/>
                  </a:lnTo>
                  <a:lnTo>
                    <a:pt x="416" y="47"/>
                  </a:lnTo>
                  <a:lnTo>
                    <a:pt x="421" y="47"/>
                  </a:lnTo>
                  <a:lnTo>
                    <a:pt x="426" y="46"/>
                  </a:lnTo>
                  <a:lnTo>
                    <a:pt x="430" y="44"/>
                  </a:lnTo>
                  <a:lnTo>
                    <a:pt x="433" y="41"/>
                  </a:lnTo>
                  <a:lnTo>
                    <a:pt x="436" y="37"/>
                  </a:lnTo>
                  <a:lnTo>
                    <a:pt x="438" y="33"/>
                  </a:lnTo>
                  <a:lnTo>
                    <a:pt x="440" y="28"/>
                  </a:lnTo>
                  <a:lnTo>
                    <a:pt x="440" y="24"/>
                  </a:lnTo>
                  <a:lnTo>
                    <a:pt x="440" y="19"/>
                  </a:lnTo>
                  <a:lnTo>
                    <a:pt x="438" y="14"/>
                  </a:lnTo>
                  <a:lnTo>
                    <a:pt x="436" y="11"/>
                  </a:lnTo>
                  <a:lnTo>
                    <a:pt x="433" y="6"/>
                  </a:lnTo>
                  <a:lnTo>
                    <a:pt x="430" y="4"/>
                  </a:lnTo>
                  <a:lnTo>
                    <a:pt x="426" y="2"/>
                  </a:lnTo>
                  <a:lnTo>
                    <a:pt x="421" y="0"/>
                  </a:lnTo>
                  <a:lnTo>
                    <a:pt x="416" y="0"/>
                  </a:lnTo>
                  <a:lnTo>
                    <a:pt x="24" y="0"/>
                  </a:lnTo>
                  <a:lnTo>
                    <a:pt x="18" y="0"/>
                  </a:lnTo>
                  <a:lnTo>
                    <a:pt x="14" y="2"/>
                  </a:lnTo>
                  <a:lnTo>
                    <a:pt x="11" y="4"/>
                  </a:lnTo>
                  <a:lnTo>
                    <a:pt x="6" y="6"/>
                  </a:lnTo>
                  <a:lnTo>
                    <a:pt x="4" y="11"/>
                  </a:lnTo>
                  <a:lnTo>
                    <a:pt x="2" y="14"/>
                  </a:lnTo>
                  <a:lnTo>
                    <a:pt x="1" y="19"/>
                  </a:lnTo>
                  <a:lnTo>
                    <a:pt x="0" y="24"/>
                  </a:lnTo>
                  <a:lnTo>
                    <a:pt x="0" y="575"/>
                  </a:lnTo>
                  <a:lnTo>
                    <a:pt x="1" y="579"/>
                  </a:lnTo>
                  <a:lnTo>
                    <a:pt x="2" y="584"/>
                  </a:lnTo>
                  <a:lnTo>
                    <a:pt x="4" y="588"/>
                  </a:lnTo>
                  <a:lnTo>
                    <a:pt x="6" y="592"/>
                  </a:lnTo>
                  <a:lnTo>
                    <a:pt x="11" y="595"/>
                  </a:lnTo>
                  <a:lnTo>
                    <a:pt x="14" y="597"/>
                  </a:lnTo>
                  <a:lnTo>
                    <a:pt x="18" y="598"/>
                  </a:lnTo>
                  <a:lnTo>
                    <a:pt x="24" y="598"/>
                  </a:lnTo>
                  <a:lnTo>
                    <a:pt x="575" y="598"/>
                  </a:lnTo>
                  <a:lnTo>
                    <a:pt x="579" y="598"/>
                  </a:lnTo>
                  <a:lnTo>
                    <a:pt x="584" y="597"/>
                  </a:lnTo>
                  <a:lnTo>
                    <a:pt x="588" y="595"/>
                  </a:lnTo>
                  <a:lnTo>
                    <a:pt x="591" y="592"/>
                  </a:lnTo>
                  <a:lnTo>
                    <a:pt x="595" y="588"/>
                  </a:lnTo>
                  <a:lnTo>
                    <a:pt x="597" y="584"/>
                  </a:lnTo>
                  <a:lnTo>
                    <a:pt x="598" y="579"/>
                  </a:lnTo>
                  <a:lnTo>
                    <a:pt x="599" y="575"/>
                  </a:lnTo>
                  <a:lnTo>
                    <a:pt x="599" y="243"/>
                  </a:lnTo>
                  <a:lnTo>
                    <a:pt x="598" y="238"/>
                  </a:lnTo>
                  <a:lnTo>
                    <a:pt x="597" y="234"/>
                  </a:lnTo>
                  <a:lnTo>
                    <a:pt x="595" y="229"/>
                  </a:lnTo>
                  <a:lnTo>
                    <a:pt x="591" y="226"/>
                  </a:lnTo>
                  <a:lnTo>
                    <a:pt x="588" y="223"/>
                  </a:lnTo>
                  <a:lnTo>
                    <a:pt x="584" y="221"/>
                  </a:lnTo>
                  <a:lnTo>
                    <a:pt x="579" y="220"/>
                  </a:lnTo>
                  <a:lnTo>
                    <a:pt x="575"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6" name="TextBox 75">
            <a:extLst>
              <a:ext uri="{FF2B5EF4-FFF2-40B4-BE49-F238E27FC236}">
                <a16:creationId xmlns:a16="http://schemas.microsoft.com/office/drawing/2014/main" id="{0580E8AA-59A0-42DB-8964-D2441A3EE5C8}"/>
              </a:ext>
            </a:extLst>
          </p:cNvPr>
          <p:cNvSpPr txBox="1"/>
          <p:nvPr/>
        </p:nvSpPr>
        <p:spPr>
          <a:xfrm>
            <a:off x="4843040" y="5582116"/>
            <a:ext cx="6045200" cy="215444"/>
          </a:xfrm>
          <a:prstGeom prst="rect">
            <a:avLst/>
          </a:prstGeom>
          <a:noFill/>
          <a:ln>
            <a:noFill/>
          </a:ln>
        </p:spPr>
        <p:txBody>
          <a:bodyPr wrap="square" lIns="0" tIns="0" rIns="0" bIns="0" rtlCol="0" anchor="ctr">
            <a:spAutoFit/>
          </a:bodyPr>
          <a:lstStyle/>
          <a:p>
            <a:pPr>
              <a:buClr>
                <a:schemeClr val="accent1"/>
              </a:buClr>
            </a:pPr>
            <a:endParaRPr lang="en-US" sz="1400" dirty="0">
              <a:solidFill>
                <a:schemeClr val="tx1">
                  <a:lumMod val="75000"/>
                  <a:lumOff val="25000"/>
                </a:schemeClr>
              </a:solidFill>
            </a:endParaRPr>
          </a:p>
        </p:txBody>
      </p:sp>
      <p:sp>
        <p:nvSpPr>
          <p:cNvPr id="36" name="TextBox 35">
            <a:extLst>
              <a:ext uri="{FF2B5EF4-FFF2-40B4-BE49-F238E27FC236}">
                <a16:creationId xmlns:a16="http://schemas.microsoft.com/office/drawing/2014/main" id="{6ABAE65D-8639-41D3-B443-DD2219AA81B5}"/>
              </a:ext>
            </a:extLst>
          </p:cNvPr>
          <p:cNvSpPr txBox="1"/>
          <p:nvPr/>
        </p:nvSpPr>
        <p:spPr>
          <a:xfrm>
            <a:off x="314633" y="190885"/>
            <a:ext cx="6724341" cy="615553"/>
          </a:xfrm>
          <a:prstGeom prst="rect">
            <a:avLst/>
          </a:prstGeom>
          <a:noFill/>
        </p:spPr>
        <p:txBody>
          <a:bodyPr wrap="square" lIns="0" tIns="0" rIns="0" bIns="0" rtlCol="0">
            <a:spAutoFit/>
          </a:bodyPr>
          <a:lstStyle/>
          <a:p>
            <a:r>
              <a:rPr lang="en-GB" sz="4000" dirty="0">
                <a:latin typeface="+mj-lt"/>
                <a:cs typeface="Arial" panose="020B0604020202020204" pitchFamily="34" charset="0"/>
              </a:rPr>
              <a:t>Upcoming Events</a:t>
            </a:r>
            <a:endParaRPr lang="id-ID" sz="4000" dirty="0">
              <a:latin typeface="+mj-lt"/>
              <a:cs typeface="Arial" panose="020B0604020202020204" pitchFamily="34" charset="0"/>
            </a:endParaRPr>
          </a:p>
        </p:txBody>
      </p:sp>
      <p:grpSp>
        <p:nvGrpSpPr>
          <p:cNvPr id="42" name="Group 41">
            <a:extLst>
              <a:ext uri="{FF2B5EF4-FFF2-40B4-BE49-F238E27FC236}">
                <a16:creationId xmlns:a16="http://schemas.microsoft.com/office/drawing/2014/main" id="{1C1A15CD-A1D6-4CE0-AB64-8209D32B15CB}"/>
              </a:ext>
            </a:extLst>
          </p:cNvPr>
          <p:cNvGrpSpPr/>
          <p:nvPr/>
        </p:nvGrpSpPr>
        <p:grpSpPr>
          <a:xfrm>
            <a:off x="3440484" y="4716081"/>
            <a:ext cx="271462" cy="266700"/>
            <a:chOff x="903288" y="6518275"/>
            <a:chExt cx="271462" cy="266700"/>
          </a:xfrm>
          <a:solidFill>
            <a:schemeClr val="bg1"/>
          </a:solidFill>
        </p:grpSpPr>
        <p:sp>
          <p:nvSpPr>
            <p:cNvPr id="43" name="Freeform 1840">
              <a:extLst>
                <a:ext uri="{FF2B5EF4-FFF2-40B4-BE49-F238E27FC236}">
                  <a16:creationId xmlns:a16="http://schemas.microsoft.com/office/drawing/2014/main" id="{957E20A6-5182-4A10-9CC0-628C11CA9D8C}"/>
                </a:ext>
              </a:extLst>
            </p:cNvPr>
            <p:cNvSpPr>
              <a:spLocks/>
            </p:cNvSpPr>
            <p:nvPr/>
          </p:nvSpPr>
          <p:spPr bwMode="auto">
            <a:xfrm>
              <a:off x="946150" y="6518275"/>
              <a:ext cx="228600" cy="204788"/>
            </a:xfrm>
            <a:custGeom>
              <a:avLst/>
              <a:gdLst>
                <a:gd name="T0" fmla="*/ 566 w 574"/>
                <a:gd name="T1" fmla="*/ 6 h 515"/>
                <a:gd name="T2" fmla="*/ 562 w 574"/>
                <a:gd name="T3" fmla="*/ 3 h 515"/>
                <a:gd name="T4" fmla="*/ 557 w 574"/>
                <a:gd name="T5" fmla="*/ 1 h 515"/>
                <a:gd name="T6" fmla="*/ 553 w 574"/>
                <a:gd name="T7" fmla="*/ 0 h 515"/>
                <a:gd name="T8" fmla="*/ 549 w 574"/>
                <a:gd name="T9" fmla="*/ 0 h 515"/>
                <a:gd name="T10" fmla="*/ 544 w 574"/>
                <a:gd name="T11" fmla="*/ 1 h 515"/>
                <a:gd name="T12" fmla="*/ 540 w 574"/>
                <a:gd name="T13" fmla="*/ 3 h 515"/>
                <a:gd name="T14" fmla="*/ 535 w 574"/>
                <a:gd name="T15" fmla="*/ 6 h 515"/>
                <a:gd name="T16" fmla="*/ 532 w 574"/>
                <a:gd name="T17" fmla="*/ 10 h 515"/>
                <a:gd name="T18" fmla="*/ 165 w 574"/>
                <a:gd name="T19" fmla="*/ 456 h 515"/>
                <a:gd name="T20" fmla="*/ 41 w 574"/>
                <a:gd name="T21" fmla="*/ 330 h 515"/>
                <a:gd name="T22" fmla="*/ 36 w 574"/>
                <a:gd name="T23" fmla="*/ 327 h 515"/>
                <a:gd name="T24" fmla="*/ 33 w 574"/>
                <a:gd name="T25" fmla="*/ 325 h 515"/>
                <a:gd name="T26" fmla="*/ 28 w 574"/>
                <a:gd name="T27" fmla="*/ 324 h 515"/>
                <a:gd name="T28" fmla="*/ 23 w 574"/>
                <a:gd name="T29" fmla="*/ 324 h 515"/>
                <a:gd name="T30" fmla="*/ 18 w 574"/>
                <a:gd name="T31" fmla="*/ 324 h 515"/>
                <a:gd name="T32" fmla="*/ 14 w 574"/>
                <a:gd name="T33" fmla="*/ 325 h 515"/>
                <a:gd name="T34" fmla="*/ 11 w 574"/>
                <a:gd name="T35" fmla="*/ 327 h 515"/>
                <a:gd name="T36" fmla="*/ 6 w 574"/>
                <a:gd name="T37" fmla="*/ 330 h 515"/>
                <a:gd name="T38" fmla="*/ 3 w 574"/>
                <a:gd name="T39" fmla="*/ 335 h 515"/>
                <a:gd name="T40" fmla="*/ 1 w 574"/>
                <a:gd name="T41" fmla="*/ 339 h 515"/>
                <a:gd name="T42" fmla="*/ 0 w 574"/>
                <a:gd name="T43" fmla="*/ 343 h 515"/>
                <a:gd name="T44" fmla="*/ 0 w 574"/>
                <a:gd name="T45" fmla="*/ 348 h 515"/>
                <a:gd name="T46" fmla="*/ 0 w 574"/>
                <a:gd name="T47" fmla="*/ 352 h 515"/>
                <a:gd name="T48" fmla="*/ 1 w 574"/>
                <a:gd name="T49" fmla="*/ 357 h 515"/>
                <a:gd name="T50" fmla="*/ 3 w 574"/>
                <a:gd name="T51" fmla="*/ 361 h 515"/>
                <a:gd name="T52" fmla="*/ 6 w 574"/>
                <a:gd name="T53" fmla="*/ 365 h 515"/>
                <a:gd name="T54" fmla="*/ 150 w 574"/>
                <a:gd name="T55" fmla="*/ 509 h 515"/>
                <a:gd name="T56" fmla="*/ 154 w 574"/>
                <a:gd name="T57" fmla="*/ 511 h 515"/>
                <a:gd name="T58" fmla="*/ 158 w 574"/>
                <a:gd name="T59" fmla="*/ 513 h 515"/>
                <a:gd name="T60" fmla="*/ 162 w 574"/>
                <a:gd name="T61" fmla="*/ 515 h 515"/>
                <a:gd name="T62" fmla="*/ 168 w 574"/>
                <a:gd name="T63" fmla="*/ 515 h 515"/>
                <a:gd name="T64" fmla="*/ 168 w 574"/>
                <a:gd name="T65" fmla="*/ 515 h 515"/>
                <a:gd name="T66" fmla="*/ 169 w 574"/>
                <a:gd name="T67" fmla="*/ 515 h 515"/>
                <a:gd name="T68" fmla="*/ 173 w 574"/>
                <a:gd name="T69" fmla="*/ 515 h 515"/>
                <a:gd name="T70" fmla="*/ 178 w 574"/>
                <a:gd name="T71" fmla="*/ 512 h 515"/>
                <a:gd name="T72" fmla="*/ 182 w 574"/>
                <a:gd name="T73" fmla="*/ 510 h 515"/>
                <a:gd name="T74" fmla="*/ 185 w 574"/>
                <a:gd name="T75" fmla="*/ 507 h 515"/>
                <a:gd name="T76" fmla="*/ 570 w 574"/>
                <a:gd name="T77" fmla="*/ 40 h 515"/>
                <a:gd name="T78" fmla="*/ 572 w 574"/>
                <a:gd name="T79" fmla="*/ 35 h 515"/>
                <a:gd name="T80" fmla="*/ 574 w 574"/>
                <a:gd name="T81" fmla="*/ 31 h 515"/>
                <a:gd name="T82" fmla="*/ 574 w 574"/>
                <a:gd name="T83" fmla="*/ 26 h 515"/>
                <a:gd name="T84" fmla="*/ 574 w 574"/>
                <a:gd name="T85" fmla="*/ 22 h 515"/>
                <a:gd name="T86" fmla="*/ 574 w 574"/>
                <a:gd name="T87" fmla="*/ 18 h 515"/>
                <a:gd name="T88" fmla="*/ 572 w 574"/>
                <a:gd name="T89" fmla="*/ 13 h 515"/>
                <a:gd name="T90" fmla="*/ 570 w 574"/>
                <a:gd name="T91" fmla="*/ 9 h 515"/>
                <a:gd name="T92" fmla="*/ 566 w 574"/>
                <a:gd name="T9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4" h="515">
                  <a:moveTo>
                    <a:pt x="566" y="6"/>
                  </a:moveTo>
                  <a:lnTo>
                    <a:pt x="562" y="3"/>
                  </a:lnTo>
                  <a:lnTo>
                    <a:pt x="557" y="1"/>
                  </a:lnTo>
                  <a:lnTo>
                    <a:pt x="553" y="0"/>
                  </a:lnTo>
                  <a:lnTo>
                    <a:pt x="549" y="0"/>
                  </a:lnTo>
                  <a:lnTo>
                    <a:pt x="544" y="1"/>
                  </a:lnTo>
                  <a:lnTo>
                    <a:pt x="540" y="3"/>
                  </a:lnTo>
                  <a:lnTo>
                    <a:pt x="535" y="6"/>
                  </a:lnTo>
                  <a:lnTo>
                    <a:pt x="532" y="10"/>
                  </a:lnTo>
                  <a:lnTo>
                    <a:pt x="165" y="456"/>
                  </a:lnTo>
                  <a:lnTo>
                    <a:pt x="41" y="330"/>
                  </a:lnTo>
                  <a:lnTo>
                    <a:pt x="36" y="327"/>
                  </a:lnTo>
                  <a:lnTo>
                    <a:pt x="33" y="325"/>
                  </a:lnTo>
                  <a:lnTo>
                    <a:pt x="28" y="324"/>
                  </a:lnTo>
                  <a:lnTo>
                    <a:pt x="23" y="324"/>
                  </a:lnTo>
                  <a:lnTo>
                    <a:pt x="18" y="324"/>
                  </a:lnTo>
                  <a:lnTo>
                    <a:pt x="14" y="325"/>
                  </a:lnTo>
                  <a:lnTo>
                    <a:pt x="11" y="327"/>
                  </a:lnTo>
                  <a:lnTo>
                    <a:pt x="6" y="330"/>
                  </a:lnTo>
                  <a:lnTo>
                    <a:pt x="3" y="335"/>
                  </a:lnTo>
                  <a:lnTo>
                    <a:pt x="1" y="339"/>
                  </a:lnTo>
                  <a:lnTo>
                    <a:pt x="0" y="343"/>
                  </a:lnTo>
                  <a:lnTo>
                    <a:pt x="0" y="348"/>
                  </a:lnTo>
                  <a:lnTo>
                    <a:pt x="0" y="352"/>
                  </a:lnTo>
                  <a:lnTo>
                    <a:pt x="1" y="357"/>
                  </a:lnTo>
                  <a:lnTo>
                    <a:pt x="3" y="361"/>
                  </a:lnTo>
                  <a:lnTo>
                    <a:pt x="6" y="365"/>
                  </a:lnTo>
                  <a:lnTo>
                    <a:pt x="150" y="509"/>
                  </a:lnTo>
                  <a:lnTo>
                    <a:pt x="154" y="511"/>
                  </a:lnTo>
                  <a:lnTo>
                    <a:pt x="158" y="513"/>
                  </a:lnTo>
                  <a:lnTo>
                    <a:pt x="162" y="515"/>
                  </a:lnTo>
                  <a:lnTo>
                    <a:pt x="168" y="515"/>
                  </a:lnTo>
                  <a:lnTo>
                    <a:pt x="168" y="515"/>
                  </a:lnTo>
                  <a:lnTo>
                    <a:pt x="169" y="515"/>
                  </a:lnTo>
                  <a:lnTo>
                    <a:pt x="173" y="515"/>
                  </a:lnTo>
                  <a:lnTo>
                    <a:pt x="178" y="512"/>
                  </a:lnTo>
                  <a:lnTo>
                    <a:pt x="182" y="510"/>
                  </a:lnTo>
                  <a:lnTo>
                    <a:pt x="185" y="507"/>
                  </a:lnTo>
                  <a:lnTo>
                    <a:pt x="570" y="40"/>
                  </a:lnTo>
                  <a:lnTo>
                    <a:pt x="572" y="35"/>
                  </a:lnTo>
                  <a:lnTo>
                    <a:pt x="574" y="31"/>
                  </a:lnTo>
                  <a:lnTo>
                    <a:pt x="574" y="26"/>
                  </a:lnTo>
                  <a:lnTo>
                    <a:pt x="574" y="22"/>
                  </a:lnTo>
                  <a:lnTo>
                    <a:pt x="574" y="18"/>
                  </a:lnTo>
                  <a:lnTo>
                    <a:pt x="572" y="13"/>
                  </a:lnTo>
                  <a:lnTo>
                    <a:pt x="570" y="9"/>
                  </a:lnTo>
                  <a:lnTo>
                    <a:pt x="56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841">
              <a:extLst>
                <a:ext uri="{FF2B5EF4-FFF2-40B4-BE49-F238E27FC236}">
                  <a16:creationId xmlns:a16="http://schemas.microsoft.com/office/drawing/2014/main" id="{E343E2FE-6D82-4E6C-909C-EE03ED7CCFE0}"/>
                </a:ext>
              </a:extLst>
            </p:cNvPr>
            <p:cNvSpPr>
              <a:spLocks/>
            </p:cNvSpPr>
            <p:nvPr/>
          </p:nvSpPr>
          <p:spPr bwMode="auto">
            <a:xfrm>
              <a:off x="903288" y="6546850"/>
              <a:ext cx="238125" cy="238125"/>
            </a:xfrm>
            <a:custGeom>
              <a:avLst/>
              <a:gdLst>
                <a:gd name="T0" fmla="*/ 569 w 599"/>
                <a:gd name="T1" fmla="*/ 220 h 598"/>
                <a:gd name="T2" fmla="*/ 562 w 599"/>
                <a:gd name="T3" fmla="*/ 223 h 598"/>
                <a:gd name="T4" fmla="*/ 555 w 599"/>
                <a:gd name="T5" fmla="*/ 229 h 598"/>
                <a:gd name="T6" fmla="*/ 552 w 599"/>
                <a:gd name="T7" fmla="*/ 238 h 598"/>
                <a:gd name="T8" fmla="*/ 551 w 599"/>
                <a:gd name="T9" fmla="*/ 551 h 598"/>
                <a:gd name="T10" fmla="*/ 48 w 599"/>
                <a:gd name="T11" fmla="*/ 47 h 598"/>
                <a:gd name="T12" fmla="*/ 421 w 599"/>
                <a:gd name="T13" fmla="*/ 47 h 598"/>
                <a:gd name="T14" fmla="*/ 430 w 599"/>
                <a:gd name="T15" fmla="*/ 44 h 598"/>
                <a:gd name="T16" fmla="*/ 436 w 599"/>
                <a:gd name="T17" fmla="*/ 37 h 598"/>
                <a:gd name="T18" fmla="*/ 440 w 599"/>
                <a:gd name="T19" fmla="*/ 28 h 598"/>
                <a:gd name="T20" fmla="*/ 440 w 599"/>
                <a:gd name="T21" fmla="*/ 19 h 598"/>
                <a:gd name="T22" fmla="*/ 436 w 599"/>
                <a:gd name="T23" fmla="*/ 11 h 598"/>
                <a:gd name="T24" fmla="*/ 430 w 599"/>
                <a:gd name="T25" fmla="*/ 4 h 598"/>
                <a:gd name="T26" fmla="*/ 421 w 599"/>
                <a:gd name="T27" fmla="*/ 0 h 598"/>
                <a:gd name="T28" fmla="*/ 24 w 599"/>
                <a:gd name="T29" fmla="*/ 0 h 598"/>
                <a:gd name="T30" fmla="*/ 14 w 599"/>
                <a:gd name="T31" fmla="*/ 2 h 598"/>
                <a:gd name="T32" fmla="*/ 6 w 599"/>
                <a:gd name="T33" fmla="*/ 6 h 598"/>
                <a:gd name="T34" fmla="*/ 2 w 599"/>
                <a:gd name="T35" fmla="*/ 14 h 598"/>
                <a:gd name="T36" fmla="*/ 0 w 599"/>
                <a:gd name="T37" fmla="*/ 24 h 598"/>
                <a:gd name="T38" fmla="*/ 1 w 599"/>
                <a:gd name="T39" fmla="*/ 579 h 598"/>
                <a:gd name="T40" fmla="*/ 4 w 599"/>
                <a:gd name="T41" fmla="*/ 588 h 598"/>
                <a:gd name="T42" fmla="*/ 11 w 599"/>
                <a:gd name="T43" fmla="*/ 595 h 598"/>
                <a:gd name="T44" fmla="*/ 18 w 599"/>
                <a:gd name="T45" fmla="*/ 598 h 598"/>
                <a:gd name="T46" fmla="*/ 575 w 599"/>
                <a:gd name="T47" fmla="*/ 598 h 598"/>
                <a:gd name="T48" fmla="*/ 584 w 599"/>
                <a:gd name="T49" fmla="*/ 597 h 598"/>
                <a:gd name="T50" fmla="*/ 591 w 599"/>
                <a:gd name="T51" fmla="*/ 592 h 598"/>
                <a:gd name="T52" fmla="*/ 597 w 599"/>
                <a:gd name="T53" fmla="*/ 584 h 598"/>
                <a:gd name="T54" fmla="*/ 599 w 599"/>
                <a:gd name="T55" fmla="*/ 575 h 598"/>
                <a:gd name="T56" fmla="*/ 598 w 599"/>
                <a:gd name="T57" fmla="*/ 238 h 598"/>
                <a:gd name="T58" fmla="*/ 595 w 599"/>
                <a:gd name="T59" fmla="*/ 229 h 598"/>
                <a:gd name="T60" fmla="*/ 588 w 599"/>
                <a:gd name="T61" fmla="*/ 223 h 598"/>
                <a:gd name="T62" fmla="*/ 579 w 599"/>
                <a:gd name="T63" fmla="*/ 22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9" h="598">
                  <a:moveTo>
                    <a:pt x="575" y="218"/>
                  </a:moveTo>
                  <a:lnTo>
                    <a:pt x="569" y="220"/>
                  </a:lnTo>
                  <a:lnTo>
                    <a:pt x="565" y="221"/>
                  </a:lnTo>
                  <a:lnTo>
                    <a:pt x="562" y="223"/>
                  </a:lnTo>
                  <a:lnTo>
                    <a:pt x="557" y="226"/>
                  </a:lnTo>
                  <a:lnTo>
                    <a:pt x="555" y="229"/>
                  </a:lnTo>
                  <a:lnTo>
                    <a:pt x="553" y="234"/>
                  </a:lnTo>
                  <a:lnTo>
                    <a:pt x="552" y="238"/>
                  </a:lnTo>
                  <a:lnTo>
                    <a:pt x="551" y="243"/>
                  </a:lnTo>
                  <a:lnTo>
                    <a:pt x="551" y="551"/>
                  </a:lnTo>
                  <a:lnTo>
                    <a:pt x="48" y="551"/>
                  </a:lnTo>
                  <a:lnTo>
                    <a:pt x="48" y="47"/>
                  </a:lnTo>
                  <a:lnTo>
                    <a:pt x="416" y="47"/>
                  </a:lnTo>
                  <a:lnTo>
                    <a:pt x="421" y="47"/>
                  </a:lnTo>
                  <a:lnTo>
                    <a:pt x="426" y="46"/>
                  </a:lnTo>
                  <a:lnTo>
                    <a:pt x="430" y="44"/>
                  </a:lnTo>
                  <a:lnTo>
                    <a:pt x="433" y="41"/>
                  </a:lnTo>
                  <a:lnTo>
                    <a:pt x="436" y="37"/>
                  </a:lnTo>
                  <a:lnTo>
                    <a:pt x="438" y="33"/>
                  </a:lnTo>
                  <a:lnTo>
                    <a:pt x="440" y="28"/>
                  </a:lnTo>
                  <a:lnTo>
                    <a:pt x="440" y="24"/>
                  </a:lnTo>
                  <a:lnTo>
                    <a:pt x="440" y="19"/>
                  </a:lnTo>
                  <a:lnTo>
                    <a:pt x="438" y="14"/>
                  </a:lnTo>
                  <a:lnTo>
                    <a:pt x="436" y="11"/>
                  </a:lnTo>
                  <a:lnTo>
                    <a:pt x="433" y="6"/>
                  </a:lnTo>
                  <a:lnTo>
                    <a:pt x="430" y="4"/>
                  </a:lnTo>
                  <a:lnTo>
                    <a:pt x="426" y="2"/>
                  </a:lnTo>
                  <a:lnTo>
                    <a:pt x="421" y="0"/>
                  </a:lnTo>
                  <a:lnTo>
                    <a:pt x="416" y="0"/>
                  </a:lnTo>
                  <a:lnTo>
                    <a:pt x="24" y="0"/>
                  </a:lnTo>
                  <a:lnTo>
                    <a:pt x="18" y="0"/>
                  </a:lnTo>
                  <a:lnTo>
                    <a:pt x="14" y="2"/>
                  </a:lnTo>
                  <a:lnTo>
                    <a:pt x="11" y="4"/>
                  </a:lnTo>
                  <a:lnTo>
                    <a:pt x="6" y="6"/>
                  </a:lnTo>
                  <a:lnTo>
                    <a:pt x="4" y="11"/>
                  </a:lnTo>
                  <a:lnTo>
                    <a:pt x="2" y="14"/>
                  </a:lnTo>
                  <a:lnTo>
                    <a:pt x="1" y="19"/>
                  </a:lnTo>
                  <a:lnTo>
                    <a:pt x="0" y="24"/>
                  </a:lnTo>
                  <a:lnTo>
                    <a:pt x="0" y="575"/>
                  </a:lnTo>
                  <a:lnTo>
                    <a:pt x="1" y="579"/>
                  </a:lnTo>
                  <a:lnTo>
                    <a:pt x="2" y="584"/>
                  </a:lnTo>
                  <a:lnTo>
                    <a:pt x="4" y="588"/>
                  </a:lnTo>
                  <a:lnTo>
                    <a:pt x="6" y="592"/>
                  </a:lnTo>
                  <a:lnTo>
                    <a:pt x="11" y="595"/>
                  </a:lnTo>
                  <a:lnTo>
                    <a:pt x="14" y="597"/>
                  </a:lnTo>
                  <a:lnTo>
                    <a:pt x="18" y="598"/>
                  </a:lnTo>
                  <a:lnTo>
                    <a:pt x="24" y="598"/>
                  </a:lnTo>
                  <a:lnTo>
                    <a:pt x="575" y="598"/>
                  </a:lnTo>
                  <a:lnTo>
                    <a:pt x="579" y="598"/>
                  </a:lnTo>
                  <a:lnTo>
                    <a:pt x="584" y="597"/>
                  </a:lnTo>
                  <a:lnTo>
                    <a:pt x="588" y="595"/>
                  </a:lnTo>
                  <a:lnTo>
                    <a:pt x="591" y="592"/>
                  </a:lnTo>
                  <a:lnTo>
                    <a:pt x="595" y="588"/>
                  </a:lnTo>
                  <a:lnTo>
                    <a:pt x="597" y="584"/>
                  </a:lnTo>
                  <a:lnTo>
                    <a:pt x="598" y="579"/>
                  </a:lnTo>
                  <a:lnTo>
                    <a:pt x="599" y="575"/>
                  </a:lnTo>
                  <a:lnTo>
                    <a:pt x="599" y="243"/>
                  </a:lnTo>
                  <a:lnTo>
                    <a:pt x="598" y="238"/>
                  </a:lnTo>
                  <a:lnTo>
                    <a:pt x="597" y="234"/>
                  </a:lnTo>
                  <a:lnTo>
                    <a:pt x="595" y="229"/>
                  </a:lnTo>
                  <a:lnTo>
                    <a:pt x="591" y="226"/>
                  </a:lnTo>
                  <a:lnTo>
                    <a:pt x="588" y="223"/>
                  </a:lnTo>
                  <a:lnTo>
                    <a:pt x="584" y="221"/>
                  </a:lnTo>
                  <a:lnTo>
                    <a:pt x="579" y="220"/>
                  </a:lnTo>
                  <a:lnTo>
                    <a:pt x="575"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EF74084F-6516-4208-B76E-0AB83717D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33" y="1229946"/>
            <a:ext cx="11527780" cy="4468489"/>
          </a:xfrm>
          <a:prstGeom prst="rect">
            <a:avLst/>
          </a:prstGeom>
        </p:spPr>
      </p:pic>
    </p:spTree>
    <p:extLst>
      <p:ext uri="{BB962C8B-B14F-4D97-AF65-F5344CB8AC3E}">
        <p14:creationId xmlns:p14="http://schemas.microsoft.com/office/powerpoint/2010/main" val="136997268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69799C-0394-4F7D-94F0-1926F74EBE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543" y="386064"/>
            <a:ext cx="4817135" cy="5984019"/>
          </a:xfrm>
          <a:prstGeom prst="rect">
            <a:avLst/>
          </a:prstGeom>
          <a:effectLst/>
        </p:spPr>
      </p:pic>
      <p:sp>
        <p:nvSpPr>
          <p:cNvPr id="3" name="Content Placeholder 2"/>
          <p:cNvSpPr>
            <a:spLocks noGrp="1"/>
          </p:cNvSpPr>
          <p:nvPr>
            <p:ph idx="1"/>
          </p:nvPr>
        </p:nvSpPr>
        <p:spPr>
          <a:xfrm>
            <a:off x="5361659" y="2438400"/>
            <a:ext cx="6465797" cy="4230960"/>
          </a:xfrm>
        </p:spPr>
        <p:txBody>
          <a:bodyPr>
            <a:normAutofit lnSpcReduction="10000"/>
          </a:bodyPr>
          <a:lstStyle/>
          <a:p>
            <a:pPr marL="0" indent="0">
              <a:buNone/>
            </a:pPr>
            <a:endParaRPr lang="en-GB" sz="1700" dirty="0">
              <a:latin typeface="Arial" panose="020B0604020202020204" pitchFamily="34" charset="0"/>
              <a:cs typeface="Arial" panose="020B0604020202020204" pitchFamily="34" charset="0"/>
            </a:endParaRPr>
          </a:p>
          <a:p>
            <a:pPr marL="0" indent="0">
              <a:buNone/>
            </a:pPr>
            <a:r>
              <a:rPr lang="en-GB" sz="1700" b="1" dirty="0">
                <a:latin typeface="Arial" panose="020B0604020202020204" pitchFamily="34" charset="0"/>
                <a:cs typeface="Arial" panose="020B0604020202020204" pitchFamily="34" charset="0"/>
              </a:rPr>
              <a:t>OESOPHACYCLE ‘19 </a:t>
            </a:r>
            <a:r>
              <a:rPr lang="en-GB" sz="1700" dirty="0">
                <a:latin typeface="Arial" panose="020B0604020202020204" pitchFamily="34" charset="0"/>
                <a:cs typeface="Arial" panose="020B0604020202020204" pitchFamily="34" charset="0"/>
              </a:rPr>
              <a:t>will be held on 29 June 2019. Two routes will be available: </a:t>
            </a:r>
          </a:p>
          <a:p>
            <a:r>
              <a:rPr lang="en-GB" sz="1700" b="1" dirty="0">
                <a:latin typeface="Arial" panose="020B0604020202020204" pitchFamily="34" charset="0"/>
                <a:cs typeface="Arial" panose="020B0604020202020204" pitchFamily="34" charset="0"/>
              </a:rPr>
              <a:t>Portadown – Carlingford – Portadown                               (66 miles by road) </a:t>
            </a:r>
            <a:endParaRPr lang="en-GB" sz="1700" dirty="0">
              <a:latin typeface="Arial" panose="020B0604020202020204" pitchFamily="34" charset="0"/>
              <a:cs typeface="Arial" panose="020B0604020202020204" pitchFamily="34" charset="0"/>
            </a:endParaRPr>
          </a:p>
          <a:p>
            <a:r>
              <a:rPr lang="en-GB" sz="1700" b="1" dirty="0">
                <a:latin typeface="Arial" panose="020B0604020202020204" pitchFamily="34" charset="0"/>
                <a:cs typeface="Arial" panose="020B0604020202020204" pitchFamily="34" charset="0"/>
              </a:rPr>
              <a:t>Portadown – Newry – Portadown                                         (44 miles by towpath) </a:t>
            </a:r>
            <a:endParaRPr lang="en-GB" sz="1700" dirty="0">
              <a:latin typeface="Arial" panose="020B0604020202020204" pitchFamily="34" charset="0"/>
              <a:cs typeface="Arial" panose="020B0604020202020204" pitchFamily="34" charset="0"/>
            </a:endParaRPr>
          </a:p>
          <a:p>
            <a:pPr marL="0" indent="0">
              <a:buNone/>
            </a:pPr>
            <a:endParaRPr lang="en-GB" sz="1700" dirty="0">
              <a:latin typeface="Arial" panose="020B0604020202020204" pitchFamily="34" charset="0"/>
              <a:cs typeface="Arial" panose="020B0604020202020204" pitchFamily="34" charset="0"/>
            </a:endParaRPr>
          </a:p>
          <a:p>
            <a:pPr marL="0" indent="0">
              <a:buNone/>
            </a:pPr>
            <a:r>
              <a:rPr lang="en-GB" sz="1700" dirty="0">
                <a:latin typeface="Arial" panose="020B0604020202020204" pitchFamily="34" charset="0"/>
                <a:cs typeface="Arial" panose="020B0604020202020204" pitchFamily="34" charset="0"/>
              </a:rPr>
              <a:t>Professionally organised and supported this is an opportunity to view the beautiful NI landscape and raise some sponsorship funds to support our ‘Catch it Early’ awareness campaign launching in June 2019. </a:t>
            </a:r>
          </a:p>
          <a:p>
            <a:pPr marL="0" indent="0">
              <a:buNone/>
            </a:pPr>
            <a:endParaRPr lang="en-GB" sz="1700" dirty="0">
              <a:latin typeface="Arial" panose="020B0604020202020204" pitchFamily="34" charset="0"/>
              <a:cs typeface="Arial" panose="020B0604020202020204" pitchFamily="34" charset="0"/>
            </a:endParaRPr>
          </a:p>
          <a:p>
            <a:pPr marL="0" indent="0">
              <a:buNone/>
            </a:pPr>
            <a:r>
              <a:rPr lang="en-GB" sz="1700" dirty="0">
                <a:latin typeface="Arial" panose="020B0604020202020204" pitchFamily="34" charset="0"/>
                <a:cs typeface="Arial" panose="020B0604020202020204" pitchFamily="34" charset="0"/>
              </a:rPr>
              <a:t>More details: ogcancerni.com/</a:t>
            </a:r>
            <a:r>
              <a:rPr lang="en-GB" sz="1700" dirty="0" err="1">
                <a:latin typeface="Arial" panose="020B0604020202020204" pitchFamily="34" charset="0"/>
                <a:cs typeface="Arial" panose="020B0604020202020204" pitchFamily="34" charset="0"/>
              </a:rPr>
              <a:t>oesophacycle</a:t>
            </a:r>
            <a:r>
              <a:rPr lang="en-GB" sz="1700" dirty="0">
                <a:latin typeface="Arial" panose="020B0604020202020204" pitchFamily="34" charset="0"/>
                <a:cs typeface="Arial" panose="020B0604020202020204" pitchFamily="34" charset="0"/>
              </a:rPr>
              <a:t>  </a:t>
            </a:r>
          </a:p>
          <a:p>
            <a:pPr marL="0" indent="0">
              <a:buNone/>
            </a:pPr>
            <a:endParaRPr lang="en-GB" sz="1700" dirty="0"/>
          </a:p>
          <a:p>
            <a:pPr marL="0" indent="0">
              <a:buNone/>
            </a:pPr>
            <a:endParaRPr lang="en-GB" sz="1700" dirty="0">
              <a:latin typeface="Arial" panose="020B0604020202020204" pitchFamily="34" charset="0"/>
              <a:cs typeface="Arial" panose="020B0604020202020204" pitchFamily="34" charset="0"/>
            </a:endParaRPr>
          </a:p>
          <a:p>
            <a:pPr marL="0" indent="0">
              <a:buNone/>
            </a:pPr>
            <a:endParaRPr lang="en-GB" sz="1700" dirty="0"/>
          </a:p>
          <a:p>
            <a:pPr marL="0" indent="0">
              <a:buNone/>
            </a:pPr>
            <a:endParaRPr lang="en-GB" sz="1700" dirty="0"/>
          </a:p>
          <a:p>
            <a:pPr marL="0" indent="0">
              <a:buNone/>
            </a:pPr>
            <a:endParaRPr lang="en-GB" sz="1700" dirty="0"/>
          </a:p>
          <a:p>
            <a:pPr marL="0" indent="0">
              <a:buNone/>
            </a:pPr>
            <a:endParaRPr lang="en-GB" sz="1700" dirty="0"/>
          </a:p>
          <a:p>
            <a:pPr marL="0" indent="0">
              <a:buNone/>
            </a:pPr>
            <a:endParaRPr lang="en-GB" sz="1700" dirty="0">
              <a:latin typeface="Helvetica" panose="020B0604020202020204" pitchFamily="34" charset="0"/>
              <a:cs typeface="Helvetica" panose="020B0604020202020204" pitchFamily="34" charset="0"/>
            </a:endParaRPr>
          </a:p>
        </p:txBody>
      </p:sp>
      <p:pic>
        <p:nvPicPr>
          <p:cNvPr id="9" name="Picture 8">
            <a:extLst>
              <a:ext uri="{FF2B5EF4-FFF2-40B4-BE49-F238E27FC236}">
                <a16:creationId xmlns:a16="http://schemas.microsoft.com/office/drawing/2014/main" id="{26CB5007-5406-4DB8-BB6B-37DB1C030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4701268" cy="2644463"/>
          </a:xfrm>
          <a:prstGeom prst="rect">
            <a:avLst/>
          </a:prstGeom>
        </p:spPr>
      </p:pic>
    </p:spTree>
    <p:extLst>
      <p:ext uri="{BB962C8B-B14F-4D97-AF65-F5344CB8AC3E}">
        <p14:creationId xmlns:p14="http://schemas.microsoft.com/office/powerpoint/2010/main" val="4271004484"/>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56F0D76-EEF4-412F-9FF4-4651C22C0E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6199" y="5417970"/>
            <a:ext cx="2269998" cy="805849"/>
          </a:xfrm>
          <a:prstGeom prst="rect">
            <a:avLst/>
          </a:prstGeom>
          <a:effectLst/>
        </p:spPr>
      </p:pic>
      <p:sp>
        <p:nvSpPr>
          <p:cNvPr id="3" name="Content Placeholder 2"/>
          <p:cNvSpPr>
            <a:spLocks noGrp="1"/>
          </p:cNvSpPr>
          <p:nvPr>
            <p:ph idx="1"/>
          </p:nvPr>
        </p:nvSpPr>
        <p:spPr>
          <a:xfrm>
            <a:off x="649790" y="3630702"/>
            <a:ext cx="10892420" cy="2593117"/>
          </a:xfrm>
        </p:spPr>
        <p:txBody>
          <a:bodyPr>
            <a:normAutofit/>
          </a:bodyPr>
          <a:lstStyle/>
          <a:p>
            <a:pPr marL="0" indent="0">
              <a:buNone/>
            </a:pPr>
            <a:endParaRPr lang="en-GB" sz="1800" dirty="0"/>
          </a:p>
          <a:p>
            <a:pPr marL="0" indent="0" algn="ctr">
              <a:buNone/>
            </a:pPr>
            <a:r>
              <a:rPr lang="en-GB" sz="1800" dirty="0">
                <a:latin typeface="Arial" panose="020B0604020202020204" pitchFamily="34" charset="0"/>
                <a:cs typeface="Arial" panose="020B0604020202020204" pitchFamily="34" charset="0"/>
              </a:rPr>
              <a:t>The </a:t>
            </a:r>
            <a:r>
              <a:rPr lang="en-GB" sz="1800" b="1" dirty="0">
                <a:latin typeface="Arial" panose="020B0604020202020204" pitchFamily="34" charset="0"/>
                <a:cs typeface="Arial" panose="020B0604020202020204" pitchFamily="34" charset="0"/>
              </a:rPr>
              <a:t>Oesophageal Run </a:t>
            </a:r>
            <a:r>
              <a:rPr lang="en-GB" sz="1800" dirty="0">
                <a:latin typeface="Arial" panose="020B0604020202020204" pitchFamily="34" charset="0"/>
                <a:cs typeface="Arial" panose="020B0604020202020204" pitchFamily="34" charset="0"/>
              </a:rPr>
              <a:t>will take place on 16th June at </a:t>
            </a:r>
            <a:r>
              <a:rPr lang="en-GB" sz="1800" dirty="0" err="1">
                <a:latin typeface="Arial" panose="020B0604020202020204" pitchFamily="34" charset="0"/>
                <a:cs typeface="Arial" panose="020B0604020202020204" pitchFamily="34" charset="0"/>
              </a:rPr>
              <a:t>Clotworthy</a:t>
            </a:r>
            <a:r>
              <a:rPr lang="en-GB" sz="1800" dirty="0">
                <a:latin typeface="Arial" panose="020B0604020202020204" pitchFamily="34" charset="0"/>
                <a:cs typeface="Arial" panose="020B0604020202020204" pitchFamily="34" charset="0"/>
              </a:rPr>
              <a:t> House in Antrim. Whether you are just getting started on your running journey or are looking fora fast and fun event, we have the challenge to suit all levels. </a:t>
            </a:r>
          </a:p>
          <a:p>
            <a:pPr marL="0" indent="0" algn="ctr">
              <a:buNone/>
            </a:pPr>
            <a:endParaRPr lang="en-GB" sz="1800" dirty="0">
              <a:latin typeface="Arial" panose="020B0604020202020204" pitchFamily="34" charset="0"/>
              <a:cs typeface="Arial" panose="020B0604020202020204" pitchFamily="34" charset="0"/>
            </a:endParaRPr>
          </a:p>
          <a:p>
            <a:pPr marL="0" indent="0" algn="ctr">
              <a:buNone/>
            </a:pPr>
            <a:r>
              <a:rPr lang="en-GB" sz="1800" dirty="0">
                <a:latin typeface="Arial" panose="020B0604020202020204" pitchFamily="34" charset="0"/>
                <a:cs typeface="Arial" panose="020B0604020202020204" pitchFamily="34" charset="0"/>
              </a:rPr>
              <a:t>Information is available on our website at </a:t>
            </a:r>
            <a:r>
              <a:rPr lang="en-GB" sz="1800" dirty="0">
                <a:latin typeface="Arial" panose="020B0604020202020204" pitchFamily="34" charset="0"/>
                <a:cs typeface="Arial" panose="020B0604020202020204" pitchFamily="34" charset="0"/>
                <a:hlinkClick r:id="rId3"/>
              </a:rPr>
              <a:t>www.ogcancerni.com</a:t>
            </a:r>
            <a:r>
              <a:rPr lang="en-GB" sz="1800" dirty="0">
                <a:latin typeface="Arial" panose="020B060402020202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A41D3F1E-FD33-4C1A-8705-DE920FBD8DBE}"/>
              </a:ext>
            </a:extLst>
          </p:cNvPr>
          <p:cNvPicPr>
            <a:picLocks noChangeAspect="1"/>
          </p:cNvPicPr>
          <p:nvPr/>
        </p:nvPicPr>
        <p:blipFill>
          <a:blip r:embed="rId4"/>
          <a:stretch>
            <a:fillRect/>
          </a:stretch>
        </p:blipFill>
        <p:spPr>
          <a:xfrm>
            <a:off x="1982784" y="235685"/>
            <a:ext cx="7936998" cy="3395017"/>
          </a:xfrm>
          <a:prstGeom prst="rect">
            <a:avLst/>
          </a:prstGeom>
        </p:spPr>
      </p:pic>
    </p:spTree>
    <p:extLst>
      <p:ext uri="{BB962C8B-B14F-4D97-AF65-F5344CB8AC3E}">
        <p14:creationId xmlns:p14="http://schemas.microsoft.com/office/powerpoint/2010/main" val="868747457"/>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iamond 25">
            <a:extLst>
              <a:ext uri="{FF2B5EF4-FFF2-40B4-BE49-F238E27FC236}">
                <a16:creationId xmlns:a16="http://schemas.microsoft.com/office/drawing/2014/main" id="{B93CE0E9-A095-4C42-BECA-4860DDA18A90}"/>
              </a:ext>
            </a:extLst>
          </p:cNvPr>
          <p:cNvSpPr/>
          <p:nvPr/>
        </p:nvSpPr>
        <p:spPr>
          <a:xfrm>
            <a:off x="805688" y="1472138"/>
            <a:ext cx="1408640" cy="1408640"/>
          </a:xfrm>
          <a:prstGeom prst="diamond">
            <a:avLst/>
          </a:prstGeom>
          <a:solidFill>
            <a:srgbClr val="39ACA9"/>
          </a:solidFill>
          <a:ln w="38100">
            <a:solidFill>
              <a:srgbClr val="13D3A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7A2D4FE6-D94A-4B56-8469-FCAF5B93C6A9}"/>
              </a:ext>
            </a:extLst>
          </p:cNvPr>
          <p:cNvGrpSpPr/>
          <p:nvPr/>
        </p:nvGrpSpPr>
        <p:grpSpPr>
          <a:xfrm>
            <a:off x="1344337" y="1978969"/>
            <a:ext cx="331342" cy="394978"/>
            <a:chOff x="5494338" y="1370013"/>
            <a:chExt cx="239712" cy="285750"/>
          </a:xfrm>
          <a:solidFill>
            <a:schemeClr val="bg1"/>
          </a:solidFill>
        </p:grpSpPr>
        <p:sp>
          <p:nvSpPr>
            <p:cNvPr id="28" name="Freeform 961">
              <a:extLst>
                <a:ext uri="{FF2B5EF4-FFF2-40B4-BE49-F238E27FC236}">
                  <a16:creationId xmlns:a16="http://schemas.microsoft.com/office/drawing/2014/main" id="{E7D5C79C-4401-4445-9CAB-298AFD511BC3}"/>
                </a:ext>
              </a:extLst>
            </p:cNvPr>
            <p:cNvSpPr>
              <a:spLocks noEditPoints="1"/>
            </p:cNvSpPr>
            <p:nvPr/>
          </p:nvSpPr>
          <p:spPr bwMode="auto">
            <a:xfrm>
              <a:off x="5629275" y="1370013"/>
              <a:ext cx="104775" cy="133350"/>
            </a:xfrm>
            <a:custGeom>
              <a:avLst/>
              <a:gdLst>
                <a:gd name="T0" fmla="*/ 156 w 265"/>
                <a:gd name="T1" fmla="*/ 108 h 337"/>
                <a:gd name="T2" fmla="*/ 156 w 265"/>
                <a:gd name="T3" fmla="*/ 12 h 337"/>
                <a:gd name="T4" fmla="*/ 252 w 265"/>
                <a:gd name="T5" fmla="*/ 108 h 337"/>
                <a:gd name="T6" fmla="*/ 156 w 265"/>
                <a:gd name="T7" fmla="*/ 108 h 337"/>
                <a:gd name="T8" fmla="*/ 261 w 265"/>
                <a:gd name="T9" fmla="*/ 100 h 337"/>
                <a:gd name="T10" fmla="*/ 165 w 265"/>
                <a:gd name="T11" fmla="*/ 3 h 337"/>
                <a:gd name="T12" fmla="*/ 161 w 265"/>
                <a:gd name="T13" fmla="*/ 1 h 337"/>
                <a:gd name="T14" fmla="*/ 156 w 265"/>
                <a:gd name="T15" fmla="*/ 0 h 337"/>
                <a:gd name="T16" fmla="*/ 12 w 265"/>
                <a:gd name="T17" fmla="*/ 0 h 337"/>
                <a:gd name="T18" fmla="*/ 7 w 265"/>
                <a:gd name="T19" fmla="*/ 1 h 337"/>
                <a:gd name="T20" fmla="*/ 3 w 265"/>
                <a:gd name="T21" fmla="*/ 3 h 337"/>
                <a:gd name="T22" fmla="*/ 1 w 265"/>
                <a:gd name="T23" fmla="*/ 7 h 337"/>
                <a:gd name="T24" fmla="*/ 0 w 265"/>
                <a:gd name="T25" fmla="*/ 12 h 337"/>
                <a:gd name="T26" fmla="*/ 0 w 265"/>
                <a:gd name="T27" fmla="*/ 325 h 337"/>
                <a:gd name="T28" fmla="*/ 1 w 265"/>
                <a:gd name="T29" fmla="*/ 329 h 337"/>
                <a:gd name="T30" fmla="*/ 3 w 265"/>
                <a:gd name="T31" fmla="*/ 334 h 337"/>
                <a:gd name="T32" fmla="*/ 7 w 265"/>
                <a:gd name="T33" fmla="*/ 337 h 337"/>
                <a:gd name="T34" fmla="*/ 12 w 265"/>
                <a:gd name="T35" fmla="*/ 337 h 337"/>
                <a:gd name="T36" fmla="*/ 253 w 265"/>
                <a:gd name="T37" fmla="*/ 337 h 337"/>
                <a:gd name="T38" fmla="*/ 258 w 265"/>
                <a:gd name="T39" fmla="*/ 337 h 337"/>
                <a:gd name="T40" fmla="*/ 261 w 265"/>
                <a:gd name="T41" fmla="*/ 334 h 337"/>
                <a:gd name="T42" fmla="*/ 264 w 265"/>
                <a:gd name="T43" fmla="*/ 329 h 337"/>
                <a:gd name="T44" fmla="*/ 265 w 265"/>
                <a:gd name="T45" fmla="*/ 325 h 337"/>
                <a:gd name="T46" fmla="*/ 265 w 265"/>
                <a:gd name="T47" fmla="*/ 108 h 337"/>
                <a:gd name="T48" fmla="*/ 264 w 265"/>
                <a:gd name="T49" fmla="*/ 104 h 337"/>
                <a:gd name="T50" fmla="*/ 261 w 265"/>
                <a:gd name="T51" fmla="*/ 10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7">
                  <a:moveTo>
                    <a:pt x="156" y="108"/>
                  </a:moveTo>
                  <a:lnTo>
                    <a:pt x="156" y="12"/>
                  </a:lnTo>
                  <a:lnTo>
                    <a:pt x="252" y="108"/>
                  </a:lnTo>
                  <a:lnTo>
                    <a:pt x="156" y="108"/>
                  </a:lnTo>
                  <a:close/>
                  <a:moveTo>
                    <a:pt x="261" y="100"/>
                  </a:moveTo>
                  <a:lnTo>
                    <a:pt x="165" y="3"/>
                  </a:lnTo>
                  <a:lnTo>
                    <a:pt x="161" y="1"/>
                  </a:lnTo>
                  <a:lnTo>
                    <a:pt x="156" y="0"/>
                  </a:lnTo>
                  <a:lnTo>
                    <a:pt x="12" y="0"/>
                  </a:lnTo>
                  <a:lnTo>
                    <a:pt x="7" y="1"/>
                  </a:lnTo>
                  <a:lnTo>
                    <a:pt x="3" y="3"/>
                  </a:lnTo>
                  <a:lnTo>
                    <a:pt x="1" y="7"/>
                  </a:lnTo>
                  <a:lnTo>
                    <a:pt x="0" y="12"/>
                  </a:lnTo>
                  <a:lnTo>
                    <a:pt x="0" y="325"/>
                  </a:lnTo>
                  <a:lnTo>
                    <a:pt x="1" y="329"/>
                  </a:lnTo>
                  <a:lnTo>
                    <a:pt x="3" y="334"/>
                  </a:lnTo>
                  <a:lnTo>
                    <a:pt x="7" y="337"/>
                  </a:lnTo>
                  <a:lnTo>
                    <a:pt x="12" y="337"/>
                  </a:lnTo>
                  <a:lnTo>
                    <a:pt x="253" y="337"/>
                  </a:lnTo>
                  <a:lnTo>
                    <a:pt x="258" y="337"/>
                  </a:lnTo>
                  <a:lnTo>
                    <a:pt x="261" y="334"/>
                  </a:lnTo>
                  <a:lnTo>
                    <a:pt x="264" y="329"/>
                  </a:lnTo>
                  <a:lnTo>
                    <a:pt x="265" y="325"/>
                  </a:lnTo>
                  <a:lnTo>
                    <a:pt x="265" y="108"/>
                  </a:lnTo>
                  <a:lnTo>
                    <a:pt x="264" y="104"/>
                  </a:lnTo>
                  <a:lnTo>
                    <a:pt x="26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962">
              <a:extLst>
                <a:ext uri="{FF2B5EF4-FFF2-40B4-BE49-F238E27FC236}">
                  <a16:creationId xmlns:a16="http://schemas.microsoft.com/office/drawing/2014/main" id="{04244DCE-408B-4E37-83BE-866F0D79DDF8}"/>
                </a:ext>
              </a:extLst>
            </p:cNvPr>
            <p:cNvSpPr>
              <a:spLocks noEditPoints="1"/>
            </p:cNvSpPr>
            <p:nvPr/>
          </p:nvSpPr>
          <p:spPr bwMode="auto">
            <a:xfrm>
              <a:off x="5494338" y="1370013"/>
              <a:ext cx="106363" cy="133350"/>
            </a:xfrm>
            <a:custGeom>
              <a:avLst/>
              <a:gdLst>
                <a:gd name="T0" fmla="*/ 157 w 266"/>
                <a:gd name="T1" fmla="*/ 108 h 337"/>
                <a:gd name="T2" fmla="*/ 157 w 266"/>
                <a:gd name="T3" fmla="*/ 12 h 337"/>
                <a:gd name="T4" fmla="*/ 252 w 266"/>
                <a:gd name="T5" fmla="*/ 108 h 337"/>
                <a:gd name="T6" fmla="*/ 157 w 266"/>
                <a:gd name="T7" fmla="*/ 108 h 337"/>
                <a:gd name="T8" fmla="*/ 166 w 266"/>
                <a:gd name="T9" fmla="*/ 3 h 337"/>
                <a:gd name="T10" fmla="*/ 162 w 266"/>
                <a:gd name="T11" fmla="*/ 1 h 337"/>
                <a:gd name="T12" fmla="*/ 157 w 266"/>
                <a:gd name="T13" fmla="*/ 0 h 337"/>
                <a:gd name="T14" fmla="*/ 13 w 266"/>
                <a:gd name="T15" fmla="*/ 0 h 337"/>
                <a:gd name="T16" fmla="*/ 8 w 266"/>
                <a:gd name="T17" fmla="*/ 1 h 337"/>
                <a:gd name="T18" fmla="*/ 5 w 266"/>
                <a:gd name="T19" fmla="*/ 3 h 337"/>
                <a:gd name="T20" fmla="*/ 1 w 266"/>
                <a:gd name="T21" fmla="*/ 7 h 337"/>
                <a:gd name="T22" fmla="*/ 0 w 266"/>
                <a:gd name="T23" fmla="*/ 12 h 337"/>
                <a:gd name="T24" fmla="*/ 0 w 266"/>
                <a:gd name="T25" fmla="*/ 325 h 337"/>
                <a:gd name="T26" fmla="*/ 1 w 266"/>
                <a:gd name="T27" fmla="*/ 329 h 337"/>
                <a:gd name="T28" fmla="*/ 5 w 266"/>
                <a:gd name="T29" fmla="*/ 334 h 337"/>
                <a:gd name="T30" fmla="*/ 8 w 266"/>
                <a:gd name="T31" fmla="*/ 337 h 337"/>
                <a:gd name="T32" fmla="*/ 13 w 266"/>
                <a:gd name="T33" fmla="*/ 337 h 337"/>
                <a:gd name="T34" fmla="*/ 253 w 266"/>
                <a:gd name="T35" fmla="*/ 337 h 337"/>
                <a:gd name="T36" fmla="*/ 258 w 266"/>
                <a:gd name="T37" fmla="*/ 337 h 337"/>
                <a:gd name="T38" fmla="*/ 263 w 266"/>
                <a:gd name="T39" fmla="*/ 334 h 337"/>
                <a:gd name="T40" fmla="*/ 265 w 266"/>
                <a:gd name="T41" fmla="*/ 329 h 337"/>
                <a:gd name="T42" fmla="*/ 266 w 266"/>
                <a:gd name="T43" fmla="*/ 325 h 337"/>
                <a:gd name="T44" fmla="*/ 266 w 266"/>
                <a:gd name="T45" fmla="*/ 108 h 337"/>
                <a:gd name="T46" fmla="*/ 265 w 266"/>
                <a:gd name="T47" fmla="*/ 104 h 337"/>
                <a:gd name="T48" fmla="*/ 263 w 266"/>
                <a:gd name="T49" fmla="*/ 100 h 337"/>
                <a:gd name="T50" fmla="*/ 166 w 266"/>
                <a:gd name="T51" fmla="*/ 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7">
                  <a:moveTo>
                    <a:pt x="157" y="108"/>
                  </a:moveTo>
                  <a:lnTo>
                    <a:pt x="157" y="12"/>
                  </a:lnTo>
                  <a:lnTo>
                    <a:pt x="252" y="108"/>
                  </a:lnTo>
                  <a:lnTo>
                    <a:pt x="157" y="108"/>
                  </a:lnTo>
                  <a:close/>
                  <a:moveTo>
                    <a:pt x="166" y="3"/>
                  </a:moveTo>
                  <a:lnTo>
                    <a:pt x="162" y="1"/>
                  </a:lnTo>
                  <a:lnTo>
                    <a:pt x="157" y="0"/>
                  </a:lnTo>
                  <a:lnTo>
                    <a:pt x="13" y="0"/>
                  </a:lnTo>
                  <a:lnTo>
                    <a:pt x="8" y="1"/>
                  </a:lnTo>
                  <a:lnTo>
                    <a:pt x="5" y="3"/>
                  </a:lnTo>
                  <a:lnTo>
                    <a:pt x="1" y="7"/>
                  </a:lnTo>
                  <a:lnTo>
                    <a:pt x="0" y="12"/>
                  </a:lnTo>
                  <a:lnTo>
                    <a:pt x="0" y="325"/>
                  </a:lnTo>
                  <a:lnTo>
                    <a:pt x="1" y="329"/>
                  </a:lnTo>
                  <a:lnTo>
                    <a:pt x="5" y="334"/>
                  </a:lnTo>
                  <a:lnTo>
                    <a:pt x="8" y="337"/>
                  </a:lnTo>
                  <a:lnTo>
                    <a:pt x="13" y="337"/>
                  </a:lnTo>
                  <a:lnTo>
                    <a:pt x="253" y="337"/>
                  </a:lnTo>
                  <a:lnTo>
                    <a:pt x="258" y="337"/>
                  </a:lnTo>
                  <a:lnTo>
                    <a:pt x="263" y="334"/>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963">
              <a:extLst>
                <a:ext uri="{FF2B5EF4-FFF2-40B4-BE49-F238E27FC236}">
                  <a16:creationId xmlns:a16="http://schemas.microsoft.com/office/drawing/2014/main" id="{0E207C6C-7097-4C76-A88D-194E93DC3371}"/>
                </a:ext>
              </a:extLst>
            </p:cNvPr>
            <p:cNvSpPr>
              <a:spLocks noEditPoints="1"/>
            </p:cNvSpPr>
            <p:nvPr/>
          </p:nvSpPr>
          <p:spPr bwMode="auto">
            <a:xfrm>
              <a:off x="5629275" y="1522413"/>
              <a:ext cx="104775" cy="133350"/>
            </a:xfrm>
            <a:custGeom>
              <a:avLst/>
              <a:gdLst>
                <a:gd name="T0" fmla="*/ 156 w 265"/>
                <a:gd name="T1" fmla="*/ 108 h 336"/>
                <a:gd name="T2" fmla="*/ 156 w 265"/>
                <a:gd name="T3" fmla="*/ 11 h 336"/>
                <a:gd name="T4" fmla="*/ 252 w 265"/>
                <a:gd name="T5" fmla="*/ 108 h 336"/>
                <a:gd name="T6" fmla="*/ 156 w 265"/>
                <a:gd name="T7" fmla="*/ 108 h 336"/>
                <a:gd name="T8" fmla="*/ 165 w 265"/>
                <a:gd name="T9" fmla="*/ 3 h 336"/>
                <a:gd name="T10" fmla="*/ 161 w 265"/>
                <a:gd name="T11" fmla="*/ 1 h 336"/>
                <a:gd name="T12" fmla="*/ 156 w 265"/>
                <a:gd name="T13" fmla="*/ 0 h 336"/>
                <a:gd name="T14" fmla="*/ 12 w 265"/>
                <a:gd name="T15" fmla="*/ 0 h 336"/>
                <a:gd name="T16" fmla="*/ 7 w 265"/>
                <a:gd name="T17" fmla="*/ 1 h 336"/>
                <a:gd name="T18" fmla="*/ 3 w 265"/>
                <a:gd name="T19" fmla="*/ 3 h 336"/>
                <a:gd name="T20" fmla="*/ 1 w 265"/>
                <a:gd name="T21" fmla="*/ 7 h 336"/>
                <a:gd name="T22" fmla="*/ 0 w 265"/>
                <a:gd name="T23" fmla="*/ 11 h 336"/>
                <a:gd name="T24" fmla="*/ 0 w 265"/>
                <a:gd name="T25" fmla="*/ 325 h 336"/>
                <a:gd name="T26" fmla="*/ 1 w 265"/>
                <a:gd name="T27" fmla="*/ 329 h 336"/>
                <a:gd name="T28" fmla="*/ 3 w 265"/>
                <a:gd name="T29" fmla="*/ 333 h 336"/>
                <a:gd name="T30" fmla="*/ 7 w 265"/>
                <a:gd name="T31" fmla="*/ 335 h 336"/>
                <a:gd name="T32" fmla="*/ 12 w 265"/>
                <a:gd name="T33" fmla="*/ 336 h 336"/>
                <a:gd name="T34" fmla="*/ 253 w 265"/>
                <a:gd name="T35" fmla="*/ 336 h 336"/>
                <a:gd name="T36" fmla="*/ 258 w 265"/>
                <a:gd name="T37" fmla="*/ 335 h 336"/>
                <a:gd name="T38" fmla="*/ 261 w 265"/>
                <a:gd name="T39" fmla="*/ 333 h 336"/>
                <a:gd name="T40" fmla="*/ 264 w 265"/>
                <a:gd name="T41" fmla="*/ 329 h 336"/>
                <a:gd name="T42" fmla="*/ 265 w 265"/>
                <a:gd name="T43" fmla="*/ 325 h 336"/>
                <a:gd name="T44" fmla="*/ 265 w 265"/>
                <a:gd name="T45" fmla="*/ 108 h 336"/>
                <a:gd name="T46" fmla="*/ 264 w 265"/>
                <a:gd name="T47" fmla="*/ 104 h 336"/>
                <a:gd name="T48" fmla="*/ 261 w 265"/>
                <a:gd name="T49" fmla="*/ 100 h 336"/>
                <a:gd name="T50" fmla="*/ 165 w 265"/>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6">
                  <a:moveTo>
                    <a:pt x="156" y="108"/>
                  </a:moveTo>
                  <a:lnTo>
                    <a:pt x="156" y="11"/>
                  </a:lnTo>
                  <a:lnTo>
                    <a:pt x="252" y="108"/>
                  </a:lnTo>
                  <a:lnTo>
                    <a:pt x="156" y="108"/>
                  </a:lnTo>
                  <a:close/>
                  <a:moveTo>
                    <a:pt x="165" y="3"/>
                  </a:moveTo>
                  <a:lnTo>
                    <a:pt x="161" y="1"/>
                  </a:lnTo>
                  <a:lnTo>
                    <a:pt x="156" y="0"/>
                  </a:lnTo>
                  <a:lnTo>
                    <a:pt x="12" y="0"/>
                  </a:lnTo>
                  <a:lnTo>
                    <a:pt x="7" y="1"/>
                  </a:lnTo>
                  <a:lnTo>
                    <a:pt x="3" y="3"/>
                  </a:lnTo>
                  <a:lnTo>
                    <a:pt x="1" y="7"/>
                  </a:lnTo>
                  <a:lnTo>
                    <a:pt x="0" y="11"/>
                  </a:lnTo>
                  <a:lnTo>
                    <a:pt x="0" y="325"/>
                  </a:lnTo>
                  <a:lnTo>
                    <a:pt x="1" y="329"/>
                  </a:lnTo>
                  <a:lnTo>
                    <a:pt x="3" y="333"/>
                  </a:lnTo>
                  <a:lnTo>
                    <a:pt x="7" y="335"/>
                  </a:lnTo>
                  <a:lnTo>
                    <a:pt x="12" y="336"/>
                  </a:lnTo>
                  <a:lnTo>
                    <a:pt x="253" y="336"/>
                  </a:lnTo>
                  <a:lnTo>
                    <a:pt x="258" y="335"/>
                  </a:lnTo>
                  <a:lnTo>
                    <a:pt x="261" y="333"/>
                  </a:lnTo>
                  <a:lnTo>
                    <a:pt x="264" y="329"/>
                  </a:lnTo>
                  <a:lnTo>
                    <a:pt x="265" y="325"/>
                  </a:lnTo>
                  <a:lnTo>
                    <a:pt x="265" y="108"/>
                  </a:lnTo>
                  <a:lnTo>
                    <a:pt x="264" y="104"/>
                  </a:lnTo>
                  <a:lnTo>
                    <a:pt x="261" y="100"/>
                  </a:lnTo>
                  <a:lnTo>
                    <a:pt x="16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964">
              <a:extLst>
                <a:ext uri="{FF2B5EF4-FFF2-40B4-BE49-F238E27FC236}">
                  <a16:creationId xmlns:a16="http://schemas.microsoft.com/office/drawing/2014/main" id="{444CA364-3FF1-48C5-9960-0972A16F23AF}"/>
                </a:ext>
              </a:extLst>
            </p:cNvPr>
            <p:cNvSpPr>
              <a:spLocks noEditPoints="1"/>
            </p:cNvSpPr>
            <p:nvPr/>
          </p:nvSpPr>
          <p:spPr bwMode="auto">
            <a:xfrm>
              <a:off x="5494338" y="1522413"/>
              <a:ext cx="106363" cy="133350"/>
            </a:xfrm>
            <a:custGeom>
              <a:avLst/>
              <a:gdLst>
                <a:gd name="T0" fmla="*/ 157 w 266"/>
                <a:gd name="T1" fmla="*/ 108 h 336"/>
                <a:gd name="T2" fmla="*/ 157 w 266"/>
                <a:gd name="T3" fmla="*/ 11 h 336"/>
                <a:gd name="T4" fmla="*/ 252 w 266"/>
                <a:gd name="T5" fmla="*/ 108 h 336"/>
                <a:gd name="T6" fmla="*/ 157 w 266"/>
                <a:gd name="T7" fmla="*/ 108 h 336"/>
                <a:gd name="T8" fmla="*/ 166 w 266"/>
                <a:gd name="T9" fmla="*/ 3 h 336"/>
                <a:gd name="T10" fmla="*/ 162 w 266"/>
                <a:gd name="T11" fmla="*/ 1 h 336"/>
                <a:gd name="T12" fmla="*/ 157 w 266"/>
                <a:gd name="T13" fmla="*/ 0 h 336"/>
                <a:gd name="T14" fmla="*/ 13 w 266"/>
                <a:gd name="T15" fmla="*/ 0 h 336"/>
                <a:gd name="T16" fmla="*/ 8 w 266"/>
                <a:gd name="T17" fmla="*/ 1 h 336"/>
                <a:gd name="T18" fmla="*/ 5 w 266"/>
                <a:gd name="T19" fmla="*/ 3 h 336"/>
                <a:gd name="T20" fmla="*/ 1 w 266"/>
                <a:gd name="T21" fmla="*/ 7 h 336"/>
                <a:gd name="T22" fmla="*/ 0 w 266"/>
                <a:gd name="T23" fmla="*/ 11 h 336"/>
                <a:gd name="T24" fmla="*/ 0 w 266"/>
                <a:gd name="T25" fmla="*/ 325 h 336"/>
                <a:gd name="T26" fmla="*/ 1 w 266"/>
                <a:gd name="T27" fmla="*/ 329 h 336"/>
                <a:gd name="T28" fmla="*/ 5 w 266"/>
                <a:gd name="T29" fmla="*/ 333 h 336"/>
                <a:gd name="T30" fmla="*/ 8 w 266"/>
                <a:gd name="T31" fmla="*/ 335 h 336"/>
                <a:gd name="T32" fmla="*/ 13 w 266"/>
                <a:gd name="T33" fmla="*/ 336 h 336"/>
                <a:gd name="T34" fmla="*/ 253 w 266"/>
                <a:gd name="T35" fmla="*/ 336 h 336"/>
                <a:gd name="T36" fmla="*/ 258 w 266"/>
                <a:gd name="T37" fmla="*/ 335 h 336"/>
                <a:gd name="T38" fmla="*/ 263 w 266"/>
                <a:gd name="T39" fmla="*/ 333 h 336"/>
                <a:gd name="T40" fmla="*/ 265 w 266"/>
                <a:gd name="T41" fmla="*/ 329 h 336"/>
                <a:gd name="T42" fmla="*/ 266 w 266"/>
                <a:gd name="T43" fmla="*/ 325 h 336"/>
                <a:gd name="T44" fmla="*/ 266 w 266"/>
                <a:gd name="T45" fmla="*/ 108 h 336"/>
                <a:gd name="T46" fmla="*/ 265 w 266"/>
                <a:gd name="T47" fmla="*/ 104 h 336"/>
                <a:gd name="T48" fmla="*/ 263 w 266"/>
                <a:gd name="T49" fmla="*/ 100 h 336"/>
                <a:gd name="T50" fmla="*/ 166 w 266"/>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6">
                  <a:moveTo>
                    <a:pt x="157" y="108"/>
                  </a:moveTo>
                  <a:lnTo>
                    <a:pt x="157" y="11"/>
                  </a:lnTo>
                  <a:lnTo>
                    <a:pt x="252" y="108"/>
                  </a:lnTo>
                  <a:lnTo>
                    <a:pt x="157" y="108"/>
                  </a:lnTo>
                  <a:close/>
                  <a:moveTo>
                    <a:pt x="166" y="3"/>
                  </a:moveTo>
                  <a:lnTo>
                    <a:pt x="162" y="1"/>
                  </a:lnTo>
                  <a:lnTo>
                    <a:pt x="157" y="0"/>
                  </a:lnTo>
                  <a:lnTo>
                    <a:pt x="13" y="0"/>
                  </a:lnTo>
                  <a:lnTo>
                    <a:pt x="8" y="1"/>
                  </a:lnTo>
                  <a:lnTo>
                    <a:pt x="5" y="3"/>
                  </a:lnTo>
                  <a:lnTo>
                    <a:pt x="1" y="7"/>
                  </a:lnTo>
                  <a:lnTo>
                    <a:pt x="0" y="11"/>
                  </a:lnTo>
                  <a:lnTo>
                    <a:pt x="0" y="325"/>
                  </a:lnTo>
                  <a:lnTo>
                    <a:pt x="1" y="329"/>
                  </a:lnTo>
                  <a:lnTo>
                    <a:pt x="5" y="333"/>
                  </a:lnTo>
                  <a:lnTo>
                    <a:pt x="8" y="335"/>
                  </a:lnTo>
                  <a:lnTo>
                    <a:pt x="13" y="336"/>
                  </a:lnTo>
                  <a:lnTo>
                    <a:pt x="253" y="336"/>
                  </a:lnTo>
                  <a:lnTo>
                    <a:pt x="258" y="335"/>
                  </a:lnTo>
                  <a:lnTo>
                    <a:pt x="263" y="333"/>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6" name="TextBox 35">
            <a:extLst>
              <a:ext uri="{FF2B5EF4-FFF2-40B4-BE49-F238E27FC236}">
                <a16:creationId xmlns:a16="http://schemas.microsoft.com/office/drawing/2014/main" id="{ABD5F21A-59F4-4A31-AF77-CD60F99A8241}"/>
              </a:ext>
            </a:extLst>
          </p:cNvPr>
          <p:cNvSpPr txBox="1"/>
          <p:nvPr/>
        </p:nvSpPr>
        <p:spPr>
          <a:xfrm>
            <a:off x="2752976" y="1467335"/>
            <a:ext cx="5394327" cy="1269578"/>
          </a:xfrm>
          <a:prstGeom prst="rect">
            <a:avLst/>
          </a:prstGeom>
          <a:noFill/>
          <a:ln w="6350">
            <a:noFill/>
            <a:prstDash val="dash"/>
          </a:ln>
        </p:spPr>
        <p:txBody>
          <a:bodyPr wrap="square" lIns="0" tIns="0" rIns="0" bIns="0" rtlCol="0" anchor="ctr">
            <a:spAutoFit/>
          </a:bodyPr>
          <a:lstStyle/>
          <a:p>
            <a:pPr>
              <a:spcBef>
                <a:spcPts val="300"/>
              </a:spcBef>
            </a:pPr>
            <a:r>
              <a:rPr lang="en-US" sz="2000" b="1" dirty="0">
                <a:cs typeface="Segoe UI" panose="020B0502040204020203" pitchFamily="34" charset="0"/>
              </a:rPr>
              <a:t>State of the Art Surgical Procedures</a:t>
            </a:r>
          </a:p>
          <a:p>
            <a:pPr>
              <a:spcBef>
                <a:spcPts val="300"/>
              </a:spcBef>
            </a:pPr>
            <a:r>
              <a:rPr lang="en-GB" sz="2000" dirty="0">
                <a:latin typeface="+mj-lt"/>
              </a:rPr>
              <a:t>We raised £40,000 for an item of specialist equipment which will revolutionise </a:t>
            </a:r>
            <a:r>
              <a:rPr lang="en-GB" sz="2000" dirty="0" err="1">
                <a:latin typeface="+mj-lt"/>
              </a:rPr>
              <a:t>oesophago</a:t>
            </a:r>
            <a:r>
              <a:rPr lang="en-GB" sz="2000" dirty="0">
                <a:latin typeface="+mj-lt"/>
              </a:rPr>
              <a:t>-gastric surgery in Northern Ireland. </a:t>
            </a:r>
            <a:endParaRPr lang="en-US" sz="2000" dirty="0">
              <a:latin typeface="+mj-lt"/>
              <a:cs typeface="Segoe UI" panose="020B0502040204020203" pitchFamily="34" charset="0"/>
            </a:endParaRPr>
          </a:p>
        </p:txBody>
      </p:sp>
      <p:sp>
        <p:nvSpPr>
          <p:cNvPr id="37" name="Diamond 36">
            <a:extLst>
              <a:ext uri="{FF2B5EF4-FFF2-40B4-BE49-F238E27FC236}">
                <a16:creationId xmlns:a16="http://schemas.microsoft.com/office/drawing/2014/main" id="{A56F5579-A4CE-4DC5-9ECE-C7D1930E2D48}"/>
              </a:ext>
            </a:extLst>
          </p:cNvPr>
          <p:cNvSpPr/>
          <p:nvPr/>
        </p:nvSpPr>
        <p:spPr>
          <a:xfrm>
            <a:off x="805688" y="3083223"/>
            <a:ext cx="1408640" cy="1408640"/>
          </a:xfrm>
          <a:prstGeom prst="diamond">
            <a:avLst/>
          </a:prstGeom>
          <a:solidFill>
            <a:srgbClr val="39ACA9"/>
          </a:solidFill>
          <a:ln w="38100">
            <a:solidFill>
              <a:srgbClr val="13D3A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1E6C25D9-3ABB-43C2-BB03-DB254AE6AD47}"/>
              </a:ext>
            </a:extLst>
          </p:cNvPr>
          <p:cNvGrpSpPr/>
          <p:nvPr/>
        </p:nvGrpSpPr>
        <p:grpSpPr>
          <a:xfrm>
            <a:off x="1344337" y="3590054"/>
            <a:ext cx="331342" cy="394978"/>
            <a:chOff x="5494338" y="1370013"/>
            <a:chExt cx="239712" cy="285750"/>
          </a:xfrm>
          <a:solidFill>
            <a:schemeClr val="bg1"/>
          </a:solidFill>
        </p:grpSpPr>
        <p:sp>
          <p:nvSpPr>
            <p:cNvPr id="44" name="Freeform 961">
              <a:extLst>
                <a:ext uri="{FF2B5EF4-FFF2-40B4-BE49-F238E27FC236}">
                  <a16:creationId xmlns:a16="http://schemas.microsoft.com/office/drawing/2014/main" id="{FE14DD89-8FC5-479F-A6A9-E1EEA5401A23}"/>
                </a:ext>
              </a:extLst>
            </p:cNvPr>
            <p:cNvSpPr>
              <a:spLocks noEditPoints="1"/>
            </p:cNvSpPr>
            <p:nvPr/>
          </p:nvSpPr>
          <p:spPr bwMode="auto">
            <a:xfrm>
              <a:off x="5629275" y="1370013"/>
              <a:ext cx="104775" cy="133350"/>
            </a:xfrm>
            <a:custGeom>
              <a:avLst/>
              <a:gdLst>
                <a:gd name="T0" fmla="*/ 156 w 265"/>
                <a:gd name="T1" fmla="*/ 108 h 337"/>
                <a:gd name="T2" fmla="*/ 156 w 265"/>
                <a:gd name="T3" fmla="*/ 12 h 337"/>
                <a:gd name="T4" fmla="*/ 252 w 265"/>
                <a:gd name="T5" fmla="*/ 108 h 337"/>
                <a:gd name="T6" fmla="*/ 156 w 265"/>
                <a:gd name="T7" fmla="*/ 108 h 337"/>
                <a:gd name="T8" fmla="*/ 261 w 265"/>
                <a:gd name="T9" fmla="*/ 100 h 337"/>
                <a:gd name="T10" fmla="*/ 165 w 265"/>
                <a:gd name="T11" fmla="*/ 3 h 337"/>
                <a:gd name="T12" fmla="*/ 161 w 265"/>
                <a:gd name="T13" fmla="*/ 1 h 337"/>
                <a:gd name="T14" fmla="*/ 156 w 265"/>
                <a:gd name="T15" fmla="*/ 0 h 337"/>
                <a:gd name="T16" fmla="*/ 12 w 265"/>
                <a:gd name="T17" fmla="*/ 0 h 337"/>
                <a:gd name="T18" fmla="*/ 7 w 265"/>
                <a:gd name="T19" fmla="*/ 1 h 337"/>
                <a:gd name="T20" fmla="*/ 3 w 265"/>
                <a:gd name="T21" fmla="*/ 3 h 337"/>
                <a:gd name="T22" fmla="*/ 1 w 265"/>
                <a:gd name="T23" fmla="*/ 7 h 337"/>
                <a:gd name="T24" fmla="*/ 0 w 265"/>
                <a:gd name="T25" fmla="*/ 12 h 337"/>
                <a:gd name="T26" fmla="*/ 0 w 265"/>
                <a:gd name="T27" fmla="*/ 325 h 337"/>
                <a:gd name="T28" fmla="*/ 1 w 265"/>
                <a:gd name="T29" fmla="*/ 329 h 337"/>
                <a:gd name="T30" fmla="*/ 3 w 265"/>
                <a:gd name="T31" fmla="*/ 334 h 337"/>
                <a:gd name="T32" fmla="*/ 7 w 265"/>
                <a:gd name="T33" fmla="*/ 337 h 337"/>
                <a:gd name="T34" fmla="*/ 12 w 265"/>
                <a:gd name="T35" fmla="*/ 337 h 337"/>
                <a:gd name="T36" fmla="*/ 253 w 265"/>
                <a:gd name="T37" fmla="*/ 337 h 337"/>
                <a:gd name="T38" fmla="*/ 258 w 265"/>
                <a:gd name="T39" fmla="*/ 337 h 337"/>
                <a:gd name="T40" fmla="*/ 261 w 265"/>
                <a:gd name="T41" fmla="*/ 334 h 337"/>
                <a:gd name="T42" fmla="*/ 264 w 265"/>
                <a:gd name="T43" fmla="*/ 329 h 337"/>
                <a:gd name="T44" fmla="*/ 265 w 265"/>
                <a:gd name="T45" fmla="*/ 325 h 337"/>
                <a:gd name="T46" fmla="*/ 265 w 265"/>
                <a:gd name="T47" fmla="*/ 108 h 337"/>
                <a:gd name="T48" fmla="*/ 264 w 265"/>
                <a:gd name="T49" fmla="*/ 104 h 337"/>
                <a:gd name="T50" fmla="*/ 261 w 265"/>
                <a:gd name="T51" fmla="*/ 10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7">
                  <a:moveTo>
                    <a:pt x="156" y="108"/>
                  </a:moveTo>
                  <a:lnTo>
                    <a:pt x="156" y="12"/>
                  </a:lnTo>
                  <a:lnTo>
                    <a:pt x="252" y="108"/>
                  </a:lnTo>
                  <a:lnTo>
                    <a:pt x="156" y="108"/>
                  </a:lnTo>
                  <a:close/>
                  <a:moveTo>
                    <a:pt x="261" y="100"/>
                  </a:moveTo>
                  <a:lnTo>
                    <a:pt x="165" y="3"/>
                  </a:lnTo>
                  <a:lnTo>
                    <a:pt x="161" y="1"/>
                  </a:lnTo>
                  <a:lnTo>
                    <a:pt x="156" y="0"/>
                  </a:lnTo>
                  <a:lnTo>
                    <a:pt x="12" y="0"/>
                  </a:lnTo>
                  <a:lnTo>
                    <a:pt x="7" y="1"/>
                  </a:lnTo>
                  <a:lnTo>
                    <a:pt x="3" y="3"/>
                  </a:lnTo>
                  <a:lnTo>
                    <a:pt x="1" y="7"/>
                  </a:lnTo>
                  <a:lnTo>
                    <a:pt x="0" y="12"/>
                  </a:lnTo>
                  <a:lnTo>
                    <a:pt x="0" y="325"/>
                  </a:lnTo>
                  <a:lnTo>
                    <a:pt x="1" y="329"/>
                  </a:lnTo>
                  <a:lnTo>
                    <a:pt x="3" y="334"/>
                  </a:lnTo>
                  <a:lnTo>
                    <a:pt x="7" y="337"/>
                  </a:lnTo>
                  <a:lnTo>
                    <a:pt x="12" y="337"/>
                  </a:lnTo>
                  <a:lnTo>
                    <a:pt x="253" y="337"/>
                  </a:lnTo>
                  <a:lnTo>
                    <a:pt x="258" y="337"/>
                  </a:lnTo>
                  <a:lnTo>
                    <a:pt x="261" y="334"/>
                  </a:lnTo>
                  <a:lnTo>
                    <a:pt x="264" y="329"/>
                  </a:lnTo>
                  <a:lnTo>
                    <a:pt x="265" y="325"/>
                  </a:lnTo>
                  <a:lnTo>
                    <a:pt x="265" y="108"/>
                  </a:lnTo>
                  <a:lnTo>
                    <a:pt x="264" y="104"/>
                  </a:lnTo>
                  <a:lnTo>
                    <a:pt x="26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62">
              <a:extLst>
                <a:ext uri="{FF2B5EF4-FFF2-40B4-BE49-F238E27FC236}">
                  <a16:creationId xmlns:a16="http://schemas.microsoft.com/office/drawing/2014/main" id="{7D08D3FB-CE07-48D9-980E-AB4CD5EB57B7}"/>
                </a:ext>
              </a:extLst>
            </p:cNvPr>
            <p:cNvSpPr>
              <a:spLocks noEditPoints="1"/>
            </p:cNvSpPr>
            <p:nvPr/>
          </p:nvSpPr>
          <p:spPr bwMode="auto">
            <a:xfrm>
              <a:off x="5494338" y="1370013"/>
              <a:ext cx="106363" cy="133350"/>
            </a:xfrm>
            <a:custGeom>
              <a:avLst/>
              <a:gdLst>
                <a:gd name="T0" fmla="*/ 157 w 266"/>
                <a:gd name="T1" fmla="*/ 108 h 337"/>
                <a:gd name="T2" fmla="*/ 157 w 266"/>
                <a:gd name="T3" fmla="*/ 12 h 337"/>
                <a:gd name="T4" fmla="*/ 252 w 266"/>
                <a:gd name="T5" fmla="*/ 108 h 337"/>
                <a:gd name="T6" fmla="*/ 157 w 266"/>
                <a:gd name="T7" fmla="*/ 108 h 337"/>
                <a:gd name="T8" fmla="*/ 166 w 266"/>
                <a:gd name="T9" fmla="*/ 3 h 337"/>
                <a:gd name="T10" fmla="*/ 162 w 266"/>
                <a:gd name="T11" fmla="*/ 1 h 337"/>
                <a:gd name="T12" fmla="*/ 157 w 266"/>
                <a:gd name="T13" fmla="*/ 0 h 337"/>
                <a:gd name="T14" fmla="*/ 13 w 266"/>
                <a:gd name="T15" fmla="*/ 0 h 337"/>
                <a:gd name="T16" fmla="*/ 8 w 266"/>
                <a:gd name="T17" fmla="*/ 1 h 337"/>
                <a:gd name="T18" fmla="*/ 5 w 266"/>
                <a:gd name="T19" fmla="*/ 3 h 337"/>
                <a:gd name="T20" fmla="*/ 1 w 266"/>
                <a:gd name="T21" fmla="*/ 7 h 337"/>
                <a:gd name="T22" fmla="*/ 0 w 266"/>
                <a:gd name="T23" fmla="*/ 12 h 337"/>
                <a:gd name="T24" fmla="*/ 0 w 266"/>
                <a:gd name="T25" fmla="*/ 325 h 337"/>
                <a:gd name="T26" fmla="*/ 1 w 266"/>
                <a:gd name="T27" fmla="*/ 329 h 337"/>
                <a:gd name="T28" fmla="*/ 5 w 266"/>
                <a:gd name="T29" fmla="*/ 334 h 337"/>
                <a:gd name="T30" fmla="*/ 8 w 266"/>
                <a:gd name="T31" fmla="*/ 337 h 337"/>
                <a:gd name="T32" fmla="*/ 13 w 266"/>
                <a:gd name="T33" fmla="*/ 337 h 337"/>
                <a:gd name="T34" fmla="*/ 253 w 266"/>
                <a:gd name="T35" fmla="*/ 337 h 337"/>
                <a:gd name="T36" fmla="*/ 258 w 266"/>
                <a:gd name="T37" fmla="*/ 337 h 337"/>
                <a:gd name="T38" fmla="*/ 263 w 266"/>
                <a:gd name="T39" fmla="*/ 334 h 337"/>
                <a:gd name="T40" fmla="*/ 265 w 266"/>
                <a:gd name="T41" fmla="*/ 329 h 337"/>
                <a:gd name="T42" fmla="*/ 266 w 266"/>
                <a:gd name="T43" fmla="*/ 325 h 337"/>
                <a:gd name="T44" fmla="*/ 266 w 266"/>
                <a:gd name="T45" fmla="*/ 108 h 337"/>
                <a:gd name="T46" fmla="*/ 265 w 266"/>
                <a:gd name="T47" fmla="*/ 104 h 337"/>
                <a:gd name="T48" fmla="*/ 263 w 266"/>
                <a:gd name="T49" fmla="*/ 100 h 337"/>
                <a:gd name="T50" fmla="*/ 166 w 266"/>
                <a:gd name="T51" fmla="*/ 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7">
                  <a:moveTo>
                    <a:pt x="157" y="108"/>
                  </a:moveTo>
                  <a:lnTo>
                    <a:pt x="157" y="12"/>
                  </a:lnTo>
                  <a:lnTo>
                    <a:pt x="252" y="108"/>
                  </a:lnTo>
                  <a:lnTo>
                    <a:pt x="157" y="108"/>
                  </a:lnTo>
                  <a:close/>
                  <a:moveTo>
                    <a:pt x="166" y="3"/>
                  </a:moveTo>
                  <a:lnTo>
                    <a:pt x="162" y="1"/>
                  </a:lnTo>
                  <a:lnTo>
                    <a:pt x="157" y="0"/>
                  </a:lnTo>
                  <a:lnTo>
                    <a:pt x="13" y="0"/>
                  </a:lnTo>
                  <a:lnTo>
                    <a:pt x="8" y="1"/>
                  </a:lnTo>
                  <a:lnTo>
                    <a:pt x="5" y="3"/>
                  </a:lnTo>
                  <a:lnTo>
                    <a:pt x="1" y="7"/>
                  </a:lnTo>
                  <a:lnTo>
                    <a:pt x="0" y="12"/>
                  </a:lnTo>
                  <a:lnTo>
                    <a:pt x="0" y="325"/>
                  </a:lnTo>
                  <a:lnTo>
                    <a:pt x="1" y="329"/>
                  </a:lnTo>
                  <a:lnTo>
                    <a:pt x="5" y="334"/>
                  </a:lnTo>
                  <a:lnTo>
                    <a:pt x="8" y="337"/>
                  </a:lnTo>
                  <a:lnTo>
                    <a:pt x="13" y="337"/>
                  </a:lnTo>
                  <a:lnTo>
                    <a:pt x="253" y="337"/>
                  </a:lnTo>
                  <a:lnTo>
                    <a:pt x="258" y="337"/>
                  </a:lnTo>
                  <a:lnTo>
                    <a:pt x="263" y="334"/>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63">
              <a:extLst>
                <a:ext uri="{FF2B5EF4-FFF2-40B4-BE49-F238E27FC236}">
                  <a16:creationId xmlns:a16="http://schemas.microsoft.com/office/drawing/2014/main" id="{C6F30BE3-B76C-412D-8CC7-7A20FC32C0B9}"/>
                </a:ext>
              </a:extLst>
            </p:cNvPr>
            <p:cNvSpPr>
              <a:spLocks noEditPoints="1"/>
            </p:cNvSpPr>
            <p:nvPr/>
          </p:nvSpPr>
          <p:spPr bwMode="auto">
            <a:xfrm>
              <a:off x="5629275" y="1522413"/>
              <a:ext cx="104775" cy="133350"/>
            </a:xfrm>
            <a:custGeom>
              <a:avLst/>
              <a:gdLst>
                <a:gd name="T0" fmla="*/ 156 w 265"/>
                <a:gd name="T1" fmla="*/ 108 h 336"/>
                <a:gd name="T2" fmla="*/ 156 w 265"/>
                <a:gd name="T3" fmla="*/ 11 h 336"/>
                <a:gd name="T4" fmla="*/ 252 w 265"/>
                <a:gd name="T5" fmla="*/ 108 h 336"/>
                <a:gd name="T6" fmla="*/ 156 w 265"/>
                <a:gd name="T7" fmla="*/ 108 h 336"/>
                <a:gd name="T8" fmla="*/ 165 w 265"/>
                <a:gd name="T9" fmla="*/ 3 h 336"/>
                <a:gd name="T10" fmla="*/ 161 w 265"/>
                <a:gd name="T11" fmla="*/ 1 h 336"/>
                <a:gd name="T12" fmla="*/ 156 w 265"/>
                <a:gd name="T13" fmla="*/ 0 h 336"/>
                <a:gd name="T14" fmla="*/ 12 w 265"/>
                <a:gd name="T15" fmla="*/ 0 h 336"/>
                <a:gd name="T16" fmla="*/ 7 w 265"/>
                <a:gd name="T17" fmla="*/ 1 h 336"/>
                <a:gd name="T18" fmla="*/ 3 w 265"/>
                <a:gd name="T19" fmla="*/ 3 h 336"/>
                <a:gd name="T20" fmla="*/ 1 w 265"/>
                <a:gd name="T21" fmla="*/ 7 h 336"/>
                <a:gd name="T22" fmla="*/ 0 w 265"/>
                <a:gd name="T23" fmla="*/ 11 h 336"/>
                <a:gd name="T24" fmla="*/ 0 w 265"/>
                <a:gd name="T25" fmla="*/ 325 h 336"/>
                <a:gd name="T26" fmla="*/ 1 w 265"/>
                <a:gd name="T27" fmla="*/ 329 h 336"/>
                <a:gd name="T28" fmla="*/ 3 w 265"/>
                <a:gd name="T29" fmla="*/ 333 h 336"/>
                <a:gd name="T30" fmla="*/ 7 w 265"/>
                <a:gd name="T31" fmla="*/ 335 h 336"/>
                <a:gd name="T32" fmla="*/ 12 w 265"/>
                <a:gd name="T33" fmla="*/ 336 h 336"/>
                <a:gd name="T34" fmla="*/ 253 w 265"/>
                <a:gd name="T35" fmla="*/ 336 h 336"/>
                <a:gd name="T36" fmla="*/ 258 w 265"/>
                <a:gd name="T37" fmla="*/ 335 h 336"/>
                <a:gd name="T38" fmla="*/ 261 w 265"/>
                <a:gd name="T39" fmla="*/ 333 h 336"/>
                <a:gd name="T40" fmla="*/ 264 w 265"/>
                <a:gd name="T41" fmla="*/ 329 h 336"/>
                <a:gd name="T42" fmla="*/ 265 w 265"/>
                <a:gd name="T43" fmla="*/ 325 h 336"/>
                <a:gd name="T44" fmla="*/ 265 w 265"/>
                <a:gd name="T45" fmla="*/ 108 h 336"/>
                <a:gd name="T46" fmla="*/ 264 w 265"/>
                <a:gd name="T47" fmla="*/ 104 h 336"/>
                <a:gd name="T48" fmla="*/ 261 w 265"/>
                <a:gd name="T49" fmla="*/ 100 h 336"/>
                <a:gd name="T50" fmla="*/ 165 w 265"/>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6">
                  <a:moveTo>
                    <a:pt x="156" y="108"/>
                  </a:moveTo>
                  <a:lnTo>
                    <a:pt x="156" y="11"/>
                  </a:lnTo>
                  <a:lnTo>
                    <a:pt x="252" y="108"/>
                  </a:lnTo>
                  <a:lnTo>
                    <a:pt x="156" y="108"/>
                  </a:lnTo>
                  <a:close/>
                  <a:moveTo>
                    <a:pt x="165" y="3"/>
                  </a:moveTo>
                  <a:lnTo>
                    <a:pt x="161" y="1"/>
                  </a:lnTo>
                  <a:lnTo>
                    <a:pt x="156" y="0"/>
                  </a:lnTo>
                  <a:lnTo>
                    <a:pt x="12" y="0"/>
                  </a:lnTo>
                  <a:lnTo>
                    <a:pt x="7" y="1"/>
                  </a:lnTo>
                  <a:lnTo>
                    <a:pt x="3" y="3"/>
                  </a:lnTo>
                  <a:lnTo>
                    <a:pt x="1" y="7"/>
                  </a:lnTo>
                  <a:lnTo>
                    <a:pt x="0" y="11"/>
                  </a:lnTo>
                  <a:lnTo>
                    <a:pt x="0" y="325"/>
                  </a:lnTo>
                  <a:lnTo>
                    <a:pt x="1" y="329"/>
                  </a:lnTo>
                  <a:lnTo>
                    <a:pt x="3" y="333"/>
                  </a:lnTo>
                  <a:lnTo>
                    <a:pt x="7" y="335"/>
                  </a:lnTo>
                  <a:lnTo>
                    <a:pt x="12" y="336"/>
                  </a:lnTo>
                  <a:lnTo>
                    <a:pt x="253" y="336"/>
                  </a:lnTo>
                  <a:lnTo>
                    <a:pt x="258" y="335"/>
                  </a:lnTo>
                  <a:lnTo>
                    <a:pt x="261" y="333"/>
                  </a:lnTo>
                  <a:lnTo>
                    <a:pt x="264" y="329"/>
                  </a:lnTo>
                  <a:lnTo>
                    <a:pt x="265" y="325"/>
                  </a:lnTo>
                  <a:lnTo>
                    <a:pt x="265" y="108"/>
                  </a:lnTo>
                  <a:lnTo>
                    <a:pt x="264" y="104"/>
                  </a:lnTo>
                  <a:lnTo>
                    <a:pt x="261" y="100"/>
                  </a:lnTo>
                  <a:lnTo>
                    <a:pt x="16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4">
              <a:extLst>
                <a:ext uri="{FF2B5EF4-FFF2-40B4-BE49-F238E27FC236}">
                  <a16:creationId xmlns:a16="http://schemas.microsoft.com/office/drawing/2014/main" id="{A9CC2ED8-C102-4A35-AB95-F2EDE1397430}"/>
                </a:ext>
              </a:extLst>
            </p:cNvPr>
            <p:cNvSpPr>
              <a:spLocks noEditPoints="1"/>
            </p:cNvSpPr>
            <p:nvPr/>
          </p:nvSpPr>
          <p:spPr bwMode="auto">
            <a:xfrm>
              <a:off x="5494338" y="1522413"/>
              <a:ext cx="106363" cy="133350"/>
            </a:xfrm>
            <a:custGeom>
              <a:avLst/>
              <a:gdLst>
                <a:gd name="T0" fmla="*/ 157 w 266"/>
                <a:gd name="T1" fmla="*/ 108 h 336"/>
                <a:gd name="T2" fmla="*/ 157 w 266"/>
                <a:gd name="T3" fmla="*/ 11 h 336"/>
                <a:gd name="T4" fmla="*/ 252 w 266"/>
                <a:gd name="T5" fmla="*/ 108 h 336"/>
                <a:gd name="T6" fmla="*/ 157 w 266"/>
                <a:gd name="T7" fmla="*/ 108 h 336"/>
                <a:gd name="T8" fmla="*/ 166 w 266"/>
                <a:gd name="T9" fmla="*/ 3 h 336"/>
                <a:gd name="T10" fmla="*/ 162 w 266"/>
                <a:gd name="T11" fmla="*/ 1 h 336"/>
                <a:gd name="T12" fmla="*/ 157 w 266"/>
                <a:gd name="T13" fmla="*/ 0 h 336"/>
                <a:gd name="T14" fmla="*/ 13 w 266"/>
                <a:gd name="T15" fmla="*/ 0 h 336"/>
                <a:gd name="T16" fmla="*/ 8 w 266"/>
                <a:gd name="T17" fmla="*/ 1 h 336"/>
                <a:gd name="T18" fmla="*/ 5 w 266"/>
                <a:gd name="T19" fmla="*/ 3 h 336"/>
                <a:gd name="T20" fmla="*/ 1 w 266"/>
                <a:gd name="T21" fmla="*/ 7 h 336"/>
                <a:gd name="T22" fmla="*/ 0 w 266"/>
                <a:gd name="T23" fmla="*/ 11 h 336"/>
                <a:gd name="T24" fmla="*/ 0 w 266"/>
                <a:gd name="T25" fmla="*/ 325 h 336"/>
                <a:gd name="T26" fmla="*/ 1 w 266"/>
                <a:gd name="T27" fmla="*/ 329 h 336"/>
                <a:gd name="T28" fmla="*/ 5 w 266"/>
                <a:gd name="T29" fmla="*/ 333 h 336"/>
                <a:gd name="T30" fmla="*/ 8 w 266"/>
                <a:gd name="T31" fmla="*/ 335 h 336"/>
                <a:gd name="T32" fmla="*/ 13 w 266"/>
                <a:gd name="T33" fmla="*/ 336 h 336"/>
                <a:gd name="T34" fmla="*/ 253 w 266"/>
                <a:gd name="T35" fmla="*/ 336 h 336"/>
                <a:gd name="T36" fmla="*/ 258 w 266"/>
                <a:gd name="T37" fmla="*/ 335 h 336"/>
                <a:gd name="T38" fmla="*/ 263 w 266"/>
                <a:gd name="T39" fmla="*/ 333 h 336"/>
                <a:gd name="T40" fmla="*/ 265 w 266"/>
                <a:gd name="T41" fmla="*/ 329 h 336"/>
                <a:gd name="T42" fmla="*/ 266 w 266"/>
                <a:gd name="T43" fmla="*/ 325 h 336"/>
                <a:gd name="T44" fmla="*/ 266 w 266"/>
                <a:gd name="T45" fmla="*/ 108 h 336"/>
                <a:gd name="T46" fmla="*/ 265 w 266"/>
                <a:gd name="T47" fmla="*/ 104 h 336"/>
                <a:gd name="T48" fmla="*/ 263 w 266"/>
                <a:gd name="T49" fmla="*/ 100 h 336"/>
                <a:gd name="T50" fmla="*/ 166 w 266"/>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6">
                  <a:moveTo>
                    <a:pt x="157" y="108"/>
                  </a:moveTo>
                  <a:lnTo>
                    <a:pt x="157" y="11"/>
                  </a:lnTo>
                  <a:lnTo>
                    <a:pt x="252" y="108"/>
                  </a:lnTo>
                  <a:lnTo>
                    <a:pt x="157" y="108"/>
                  </a:lnTo>
                  <a:close/>
                  <a:moveTo>
                    <a:pt x="166" y="3"/>
                  </a:moveTo>
                  <a:lnTo>
                    <a:pt x="162" y="1"/>
                  </a:lnTo>
                  <a:lnTo>
                    <a:pt x="157" y="0"/>
                  </a:lnTo>
                  <a:lnTo>
                    <a:pt x="13" y="0"/>
                  </a:lnTo>
                  <a:lnTo>
                    <a:pt x="8" y="1"/>
                  </a:lnTo>
                  <a:lnTo>
                    <a:pt x="5" y="3"/>
                  </a:lnTo>
                  <a:lnTo>
                    <a:pt x="1" y="7"/>
                  </a:lnTo>
                  <a:lnTo>
                    <a:pt x="0" y="11"/>
                  </a:lnTo>
                  <a:lnTo>
                    <a:pt x="0" y="325"/>
                  </a:lnTo>
                  <a:lnTo>
                    <a:pt x="1" y="329"/>
                  </a:lnTo>
                  <a:lnTo>
                    <a:pt x="5" y="333"/>
                  </a:lnTo>
                  <a:lnTo>
                    <a:pt x="8" y="335"/>
                  </a:lnTo>
                  <a:lnTo>
                    <a:pt x="13" y="336"/>
                  </a:lnTo>
                  <a:lnTo>
                    <a:pt x="253" y="336"/>
                  </a:lnTo>
                  <a:lnTo>
                    <a:pt x="258" y="335"/>
                  </a:lnTo>
                  <a:lnTo>
                    <a:pt x="263" y="333"/>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1" name="Diamond 50">
            <a:extLst>
              <a:ext uri="{FF2B5EF4-FFF2-40B4-BE49-F238E27FC236}">
                <a16:creationId xmlns:a16="http://schemas.microsoft.com/office/drawing/2014/main" id="{325BF4E5-3B64-4B67-B766-48625D751557}"/>
              </a:ext>
            </a:extLst>
          </p:cNvPr>
          <p:cNvSpPr/>
          <p:nvPr/>
        </p:nvSpPr>
        <p:spPr>
          <a:xfrm>
            <a:off x="805688" y="4694308"/>
            <a:ext cx="1408640" cy="1408640"/>
          </a:xfrm>
          <a:prstGeom prst="diamond">
            <a:avLst/>
          </a:prstGeom>
          <a:solidFill>
            <a:srgbClr val="39ACA9"/>
          </a:solidFill>
          <a:ln w="38100">
            <a:solidFill>
              <a:srgbClr val="13D3A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D0886E0C-D5B5-4B74-827B-97E9A634678A}"/>
              </a:ext>
            </a:extLst>
          </p:cNvPr>
          <p:cNvGrpSpPr/>
          <p:nvPr/>
        </p:nvGrpSpPr>
        <p:grpSpPr>
          <a:xfrm>
            <a:off x="1344337" y="5201139"/>
            <a:ext cx="331342" cy="394978"/>
            <a:chOff x="5494338" y="1370013"/>
            <a:chExt cx="239712" cy="285750"/>
          </a:xfrm>
          <a:solidFill>
            <a:schemeClr val="bg1"/>
          </a:solidFill>
        </p:grpSpPr>
        <p:sp>
          <p:nvSpPr>
            <p:cNvPr id="53" name="Freeform 961">
              <a:extLst>
                <a:ext uri="{FF2B5EF4-FFF2-40B4-BE49-F238E27FC236}">
                  <a16:creationId xmlns:a16="http://schemas.microsoft.com/office/drawing/2014/main" id="{75AEEC5A-0843-4616-A77A-336B5281D02D}"/>
                </a:ext>
              </a:extLst>
            </p:cNvPr>
            <p:cNvSpPr>
              <a:spLocks noEditPoints="1"/>
            </p:cNvSpPr>
            <p:nvPr/>
          </p:nvSpPr>
          <p:spPr bwMode="auto">
            <a:xfrm>
              <a:off x="5629275" y="1370013"/>
              <a:ext cx="104775" cy="133350"/>
            </a:xfrm>
            <a:custGeom>
              <a:avLst/>
              <a:gdLst>
                <a:gd name="T0" fmla="*/ 156 w 265"/>
                <a:gd name="T1" fmla="*/ 108 h 337"/>
                <a:gd name="T2" fmla="*/ 156 w 265"/>
                <a:gd name="T3" fmla="*/ 12 h 337"/>
                <a:gd name="T4" fmla="*/ 252 w 265"/>
                <a:gd name="T5" fmla="*/ 108 h 337"/>
                <a:gd name="T6" fmla="*/ 156 w 265"/>
                <a:gd name="T7" fmla="*/ 108 h 337"/>
                <a:gd name="T8" fmla="*/ 261 w 265"/>
                <a:gd name="T9" fmla="*/ 100 h 337"/>
                <a:gd name="T10" fmla="*/ 165 w 265"/>
                <a:gd name="T11" fmla="*/ 3 h 337"/>
                <a:gd name="T12" fmla="*/ 161 w 265"/>
                <a:gd name="T13" fmla="*/ 1 h 337"/>
                <a:gd name="T14" fmla="*/ 156 w 265"/>
                <a:gd name="T15" fmla="*/ 0 h 337"/>
                <a:gd name="T16" fmla="*/ 12 w 265"/>
                <a:gd name="T17" fmla="*/ 0 h 337"/>
                <a:gd name="T18" fmla="*/ 7 w 265"/>
                <a:gd name="T19" fmla="*/ 1 h 337"/>
                <a:gd name="T20" fmla="*/ 3 w 265"/>
                <a:gd name="T21" fmla="*/ 3 h 337"/>
                <a:gd name="T22" fmla="*/ 1 w 265"/>
                <a:gd name="T23" fmla="*/ 7 h 337"/>
                <a:gd name="T24" fmla="*/ 0 w 265"/>
                <a:gd name="T25" fmla="*/ 12 h 337"/>
                <a:gd name="T26" fmla="*/ 0 w 265"/>
                <a:gd name="T27" fmla="*/ 325 h 337"/>
                <a:gd name="T28" fmla="*/ 1 w 265"/>
                <a:gd name="T29" fmla="*/ 329 h 337"/>
                <a:gd name="T30" fmla="*/ 3 w 265"/>
                <a:gd name="T31" fmla="*/ 334 h 337"/>
                <a:gd name="T32" fmla="*/ 7 w 265"/>
                <a:gd name="T33" fmla="*/ 337 h 337"/>
                <a:gd name="T34" fmla="*/ 12 w 265"/>
                <a:gd name="T35" fmla="*/ 337 h 337"/>
                <a:gd name="T36" fmla="*/ 253 w 265"/>
                <a:gd name="T37" fmla="*/ 337 h 337"/>
                <a:gd name="T38" fmla="*/ 258 w 265"/>
                <a:gd name="T39" fmla="*/ 337 h 337"/>
                <a:gd name="T40" fmla="*/ 261 w 265"/>
                <a:gd name="T41" fmla="*/ 334 h 337"/>
                <a:gd name="T42" fmla="*/ 264 w 265"/>
                <a:gd name="T43" fmla="*/ 329 h 337"/>
                <a:gd name="T44" fmla="*/ 265 w 265"/>
                <a:gd name="T45" fmla="*/ 325 h 337"/>
                <a:gd name="T46" fmla="*/ 265 w 265"/>
                <a:gd name="T47" fmla="*/ 108 h 337"/>
                <a:gd name="T48" fmla="*/ 264 w 265"/>
                <a:gd name="T49" fmla="*/ 104 h 337"/>
                <a:gd name="T50" fmla="*/ 261 w 265"/>
                <a:gd name="T51" fmla="*/ 10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7">
                  <a:moveTo>
                    <a:pt x="156" y="108"/>
                  </a:moveTo>
                  <a:lnTo>
                    <a:pt x="156" y="12"/>
                  </a:lnTo>
                  <a:lnTo>
                    <a:pt x="252" y="108"/>
                  </a:lnTo>
                  <a:lnTo>
                    <a:pt x="156" y="108"/>
                  </a:lnTo>
                  <a:close/>
                  <a:moveTo>
                    <a:pt x="261" y="100"/>
                  </a:moveTo>
                  <a:lnTo>
                    <a:pt x="165" y="3"/>
                  </a:lnTo>
                  <a:lnTo>
                    <a:pt x="161" y="1"/>
                  </a:lnTo>
                  <a:lnTo>
                    <a:pt x="156" y="0"/>
                  </a:lnTo>
                  <a:lnTo>
                    <a:pt x="12" y="0"/>
                  </a:lnTo>
                  <a:lnTo>
                    <a:pt x="7" y="1"/>
                  </a:lnTo>
                  <a:lnTo>
                    <a:pt x="3" y="3"/>
                  </a:lnTo>
                  <a:lnTo>
                    <a:pt x="1" y="7"/>
                  </a:lnTo>
                  <a:lnTo>
                    <a:pt x="0" y="12"/>
                  </a:lnTo>
                  <a:lnTo>
                    <a:pt x="0" y="325"/>
                  </a:lnTo>
                  <a:lnTo>
                    <a:pt x="1" y="329"/>
                  </a:lnTo>
                  <a:lnTo>
                    <a:pt x="3" y="334"/>
                  </a:lnTo>
                  <a:lnTo>
                    <a:pt x="7" y="337"/>
                  </a:lnTo>
                  <a:lnTo>
                    <a:pt x="12" y="337"/>
                  </a:lnTo>
                  <a:lnTo>
                    <a:pt x="253" y="337"/>
                  </a:lnTo>
                  <a:lnTo>
                    <a:pt x="258" y="337"/>
                  </a:lnTo>
                  <a:lnTo>
                    <a:pt x="261" y="334"/>
                  </a:lnTo>
                  <a:lnTo>
                    <a:pt x="264" y="329"/>
                  </a:lnTo>
                  <a:lnTo>
                    <a:pt x="265" y="325"/>
                  </a:lnTo>
                  <a:lnTo>
                    <a:pt x="265" y="108"/>
                  </a:lnTo>
                  <a:lnTo>
                    <a:pt x="264" y="104"/>
                  </a:lnTo>
                  <a:lnTo>
                    <a:pt x="26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962">
              <a:extLst>
                <a:ext uri="{FF2B5EF4-FFF2-40B4-BE49-F238E27FC236}">
                  <a16:creationId xmlns:a16="http://schemas.microsoft.com/office/drawing/2014/main" id="{94CA8A3C-1C23-4779-ABD0-E80A6CA6BAB1}"/>
                </a:ext>
              </a:extLst>
            </p:cNvPr>
            <p:cNvSpPr>
              <a:spLocks noEditPoints="1"/>
            </p:cNvSpPr>
            <p:nvPr/>
          </p:nvSpPr>
          <p:spPr bwMode="auto">
            <a:xfrm>
              <a:off x="5494338" y="1370013"/>
              <a:ext cx="106363" cy="133350"/>
            </a:xfrm>
            <a:custGeom>
              <a:avLst/>
              <a:gdLst>
                <a:gd name="T0" fmla="*/ 157 w 266"/>
                <a:gd name="T1" fmla="*/ 108 h 337"/>
                <a:gd name="T2" fmla="*/ 157 w 266"/>
                <a:gd name="T3" fmla="*/ 12 h 337"/>
                <a:gd name="T4" fmla="*/ 252 w 266"/>
                <a:gd name="T5" fmla="*/ 108 h 337"/>
                <a:gd name="T6" fmla="*/ 157 w 266"/>
                <a:gd name="T7" fmla="*/ 108 h 337"/>
                <a:gd name="T8" fmla="*/ 166 w 266"/>
                <a:gd name="T9" fmla="*/ 3 h 337"/>
                <a:gd name="T10" fmla="*/ 162 w 266"/>
                <a:gd name="T11" fmla="*/ 1 h 337"/>
                <a:gd name="T12" fmla="*/ 157 w 266"/>
                <a:gd name="T13" fmla="*/ 0 h 337"/>
                <a:gd name="T14" fmla="*/ 13 w 266"/>
                <a:gd name="T15" fmla="*/ 0 h 337"/>
                <a:gd name="T16" fmla="*/ 8 w 266"/>
                <a:gd name="T17" fmla="*/ 1 h 337"/>
                <a:gd name="T18" fmla="*/ 5 w 266"/>
                <a:gd name="T19" fmla="*/ 3 h 337"/>
                <a:gd name="T20" fmla="*/ 1 w 266"/>
                <a:gd name="T21" fmla="*/ 7 h 337"/>
                <a:gd name="T22" fmla="*/ 0 w 266"/>
                <a:gd name="T23" fmla="*/ 12 h 337"/>
                <a:gd name="T24" fmla="*/ 0 w 266"/>
                <a:gd name="T25" fmla="*/ 325 h 337"/>
                <a:gd name="T26" fmla="*/ 1 w 266"/>
                <a:gd name="T27" fmla="*/ 329 h 337"/>
                <a:gd name="T28" fmla="*/ 5 w 266"/>
                <a:gd name="T29" fmla="*/ 334 h 337"/>
                <a:gd name="T30" fmla="*/ 8 w 266"/>
                <a:gd name="T31" fmla="*/ 337 h 337"/>
                <a:gd name="T32" fmla="*/ 13 w 266"/>
                <a:gd name="T33" fmla="*/ 337 h 337"/>
                <a:gd name="T34" fmla="*/ 253 w 266"/>
                <a:gd name="T35" fmla="*/ 337 h 337"/>
                <a:gd name="T36" fmla="*/ 258 w 266"/>
                <a:gd name="T37" fmla="*/ 337 h 337"/>
                <a:gd name="T38" fmla="*/ 263 w 266"/>
                <a:gd name="T39" fmla="*/ 334 h 337"/>
                <a:gd name="T40" fmla="*/ 265 w 266"/>
                <a:gd name="T41" fmla="*/ 329 h 337"/>
                <a:gd name="T42" fmla="*/ 266 w 266"/>
                <a:gd name="T43" fmla="*/ 325 h 337"/>
                <a:gd name="T44" fmla="*/ 266 w 266"/>
                <a:gd name="T45" fmla="*/ 108 h 337"/>
                <a:gd name="T46" fmla="*/ 265 w 266"/>
                <a:gd name="T47" fmla="*/ 104 h 337"/>
                <a:gd name="T48" fmla="*/ 263 w 266"/>
                <a:gd name="T49" fmla="*/ 100 h 337"/>
                <a:gd name="T50" fmla="*/ 166 w 266"/>
                <a:gd name="T51" fmla="*/ 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7">
                  <a:moveTo>
                    <a:pt x="157" y="108"/>
                  </a:moveTo>
                  <a:lnTo>
                    <a:pt x="157" y="12"/>
                  </a:lnTo>
                  <a:lnTo>
                    <a:pt x="252" y="108"/>
                  </a:lnTo>
                  <a:lnTo>
                    <a:pt x="157" y="108"/>
                  </a:lnTo>
                  <a:close/>
                  <a:moveTo>
                    <a:pt x="166" y="3"/>
                  </a:moveTo>
                  <a:lnTo>
                    <a:pt x="162" y="1"/>
                  </a:lnTo>
                  <a:lnTo>
                    <a:pt x="157" y="0"/>
                  </a:lnTo>
                  <a:lnTo>
                    <a:pt x="13" y="0"/>
                  </a:lnTo>
                  <a:lnTo>
                    <a:pt x="8" y="1"/>
                  </a:lnTo>
                  <a:lnTo>
                    <a:pt x="5" y="3"/>
                  </a:lnTo>
                  <a:lnTo>
                    <a:pt x="1" y="7"/>
                  </a:lnTo>
                  <a:lnTo>
                    <a:pt x="0" y="12"/>
                  </a:lnTo>
                  <a:lnTo>
                    <a:pt x="0" y="325"/>
                  </a:lnTo>
                  <a:lnTo>
                    <a:pt x="1" y="329"/>
                  </a:lnTo>
                  <a:lnTo>
                    <a:pt x="5" y="334"/>
                  </a:lnTo>
                  <a:lnTo>
                    <a:pt x="8" y="337"/>
                  </a:lnTo>
                  <a:lnTo>
                    <a:pt x="13" y="337"/>
                  </a:lnTo>
                  <a:lnTo>
                    <a:pt x="253" y="337"/>
                  </a:lnTo>
                  <a:lnTo>
                    <a:pt x="258" y="337"/>
                  </a:lnTo>
                  <a:lnTo>
                    <a:pt x="263" y="334"/>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963">
              <a:extLst>
                <a:ext uri="{FF2B5EF4-FFF2-40B4-BE49-F238E27FC236}">
                  <a16:creationId xmlns:a16="http://schemas.microsoft.com/office/drawing/2014/main" id="{C5B0F6D1-A203-43B3-A72A-9487E31D858D}"/>
                </a:ext>
              </a:extLst>
            </p:cNvPr>
            <p:cNvSpPr>
              <a:spLocks noEditPoints="1"/>
            </p:cNvSpPr>
            <p:nvPr/>
          </p:nvSpPr>
          <p:spPr bwMode="auto">
            <a:xfrm>
              <a:off x="5629275" y="1522413"/>
              <a:ext cx="104775" cy="133350"/>
            </a:xfrm>
            <a:custGeom>
              <a:avLst/>
              <a:gdLst>
                <a:gd name="T0" fmla="*/ 156 w 265"/>
                <a:gd name="T1" fmla="*/ 108 h 336"/>
                <a:gd name="T2" fmla="*/ 156 w 265"/>
                <a:gd name="T3" fmla="*/ 11 h 336"/>
                <a:gd name="T4" fmla="*/ 252 w 265"/>
                <a:gd name="T5" fmla="*/ 108 h 336"/>
                <a:gd name="T6" fmla="*/ 156 w 265"/>
                <a:gd name="T7" fmla="*/ 108 h 336"/>
                <a:gd name="T8" fmla="*/ 165 w 265"/>
                <a:gd name="T9" fmla="*/ 3 h 336"/>
                <a:gd name="T10" fmla="*/ 161 w 265"/>
                <a:gd name="T11" fmla="*/ 1 h 336"/>
                <a:gd name="T12" fmla="*/ 156 w 265"/>
                <a:gd name="T13" fmla="*/ 0 h 336"/>
                <a:gd name="T14" fmla="*/ 12 w 265"/>
                <a:gd name="T15" fmla="*/ 0 h 336"/>
                <a:gd name="T16" fmla="*/ 7 w 265"/>
                <a:gd name="T17" fmla="*/ 1 h 336"/>
                <a:gd name="T18" fmla="*/ 3 w 265"/>
                <a:gd name="T19" fmla="*/ 3 h 336"/>
                <a:gd name="T20" fmla="*/ 1 w 265"/>
                <a:gd name="T21" fmla="*/ 7 h 336"/>
                <a:gd name="T22" fmla="*/ 0 w 265"/>
                <a:gd name="T23" fmla="*/ 11 h 336"/>
                <a:gd name="T24" fmla="*/ 0 w 265"/>
                <a:gd name="T25" fmla="*/ 325 h 336"/>
                <a:gd name="T26" fmla="*/ 1 w 265"/>
                <a:gd name="T27" fmla="*/ 329 h 336"/>
                <a:gd name="T28" fmla="*/ 3 w 265"/>
                <a:gd name="T29" fmla="*/ 333 h 336"/>
                <a:gd name="T30" fmla="*/ 7 w 265"/>
                <a:gd name="T31" fmla="*/ 335 h 336"/>
                <a:gd name="T32" fmla="*/ 12 w 265"/>
                <a:gd name="T33" fmla="*/ 336 h 336"/>
                <a:gd name="T34" fmla="*/ 253 w 265"/>
                <a:gd name="T35" fmla="*/ 336 h 336"/>
                <a:gd name="T36" fmla="*/ 258 w 265"/>
                <a:gd name="T37" fmla="*/ 335 h 336"/>
                <a:gd name="T38" fmla="*/ 261 w 265"/>
                <a:gd name="T39" fmla="*/ 333 h 336"/>
                <a:gd name="T40" fmla="*/ 264 w 265"/>
                <a:gd name="T41" fmla="*/ 329 h 336"/>
                <a:gd name="T42" fmla="*/ 265 w 265"/>
                <a:gd name="T43" fmla="*/ 325 h 336"/>
                <a:gd name="T44" fmla="*/ 265 w 265"/>
                <a:gd name="T45" fmla="*/ 108 h 336"/>
                <a:gd name="T46" fmla="*/ 264 w 265"/>
                <a:gd name="T47" fmla="*/ 104 h 336"/>
                <a:gd name="T48" fmla="*/ 261 w 265"/>
                <a:gd name="T49" fmla="*/ 100 h 336"/>
                <a:gd name="T50" fmla="*/ 165 w 265"/>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6">
                  <a:moveTo>
                    <a:pt x="156" y="108"/>
                  </a:moveTo>
                  <a:lnTo>
                    <a:pt x="156" y="11"/>
                  </a:lnTo>
                  <a:lnTo>
                    <a:pt x="252" y="108"/>
                  </a:lnTo>
                  <a:lnTo>
                    <a:pt x="156" y="108"/>
                  </a:lnTo>
                  <a:close/>
                  <a:moveTo>
                    <a:pt x="165" y="3"/>
                  </a:moveTo>
                  <a:lnTo>
                    <a:pt x="161" y="1"/>
                  </a:lnTo>
                  <a:lnTo>
                    <a:pt x="156" y="0"/>
                  </a:lnTo>
                  <a:lnTo>
                    <a:pt x="12" y="0"/>
                  </a:lnTo>
                  <a:lnTo>
                    <a:pt x="7" y="1"/>
                  </a:lnTo>
                  <a:lnTo>
                    <a:pt x="3" y="3"/>
                  </a:lnTo>
                  <a:lnTo>
                    <a:pt x="1" y="7"/>
                  </a:lnTo>
                  <a:lnTo>
                    <a:pt x="0" y="11"/>
                  </a:lnTo>
                  <a:lnTo>
                    <a:pt x="0" y="325"/>
                  </a:lnTo>
                  <a:lnTo>
                    <a:pt x="1" y="329"/>
                  </a:lnTo>
                  <a:lnTo>
                    <a:pt x="3" y="333"/>
                  </a:lnTo>
                  <a:lnTo>
                    <a:pt x="7" y="335"/>
                  </a:lnTo>
                  <a:lnTo>
                    <a:pt x="12" y="336"/>
                  </a:lnTo>
                  <a:lnTo>
                    <a:pt x="253" y="336"/>
                  </a:lnTo>
                  <a:lnTo>
                    <a:pt x="258" y="335"/>
                  </a:lnTo>
                  <a:lnTo>
                    <a:pt x="261" y="333"/>
                  </a:lnTo>
                  <a:lnTo>
                    <a:pt x="264" y="329"/>
                  </a:lnTo>
                  <a:lnTo>
                    <a:pt x="265" y="325"/>
                  </a:lnTo>
                  <a:lnTo>
                    <a:pt x="265" y="108"/>
                  </a:lnTo>
                  <a:lnTo>
                    <a:pt x="264" y="104"/>
                  </a:lnTo>
                  <a:lnTo>
                    <a:pt x="261" y="100"/>
                  </a:lnTo>
                  <a:lnTo>
                    <a:pt x="16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964">
              <a:extLst>
                <a:ext uri="{FF2B5EF4-FFF2-40B4-BE49-F238E27FC236}">
                  <a16:creationId xmlns:a16="http://schemas.microsoft.com/office/drawing/2014/main" id="{308394C2-D299-4C71-A69B-D903DD5D63D0}"/>
                </a:ext>
              </a:extLst>
            </p:cNvPr>
            <p:cNvSpPr>
              <a:spLocks noEditPoints="1"/>
            </p:cNvSpPr>
            <p:nvPr/>
          </p:nvSpPr>
          <p:spPr bwMode="auto">
            <a:xfrm>
              <a:off x="5494338" y="1522413"/>
              <a:ext cx="106363" cy="133350"/>
            </a:xfrm>
            <a:custGeom>
              <a:avLst/>
              <a:gdLst>
                <a:gd name="T0" fmla="*/ 157 w 266"/>
                <a:gd name="T1" fmla="*/ 108 h 336"/>
                <a:gd name="T2" fmla="*/ 157 w 266"/>
                <a:gd name="T3" fmla="*/ 11 h 336"/>
                <a:gd name="T4" fmla="*/ 252 w 266"/>
                <a:gd name="T5" fmla="*/ 108 h 336"/>
                <a:gd name="T6" fmla="*/ 157 w 266"/>
                <a:gd name="T7" fmla="*/ 108 h 336"/>
                <a:gd name="T8" fmla="*/ 166 w 266"/>
                <a:gd name="T9" fmla="*/ 3 h 336"/>
                <a:gd name="T10" fmla="*/ 162 w 266"/>
                <a:gd name="T11" fmla="*/ 1 h 336"/>
                <a:gd name="T12" fmla="*/ 157 w 266"/>
                <a:gd name="T13" fmla="*/ 0 h 336"/>
                <a:gd name="T14" fmla="*/ 13 w 266"/>
                <a:gd name="T15" fmla="*/ 0 h 336"/>
                <a:gd name="T16" fmla="*/ 8 w 266"/>
                <a:gd name="T17" fmla="*/ 1 h 336"/>
                <a:gd name="T18" fmla="*/ 5 w 266"/>
                <a:gd name="T19" fmla="*/ 3 h 336"/>
                <a:gd name="T20" fmla="*/ 1 w 266"/>
                <a:gd name="T21" fmla="*/ 7 h 336"/>
                <a:gd name="T22" fmla="*/ 0 w 266"/>
                <a:gd name="T23" fmla="*/ 11 h 336"/>
                <a:gd name="T24" fmla="*/ 0 w 266"/>
                <a:gd name="T25" fmla="*/ 325 h 336"/>
                <a:gd name="T26" fmla="*/ 1 w 266"/>
                <a:gd name="T27" fmla="*/ 329 h 336"/>
                <a:gd name="T28" fmla="*/ 5 w 266"/>
                <a:gd name="T29" fmla="*/ 333 h 336"/>
                <a:gd name="T30" fmla="*/ 8 w 266"/>
                <a:gd name="T31" fmla="*/ 335 h 336"/>
                <a:gd name="T32" fmla="*/ 13 w 266"/>
                <a:gd name="T33" fmla="*/ 336 h 336"/>
                <a:gd name="T34" fmla="*/ 253 w 266"/>
                <a:gd name="T35" fmla="*/ 336 h 336"/>
                <a:gd name="T36" fmla="*/ 258 w 266"/>
                <a:gd name="T37" fmla="*/ 335 h 336"/>
                <a:gd name="T38" fmla="*/ 263 w 266"/>
                <a:gd name="T39" fmla="*/ 333 h 336"/>
                <a:gd name="T40" fmla="*/ 265 w 266"/>
                <a:gd name="T41" fmla="*/ 329 h 336"/>
                <a:gd name="T42" fmla="*/ 266 w 266"/>
                <a:gd name="T43" fmla="*/ 325 h 336"/>
                <a:gd name="T44" fmla="*/ 266 w 266"/>
                <a:gd name="T45" fmla="*/ 108 h 336"/>
                <a:gd name="T46" fmla="*/ 265 w 266"/>
                <a:gd name="T47" fmla="*/ 104 h 336"/>
                <a:gd name="T48" fmla="*/ 263 w 266"/>
                <a:gd name="T49" fmla="*/ 100 h 336"/>
                <a:gd name="T50" fmla="*/ 166 w 266"/>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6">
                  <a:moveTo>
                    <a:pt x="157" y="108"/>
                  </a:moveTo>
                  <a:lnTo>
                    <a:pt x="157" y="11"/>
                  </a:lnTo>
                  <a:lnTo>
                    <a:pt x="252" y="108"/>
                  </a:lnTo>
                  <a:lnTo>
                    <a:pt x="157" y="108"/>
                  </a:lnTo>
                  <a:close/>
                  <a:moveTo>
                    <a:pt x="166" y="3"/>
                  </a:moveTo>
                  <a:lnTo>
                    <a:pt x="162" y="1"/>
                  </a:lnTo>
                  <a:lnTo>
                    <a:pt x="157" y="0"/>
                  </a:lnTo>
                  <a:lnTo>
                    <a:pt x="13" y="0"/>
                  </a:lnTo>
                  <a:lnTo>
                    <a:pt x="8" y="1"/>
                  </a:lnTo>
                  <a:lnTo>
                    <a:pt x="5" y="3"/>
                  </a:lnTo>
                  <a:lnTo>
                    <a:pt x="1" y="7"/>
                  </a:lnTo>
                  <a:lnTo>
                    <a:pt x="0" y="11"/>
                  </a:lnTo>
                  <a:lnTo>
                    <a:pt x="0" y="325"/>
                  </a:lnTo>
                  <a:lnTo>
                    <a:pt x="1" y="329"/>
                  </a:lnTo>
                  <a:lnTo>
                    <a:pt x="5" y="333"/>
                  </a:lnTo>
                  <a:lnTo>
                    <a:pt x="8" y="335"/>
                  </a:lnTo>
                  <a:lnTo>
                    <a:pt x="13" y="336"/>
                  </a:lnTo>
                  <a:lnTo>
                    <a:pt x="253" y="336"/>
                  </a:lnTo>
                  <a:lnTo>
                    <a:pt x="258" y="335"/>
                  </a:lnTo>
                  <a:lnTo>
                    <a:pt x="263" y="333"/>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1" name="TextBox 70">
            <a:extLst>
              <a:ext uri="{FF2B5EF4-FFF2-40B4-BE49-F238E27FC236}">
                <a16:creationId xmlns:a16="http://schemas.microsoft.com/office/drawing/2014/main" id="{6A8745A0-44CE-48BD-979B-C4CF447D76AA}"/>
              </a:ext>
            </a:extLst>
          </p:cNvPr>
          <p:cNvSpPr txBox="1"/>
          <p:nvPr/>
        </p:nvSpPr>
        <p:spPr>
          <a:xfrm>
            <a:off x="2752977" y="2852838"/>
            <a:ext cx="5394327" cy="1885131"/>
          </a:xfrm>
          <a:prstGeom prst="rect">
            <a:avLst/>
          </a:prstGeom>
          <a:noFill/>
          <a:ln w="6350">
            <a:noFill/>
            <a:prstDash val="dash"/>
          </a:ln>
        </p:spPr>
        <p:txBody>
          <a:bodyPr wrap="square" lIns="0" tIns="0" rIns="0" bIns="0" rtlCol="0" anchor="ctr">
            <a:spAutoFit/>
          </a:bodyPr>
          <a:lstStyle/>
          <a:p>
            <a:pPr>
              <a:spcBef>
                <a:spcPts val="300"/>
              </a:spcBef>
            </a:pPr>
            <a:r>
              <a:rPr lang="en-US" sz="2000" b="1" dirty="0">
                <a:cs typeface="Segoe UI" panose="020B0502040204020203" pitchFamily="34" charset="0"/>
              </a:rPr>
              <a:t>Body </a:t>
            </a:r>
            <a:r>
              <a:rPr lang="en-US" sz="2000" b="1" dirty="0" err="1">
                <a:cs typeface="Segoe UI" panose="020B0502040204020203" pitchFamily="34" charset="0"/>
              </a:rPr>
              <a:t>Analysing</a:t>
            </a:r>
            <a:r>
              <a:rPr lang="en-US" sz="2000" b="1" dirty="0">
                <a:cs typeface="Segoe UI" panose="020B0502040204020203" pitchFamily="34" charset="0"/>
              </a:rPr>
              <a:t> Scales </a:t>
            </a:r>
          </a:p>
          <a:p>
            <a:pPr>
              <a:spcBef>
                <a:spcPts val="300"/>
              </a:spcBef>
            </a:pPr>
            <a:r>
              <a:rPr lang="en-GB" sz="2000" dirty="0">
                <a:latin typeface="+mj-lt"/>
              </a:rPr>
              <a:t>These innovative scales measure body weight, body fat percentage, water percentage, muscle mass, bone mass, body mass index and energy consumption and will be available for OG Patients in the City Hospital.</a:t>
            </a:r>
            <a:endParaRPr lang="en-US" sz="2000" dirty="0">
              <a:latin typeface="+mj-lt"/>
              <a:cs typeface="Segoe UI" panose="020B0502040204020203" pitchFamily="34" charset="0"/>
            </a:endParaRPr>
          </a:p>
        </p:txBody>
      </p:sp>
      <p:sp>
        <p:nvSpPr>
          <p:cNvPr id="72" name="TextBox 71">
            <a:extLst>
              <a:ext uri="{FF2B5EF4-FFF2-40B4-BE49-F238E27FC236}">
                <a16:creationId xmlns:a16="http://schemas.microsoft.com/office/drawing/2014/main" id="{04DE1C91-0EE3-4209-87EC-B6C973EF48F7}"/>
              </a:ext>
            </a:extLst>
          </p:cNvPr>
          <p:cNvSpPr txBox="1"/>
          <p:nvPr/>
        </p:nvSpPr>
        <p:spPr>
          <a:xfrm>
            <a:off x="2752975" y="4961328"/>
            <a:ext cx="5394327" cy="1269578"/>
          </a:xfrm>
          <a:prstGeom prst="rect">
            <a:avLst/>
          </a:prstGeom>
          <a:noFill/>
          <a:ln w="6350">
            <a:noFill/>
            <a:prstDash val="dash"/>
          </a:ln>
        </p:spPr>
        <p:txBody>
          <a:bodyPr wrap="square" lIns="0" tIns="0" rIns="0" bIns="0" rtlCol="0" anchor="ctr">
            <a:spAutoFit/>
          </a:bodyPr>
          <a:lstStyle/>
          <a:p>
            <a:pPr>
              <a:spcBef>
                <a:spcPts val="300"/>
              </a:spcBef>
            </a:pPr>
            <a:r>
              <a:rPr lang="en-US" sz="2000" b="1" dirty="0">
                <a:cs typeface="Segoe UI" panose="020B0502040204020203" pitchFamily="34" charset="0"/>
              </a:rPr>
              <a:t>Supporting Research </a:t>
            </a:r>
          </a:p>
          <a:p>
            <a:pPr>
              <a:spcBef>
                <a:spcPts val="300"/>
              </a:spcBef>
            </a:pPr>
            <a:r>
              <a:rPr lang="en-US" sz="2000" dirty="0">
                <a:latin typeface="+mj-lt"/>
                <a:cs typeface="Segoe UI" panose="020B0502040204020203" pitchFamily="34" charset="0"/>
              </a:rPr>
              <a:t>We work closely with a number of researchers at QUB who are investigating </a:t>
            </a:r>
            <a:r>
              <a:rPr lang="en-US" sz="2000" dirty="0" err="1">
                <a:latin typeface="+mj-lt"/>
                <a:cs typeface="Segoe UI" panose="020B0502040204020203" pitchFamily="34" charset="0"/>
              </a:rPr>
              <a:t>Oesophageal</a:t>
            </a:r>
            <a:r>
              <a:rPr lang="en-US" sz="2000" dirty="0">
                <a:latin typeface="+mj-lt"/>
                <a:cs typeface="Segoe UI" panose="020B0502040204020203" pitchFamily="34" charset="0"/>
              </a:rPr>
              <a:t> and Stomach Cancer here in Northern Ireland. </a:t>
            </a:r>
          </a:p>
        </p:txBody>
      </p:sp>
      <p:sp>
        <p:nvSpPr>
          <p:cNvPr id="2" name="Rectangle 1">
            <a:extLst>
              <a:ext uri="{FF2B5EF4-FFF2-40B4-BE49-F238E27FC236}">
                <a16:creationId xmlns:a16="http://schemas.microsoft.com/office/drawing/2014/main" id="{95F4635C-6AAA-4E3B-B6B3-E68B6D699FEF}"/>
              </a:ext>
            </a:extLst>
          </p:cNvPr>
          <p:cNvSpPr/>
          <p:nvPr/>
        </p:nvSpPr>
        <p:spPr>
          <a:xfrm>
            <a:off x="408716" y="267172"/>
            <a:ext cx="5483617" cy="707886"/>
          </a:xfrm>
          <a:prstGeom prst="rect">
            <a:avLst/>
          </a:prstGeom>
        </p:spPr>
        <p:txBody>
          <a:bodyPr wrap="none">
            <a:spAutoFit/>
          </a:bodyPr>
          <a:lstStyle/>
          <a:p>
            <a:r>
              <a:rPr lang="en-GB" sz="4000" dirty="0">
                <a:latin typeface="+mj-lt"/>
              </a:rPr>
              <a:t>Objective 3 – Fundraising </a:t>
            </a:r>
            <a:endParaRPr lang="id-ID" sz="4000" dirty="0">
              <a:latin typeface="+mj-lt"/>
            </a:endParaRPr>
          </a:p>
        </p:txBody>
      </p:sp>
      <p:pic>
        <p:nvPicPr>
          <p:cNvPr id="8" name="Picture 7" descr="A group of people in a room&#10;&#10;Description automatically generated">
            <a:extLst>
              <a:ext uri="{FF2B5EF4-FFF2-40B4-BE49-F238E27FC236}">
                <a16:creationId xmlns:a16="http://schemas.microsoft.com/office/drawing/2014/main" id="{9003F0F4-6089-4163-99CB-F5FADD7B9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5949" y="3682215"/>
            <a:ext cx="2002536" cy="2670048"/>
          </a:xfrm>
          <a:prstGeom prst="rect">
            <a:avLst/>
          </a:prstGeom>
        </p:spPr>
      </p:pic>
      <p:pic>
        <p:nvPicPr>
          <p:cNvPr id="11" name="Picture 10" descr="A person riding a bicycle in front of a building&#10;&#10;Description automatically generated">
            <a:extLst>
              <a:ext uri="{FF2B5EF4-FFF2-40B4-BE49-F238E27FC236}">
                <a16:creationId xmlns:a16="http://schemas.microsoft.com/office/drawing/2014/main" id="{01F68219-1CBD-4FA4-B648-A53CD136A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9353" y="1475549"/>
            <a:ext cx="2395728" cy="1796796"/>
          </a:xfrm>
          <a:prstGeom prst="rect">
            <a:avLst/>
          </a:prstGeom>
        </p:spPr>
      </p:pic>
    </p:spTree>
    <p:extLst>
      <p:ext uri="{BB962C8B-B14F-4D97-AF65-F5344CB8AC3E}">
        <p14:creationId xmlns:p14="http://schemas.microsoft.com/office/powerpoint/2010/main" val="286708778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iamond 25">
            <a:extLst>
              <a:ext uri="{FF2B5EF4-FFF2-40B4-BE49-F238E27FC236}">
                <a16:creationId xmlns:a16="http://schemas.microsoft.com/office/drawing/2014/main" id="{B93CE0E9-A095-4C42-BECA-4860DDA18A90}"/>
              </a:ext>
            </a:extLst>
          </p:cNvPr>
          <p:cNvSpPr/>
          <p:nvPr/>
        </p:nvSpPr>
        <p:spPr>
          <a:xfrm>
            <a:off x="805688" y="1472138"/>
            <a:ext cx="1408640" cy="1408640"/>
          </a:xfrm>
          <a:prstGeom prst="diamond">
            <a:avLst/>
          </a:prstGeom>
          <a:solidFill>
            <a:srgbClr val="39ACA9"/>
          </a:solidFill>
          <a:ln w="38100">
            <a:solidFill>
              <a:srgbClr val="13D3A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7A2D4FE6-D94A-4B56-8469-FCAF5B93C6A9}"/>
              </a:ext>
            </a:extLst>
          </p:cNvPr>
          <p:cNvGrpSpPr/>
          <p:nvPr/>
        </p:nvGrpSpPr>
        <p:grpSpPr>
          <a:xfrm>
            <a:off x="1344337" y="1978969"/>
            <a:ext cx="331342" cy="394978"/>
            <a:chOff x="5494338" y="1370013"/>
            <a:chExt cx="239712" cy="285750"/>
          </a:xfrm>
          <a:solidFill>
            <a:schemeClr val="bg1"/>
          </a:solidFill>
        </p:grpSpPr>
        <p:sp>
          <p:nvSpPr>
            <p:cNvPr id="28" name="Freeform 961">
              <a:extLst>
                <a:ext uri="{FF2B5EF4-FFF2-40B4-BE49-F238E27FC236}">
                  <a16:creationId xmlns:a16="http://schemas.microsoft.com/office/drawing/2014/main" id="{E7D5C79C-4401-4445-9CAB-298AFD511BC3}"/>
                </a:ext>
              </a:extLst>
            </p:cNvPr>
            <p:cNvSpPr>
              <a:spLocks noEditPoints="1"/>
            </p:cNvSpPr>
            <p:nvPr/>
          </p:nvSpPr>
          <p:spPr bwMode="auto">
            <a:xfrm>
              <a:off x="5629275" y="1370013"/>
              <a:ext cx="104775" cy="133350"/>
            </a:xfrm>
            <a:custGeom>
              <a:avLst/>
              <a:gdLst>
                <a:gd name="T0" fmla="*/ 156 w 265"/>
                <a:gd name="T1" fmla="*/ 108 h 337"/>
                <a:gd name="T2" fmla="*/ 156 w 265"/>
                <a:gd name="T3" fmla="*/ 12 h 337"/>
                <a:gd name="T4" fmla="*/ 252 w 265"/>
                <a:gd name="T5" fmla="*/ 108 h 337"/>
                <a:gd name="T6" fmla="*/ 156 w 265"/>
                <a:gd name="T7" fmla="*/ 108 h 337"/>
                <a:gd name="T8" fmla="*/ 261 w 265"/>
                <a:gd name="T9" fmla="*/ 100 h 337"/>
                <a:gd name="T10" fmla="*/ 165 w 265"/>
                <a:gd name="T11" fmla="*/ 3 h 337"/>
                <a:gd name="T12" fmla="*/ 161 w 265"/>
                <a:gd name="T13" fmla="*/ 1 h 337"/>
                <a:gd name="T14" fmla="*/ 156 w 265"/>
                <a:gd name="T15" fmla="*/ 0 h 337"/>
                <a:gd name="T16" fmla="*/ 12 w 265"/>
                <a:gd name="T17" fmla="*/ 0 h 337"/>
                <a:gd name="T18" fmla="*/ 7 w 265"/>
                <a:gd name="T19" fmla="*/ 1 h 337"/>
                <a:gd name="T20" fmla="*/ 3 w 265"/>
                <a:gd name="T21" fmla="*/ 3 h 337"/>
                <a:gd name="T22" fmla="*/ 1 w 265"/>
                <a:gd name="T23" fmla="*/ 7 h 337"/>
                <a:gd name="T24" fmla="*/ 0 w 265"/>
                <a:gd name="T25" fmla="*/ 12 h 337"/>
                <a:gd name="T26" fmla="*/ 0 w 265"/>
                <a:gd name="T27" fmla="*/ 325 h 337"/>
                <a:gd name="T28" fmla="*/ 1 w 265"/>
                <a:gd name="T29" fmla="*/ 329 h 337"/>
                <a:gd name="T30" fmla="*/ 3 w 265"/>
                <a:gd name="T31" fmla="*/ 334 h 337"/>
                <a:gd name="T32" fmla="*/ 7 w 265"/>
                <a:gd name="T33" fmla="*/ 337 h 337"/>
                <a:gd name="T34" fmla="*/ 12 w 265"/>
                <a:gd name="T35" fmla="*/ 337 h 337"/>
                <a:gd name="T36" fmla="*/ 253 w 265"/>
                <a:gd name="T37" fmla="*/ 337 h 337"/>
                <a:gd name="T38" fmla="*/ 258 w 265"/>
                <a:gd name="T39" fmla="*/ 337 h 337"/>
                <a:gd name="T40" fmla="*/ 261 w 265"/>
                <a:gd name="T41" fmla="*/ 334 h 337"/>
                <a:gd name="T42" fmla="*/ 264 w 265"/>
                <a:gd name="T43" fmla="*/ 329 h 337"/>
                <a:gd name="T44" fmla="*/ 265 w 265"/>
                <a:gd name="T45" fmla="*/ 325 h 337"/>
                <a:gd name="T46" fmla="*/ 265 w 265"/>
                <a:gd name="T47" fmla="*/ 108 h 337"/>
                <a:gd name="T48" fmla="*/ 264 w 265"/>
                <a:gd name="T49" fmla="*/ 104 h 337"/>
                <a:gd name="T50" fmla="*/ 261 w 265"/>
                <a:gd name="T51" fmla="*/ 10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7">
                  <a:moveTo>
                    <a:pt x="156" y="108"/>
                  </a:moveTo>
                  <a:lnTo>
                    <a:pt x="156" y="12"/>
                  </a:lnTo>
                  <a:lnTo>
                    <a:pt x="252" y="108"/>
                  </a:lnTo>
                  <a:lnTo>
                    <a:pt x="156" y="108"/>
                  </a:lnTo>
                  <a:close/>
                  <a:moveTo>
                    <a:pt x="261" y="100"/>
                  </a:moveTo>
                  <a:lnTo>
                    <a:pt x="165" y="3"/>
                  </a:lnTo>
                  <a:lnTo>
                    <a:pt x="161" y="1"/>
                  </a:lnTo>
                  <a:lnTo>
                    <a:pt x="156" y="0"/>
                  </a:lnTo>
                  <a:lnTo>
                    <a:pt x="12" y="0"/>
                  </a:lnTo>
                  <a:lnTo>
                    <a:pt x="7" y="1"/>
                  </a:lnTo>
                  <a:lnTo>
                    <a:pt x="3" y="3"/>
                  </a:lnTo>
                  <a:lnTo>
                    <a:pt x="1" y="7"/>
                  </a:lnTo>
                  <a:lnTo>
                    <a:pt x="0" y="12"/>
                  </a:lnTo>
                  <a:lnTo>
                    <a:pt x="0" y="325"/>
                  </a:lnTo>
                  <a:lnTo>
                    <a:pt x="1" y="329"/>
                  </a:lnTo>
                  <a:lnTo>
                    <a:pt x="3" y="334"/>
                  </a:lnTo>
                  <a:lnTo>
                    <a:pt x="7" y="337"/>
                  </a:lnTo>
                  <a:lnTo>
                    <a:pt x="12" y="337"/>
                  </a:lnTo>
                  <a:lnTo>
                    <a:pt x="253" y="337"/>
                  </a:lnTo>
                  <a:lnTo>
                    <a:pt x="258" y="337"/>
                  </a:lnTo>
                  <a:lnTo>
                    <a:pt x="261" y="334"/>
                  </a:lnTo>
                  <a:lnTo>
                    <a:pt x="264" y="329"/>
                  </a:lnTo>
                  <a:lnTo>
                    <a:pt x="265" y="325"/>
                  </a:lnTo>
                  <a:lnTo>
                    <a:pt x="265" y="108"/>
                  </a:lnTo>
                  <a:lnTo>
                    <a:pt x="264" y="104"/>
                  </a:lnTo>
                  <a:lnTo>
                    <a:pt x="26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962">
              <a:extLst>
                <a:ext uri="{FF2B5EF4-FFF2-40B4-BE49-F238E27FC236}">
                  <a16:creationId xmlns:a16="http://schemas.microsoft.com/office/drawing/2014/main" id="{04244DCE-408B-4E37-83BE-866F0D79DDF8}"/>
                </a:ext>
              </a:extLst>
            </p:cNvPr>
            <p:cNvSpPr>
              <a:spLocks noEditPoints="1"/>
            </p:cNvSpPr>
            <p:nvPr/>
          </p:nvSpPr>
          <p:spPr bwMode="auto">
            <a:xfrm>
              <a:off x="5494338" y="1370013"/>
              <a:ext cx="106363" cy="133350"/>
            </a:xfrm>
            <a:custGeom>
              <a:avLst/>
              <a:gdLst>
                <a:gd name="T0" fmla="*/ 157 w 266"/>
                <a:gd name="T1" fmla="*/ 108 h 337"/>
                <a:gd name="T2" fmla="*/ 157 w 266"/>
                <a:gd name="T3" fmla="*/ 12 h 337"/>
                <a:gd name="T4" fmla="*/ 252 w 266"/>
                <a:gd name="T5" fmla="*/ 108 h 337"/>
                <a:gd name="T6" fmla="*/ 157 w 266"/>
                <a:gd name="T7" fmla="*/ 108 h 337"/>
                <a:gd name="T8" fmla="*/ 166 w 266"/>
                <a:gd name="T9" fmla="*/ 3 h 337"/>
                <a:gd name="T10" fmla="*/ 162 w 266"/>
                <a:gd name="T11" fmla="*/ 1 h 337"/>
                <a:gd name="T12" fmla="*/ 157 w 266"/>
                <a:gd name="T13" fmla="*/ 0 h 337"/>
                <a:gd name="T14" fmla="*/ 13 w 266"/>
                <a:gd name="T15" fmla="*/ 0 h 337"/>
                <a:gd name="T16" fmla="*/ 8 w 266"/>
                <a:gd name="T17" fmla="*/ 1 h 337"/>
                <a:gd name="T18" fmla="*/ 5 w 266"/>
                <a:gd name="T19" fmla="*/ 3 h 337"/>
                <a:gd name="T20" fmla="*/ 1 w 266"/>
                <a:gd name="T21" fmla="*/ 7 h 337"/>
                <a:gd name="T22" fmla="*/ 0 w 266"/>
                <a:gd name="T23" fmla="*/ 12 h 337"/>
                <a:gd name="T24" fmla="*/ 0 w 266"/>
                <a:gd name="T25" fmla="*/ 325 h 337"/>
                <a:gd name="T26" fmla="*/ 1 w 266"/>
                <a:gd name="T27" fmla="*/ 329 h 337"/>
                <a:gd name="T28" fmla="*/ 5 w 266"/>
                <a:gd name="T29" fmla="*/ 334 h 337"/>
                <a:gd name="T30" fmla="*/ 8 w 266"/>
                <a:gd name="T31" fmla="*/ 337 h 337"/>
                <a:gd name="T32" fmla="*/ 13 w 266"/>
                <a:gd name="T33" fmla="*/ 337 h 337"/>
                <a:gd name="T34" fmla="*/ 253 w 266"/>
                <a:gd name="T35" fmla="*/ 337 h 337"/>
                <a:gd name="T36" fmla="*/ 258 w 266"/>
                <a:gd name="T37" fmla="*/ 337 h 337"/>
                <a:gd name="T38" fmla="*/ 263 w 266"/>
                <a:gd name="T39" fmla="*/ 334 h 337"/>
                <a:gd name="T40" fmla="*/ 265 w 266"/>
                <a:gd name="T41" fmla="*/ 329 h 337"/>
                <a:gd name="T42" fmla="*/ 266 w 266"/>
                <a:gd name="T43" fmla="*/ 325 h 337"/>
                <a:gd name="T44" fmla="*/ 266 w 266"/>
                <a:gd name="T45" fmla="*/ 108 h 337"/>
                <a:gd name="T46" fmla="*/ 265 w 266"/>
                <a:gd name="T47" fmla="*/ 104 h 337"/>
                <a:gd name="T48" fmla="*/ 263 w 266"/>
                <a:gd name="T49" fmla="*/ 100 h 337"/>
                <a:gd name="T50" fmla="*/ 166 w 266"/>
                <a:gd name="T51" fmla="*/ 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7">
                  <a:moveTo>
                    <a:pt x="157" y="108"/>
                  </a:moveTo>
                  <a:lnTo>
                    <a:pt x="157" y="12"/>
                  </a:lnTo>
                  <a:lnTo>
                    <a:pt x="252" y="108"/>
                  </a:lnTo>
                  <a:lnTo>
                    <a:pt x="157" y="108"/>
                  </a:lnTo>
                  <a:close/>
                  <a:moveTo>
                    <a:pt x="166" y="3"/>
                  </a:moveTo>
                  <a:lnTo>
                    <a:pt x="162" y="1"/>
                  </a:lnTo>
                  <a:lnTo>
                    <a:pt x="157" y="0"/>
                  </a:lnTo>
                  <a:lnTo>
                    <a:pt x="13" y="0"/>
                  </a:lnTo>
                  <a:lnTo>
                    <a:pt x="8" y="1"/>
                  </a:lnTo>
                  <a:lnTo>
                    <a:pt x="5" y="3"/>
                  </a:lnTo>
                  <a:lnTo>
                    <a:pt x="1" y="7"/>
                  </a:lnTo>
                  <a:lnTo>
                    <a:pt x="0" y="12"/>
                  </a:lnTo>
                  <a:lnTo>
                    <a:pt x="0" y="325"/>
                  </a:lnTo>
                  <a:lnTo>
                    <a:pt x="1" y="329"/>
                  </a:lnTo>
                  <a:lnTo>
                    <a:pt x="5" y="334"/>
                  </a:lnTo>
                  <a:lnTo>
                    <a:pt x="8" y="337"/>
                  </a:lnTo>
                  <a:lnTo>
                    <a:pt x="13" y="337"/>
                  </a:lnTo>
                  <a:lnTo>
                    <a:pt x="253" y="337"/>
                  </a:lnTo>
                  <a:lnTo>
                    <a:pt x="258" y="337"/>
                  </a:lnTo>
                  <a:lnTo>
                    <a:pt x="263" y="334"/>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963">
              <a:extLst>
                <a:ext uri="{FF2B5EF4-FFF2-40B4-BE49-F238E27FC236}">
                  <a16:creationId xmlns:a16="http://schemas.microsoft.com/office/drawing/2014/main" id="{0E207C6C-7097-4C76-A88D-194E93DC3371}"/>
                </a:ext>
              </a:extLst>
            </p:cNvPr>
            <p:cNvSpPr>
              <a:spLocks noEditPoints="1"/>
            </p:cNvSpPr>
            <p:nvPr/>
          </p:nvSpPr>
          <p:spPr bwMode="auto">
            <a:xfrm>
              <a:off x="5629275" y="1522413"/>
              <a:ext cx="104775" cy="133350"/>
            </a:xfrm>
            <a:custGeom>
              <a:avLst/>
              <a:gdLst>
                <a:gd name="T0" fmla="*/ 156 w 265"/>
                <a:gd name="T1" fmla="*/ 108 h 336"/>
                <a:gd name="T2" fmla="*/ 156 w 265"/>
                <a:gd name="T3" fmla="*/ 11 h 336"/>
                <a:gd name="T4" fmla="*/ 252 w 265"/>
                <a:gd name="T5" fmla="*/ 108 h 336"/>
                <a:gd name="T6" fmla="*/ 156 w 265"/>
                <a:gd name="T7" fmla="*/ 108 h 336"/>
                <a:gd name="T8" fmla="*/ 165 w 265"/>
                <a:gd name="T9" fmla="*/ 3 h 336"/>
                <a:gd name="T10" fmla="*/ 161 w 265"/>
                <a:gd name="T11" fmla="*/ 1 h 336"/>
                <a:gd name="T12" fmla="*/ 156 w 265"/>
                <a:gd name="T13" fmla="*/ 0 h 336"/>
                <a:gd name="T14" fmla="*/ 12 w 265"/>
                <a:gd name="T15" fmla="*/ 0 h 336"/>
                <a:gd name="T16" fmla="*/ 7 w 265"/>
                <a:gd name="T17" fmla="*/ 1 h 336"/>
                <a:gd name="T18" fmla="*/ 3 w 265"/>
                <a:gd name="T19" fmla="*/ 3 h 336"/>
                <a:gd name="T20" fmla="*/ 1 w 265"/>
                <a:gd name="T21" fmla="*/ 7 h 336"/>
                <a:gd name="T22" fmla="*/ 0 w 265"/>
                <a:gd name="T23" fmla="*/ 11 h 336"/>
                <a:gd name="T24" fmla="*/ 0 w 265"/>
                <a:gd name="T25" fmla="*/ 325 h 336"/>
                <a:gd name="T26" fmla="*/ 1 w 265"/>
                <a:gd name="T27" fmla="*/ 329 h 336"/>
                <a:gd name="T28" fmla="*/ 3 w 265"/>
                <a:gd name="T29" fmla="*/ 333 h 336"/>
                <a:gd name="T30" fmla="*/ 7 w 265"/>
                <a:gd name="T31" fmla="*/ 335 h 336"/>
                <a:gd name="T32" fmla="*/ 12 w 265"/>
                <a:gd name="T33" fmla="*/ 336 h 336"/>
                <a:gd name="T34" fmla="*/ 253 w 265"/>
                <a:gd name="T35" fmla="*/ 336 h 336"/>
                <a:gd name="T36" fmla="*/ 258 w 265"/>
                <a:gd name="T37" fmla="*/ 335 h 336"/>
                <a:gd name="T38" fmla="*/ 261 w 265"/>
                <a:gd name="T39" fmla="*/ 333 h 336"/>
                <a:gd name="T40" fmla="*/ 264 w 265"/>
                <a:gd name="T41" fmla="*/ 329 h 336"/>
                <a:gd name="T42" fmla="*/ 265 w 265"/>
                <a:gd name="T43" fmla="*/ 325 h 336"/>
                <a:gd name="T44" fmla="*/ 265 w 265"/>
                <a:gd name="T45" fmla="*/ 108 h 336"/>
                <a:gd name="T46" fmla="*/ 264 w 265"/>
                <a:gd name="T47" fmla="*/ 104 h 336"/>
                <a:gd name="T48" fmla="*/ 261 w 265"/>
                <a:gd name="T49" fmla="*/ 100 h 336"/>
                <a:gd name="T50" fmla="*/ 165 w 265"/>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6">
                  <a:moveTo>
                    <a:pt x="156" y="108"/>
                  </a:moveTo>
                  <a:lnTo>
                    <a:pt x="156" y="11"/>
                  </a:lnTo>
                  <a:lnTo>
                    <a:pt x="252" y="108"/>
                  </a:lnTo>
                  <a:lnTo>
                    <a:pt x="156" y="108"/>
                  </a:lnTo>
                  <a:close/>
                  <a:moveTo>
                    <a:pt x="165" y="3"/>
                  </a:moveTo>
                  <a:lnTo>
                    <a:pt x="161" y="1"/>
                  </a:lnTo>
                  <a:lnTo>
                    <a:pt x="156" y="0"/>
                  </a:lnTo>
                  <a:lnTo>
                    <a:pt x="12" y="0"/>
                  </a:lnTo>
                  <a:lnTo>
                    <a:pt x="7" y="1"/>
                  </a:lnTo>
                  <a:lnTo>
                    <a:pt x="3" y="3"/>
                  </a:lnTo>
                  <a:lnTo>
                    <a:pt x="1" y="7"/>
                  </a:lnTo>
                  <a:lnTo>
                    <a:pt x="0" y="11"/>
                  </a:lnTo>
                  <a:lnTo>
                    <a:pt x="0" y="325"/>
                  </a:lnTo>
                  <a:lnTo>
                    <a:pt x="1" y="329"/>
                  </a:lnTo>
                  <a:lnTo>
                    <a:pt x="3" y="333"/>
                  </a:lnTo>
                  <a:lnTo>
                    <a:pt x="7" y="335"/>
                  </a:lnTo>
                  <a:lnTo>
                    <a:pt x="12" y="336"/>
                  </a:lnTo>
                  <a:lnTo>
                    <a:pt x="253" y="336"/>
                  </a:lnTo>
                  <a:lnTo>
                    <a:pt x="258" y="335"/>
                  </a:lnTo>
                  <a:lnTo>
                    <a:pt x="261" y="333"/>
                  </a:lnTo>
                  <a:lnTo>
                    <a:pt x="264" y="329"/>
                  </a:lnTo>
                  <a:lnTo>
                    <a:pt x="265" y="325"/>
                  </a:lnTo>
                  <a:lnTo>
                    <a:pt x="265" y="108"/>
                  </a:lnTo>
                  <a:lnTo>
                    <a:pt x="264" y="104"/>
                  </a:lnTo>
                  <a:lnTo>
                    <a:pt x="261" y="100"/>
                  </a:lnTo>
                  <a:lnTo>
                    <a:pt x="16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964">
              <a:extLst>
                <a:ext uri="{FF2B5EF4-FFF2-40B4-BE49-F238E27FC236}">
                  <a16:creationId xmlns:a16="http://schemas.microsoft.com/office/drawing/2014/main" id="{444CA364-3FF1-48C5-9960-0972A16F23AF}"/>
                </a:ext>
              </a:extLst>
            </p:cNvPr>
            <p:cNvSpPr>
              <a:spLocks noEditPoints="1"/>
            </p:cNvSpPr>
            <p:nvPr/>
          </p:nvSpPr>
          <p:spPr bwMode="auto">
            <a:xfrm>
              <a:off x="5494338" y="1522413"/>
              <a:ext cx="106363" cy="133350"/>
            </a:xfrm>
            <a:custGeom>
              <a:avLst/>
              <a:gdLst>
                <a:gd name="T0" fmla="*/ 157 w 266"/>
                <a:gd name="T1" fmla="*/ 108 h 336"/>
                <a:gd name="T2" fmla="*/ 157 w 266"/>
                <a:gd name="T3" fmla="*/ 11 h 336"/>
                <a:gd name="T4" fmla="*/ 252 w 266"/>
                <a:gd name="T5" fmla="*/ 108 h 336"/>
                <a:gd name="T6" fmla="*/ 157 w 266"/>
                <a:gd name="T7" fmla="*/ 108 h 336"/>
                <a:gd name="T8" fmla="*/ 166 w 266"/>
                <a:gd name="T9" fmla="*/ 3 h 336"/>
                <a:gd name="T10" fmla="*/ 162 w 266"/>
                <a:gd name="T11" fmla="*/ 1 h 336"/>
                <a:gd name="T12" fmla="*/ 157 w 266"/>
                <a:gd name="T13" fmla="*/ 0 h 336"/>
                <a:gd name="T14" fmla="*/ 13 w 266"/>
                <a:gd name="T15" fmla="*/ 0 h 336"/>
                <a:gd name="T16" fmla="*/ 8 w 266"/>
                <a:gd name="T17" fmla="*/ 1 h 336"/>
                <a:gd name="T18" fmla="*/ 5 w 266"/>
                <a:gd name="T19" fmla="*/ 3 h 336"/>
                <a:gd name="T20" fmla="*/ 1 w 266"/>
                <a:gd name="T21" fmla="*/ 7 h 336"/>
                <a:gd name="T22" fmla="*/ 0 w 266"/>
                <a:gd name="T23" fmla="*/ 11 h 336"/>
                <a:gd name="T24" fmla="*/ 0 w 266"/>
                <a:gd name="T25" fmla="*/ 325 h 336"/>
                <a:gd name="T26" fmla="*/ 1 w 266"/>
                <a:gd name="T27" fmla="*/ 329 h 336"/>
                <a:gd name="T28" fmla="*/ 5 w 266"/>
                <a:gd name="T29" fmla="*/ 333 h 336"/>
                <a:gd name="T30" fmla="*/ 8 w 266"/>
                <a:gd name="T31" fmla="*/ 335 h 336"/>
                <a:gd name="T32" fmla="*/ 13 w 266"/>
                <a:gd name="T33" fmla="*/ 336 h 336"/>
                <a:gd name="T34" fmla="*/ 253 w 266"/>
                <a:gd name="T35" fmla="*/ 336 h 336"/>
                <a:gd name="T36" fmla="*/ 258 w 266"/>
                <a:gd name="T37" fmla="*/ 335 h 336"/>
                <a:gd name="T38" fmla="*/ 263 w 266"/>
                <a:gd name="T39" fmla="*/ 333 h 336"/>
                <a:gd name="T40" fmla="*/ 265 w 266"/>
                <a:gd name="T41" fmla="*/ 329 h 336"/>
                <a:gd name="T42" fmla="*/ 266 w 266"/>
                <a:gd name="T43" fmla="*/ 325 h 336"/>
                <a:gd name="T44" fmla="*/ 266 w 266"/>
                <a:gd name="T45" fmla="*/ 108 h 336"/>
                <a:gd name="T46" fmla="*/ 265 w 266"/>
                <a:gd name="T47" fmla="*/ 104 h 336"/>
                <a:gd name="T48" fmla="*/ 263 w 266"/>
                <a:gd name="T49" fmla="*/ 100 h 336"/>
                <a:gd name="T50" fmla="*/ 166 w 266"/>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6">
                  <a:moveTo>
                    <a:pt x="157" y="108"/>
                  </a:moveTo>
                  <a:lnTo>
                    <a:pt x="157" y="11"/>
                  </a:lnTo>
                  <a:lnTo>
                    <a:pt x="252" y="108"/>
                  </a:lnTo>
                  <a:lnTo>
                    <a:pt x="157" y="108"/>
                  </a:lnTo>
                  <a:close/>
                  <a:moveTo>
                    <a:pt x="166" y="3"/>
                  </a:moveTo>
                  <a:lnTo>
                    <a:pt x="162" y="1"/>
                  </a:lnTo>
                  <a:lnTo>
                    <a:pt x="157" y="0"/>
                  </a:lnTo>
                  <a:lnTo>
                    <a:pt x="13" y="0"/>
                  </a:lnTo>
                  <a:lnTo>
                    <a:pt x="8" y="1"/>
                  </a:lnTo>
                  <a:lnTo>
                    <a:pt x="5" y="3"/>
                  </a:lnTo>
                  <a:lnTo>
                    <a:pt x="1" y="7"/>
                  </a:lnTo>
                  <a:lnTo>
                    <a:pt x="0" y="11"/>
                  </a:lnTo>
                  <a:lnTo>
                    <a:pt x="0" y="325"/>
                  </a:lnTo>
                  <a:lnTo>
                    <a:pt x="1" y="329"/>
                  </a:lnTo>
                  <a:lnTo>
                    <a:pt x="5" y="333"/>
                  </a:lnTo>
                  <a:lnTo>
                    <a:pt x="8" y="335"/>
                  </a:lnTo>
                  <a:lnTo>
                    <a:pt x="13" y="336"/>
                  </a:lnTo>
                  <a:lnTo>
                    <a:pt x="253" y="336"/>
                  </a:lnTo>
                  <a:lnTo>
                    <a:pt x="258" y="335"/>
                  </a:lnTo>
                  <a:lnTo>
                    <a:pt x="263" y="333"/>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Diamond 36">
            <a:extLst>
              <a:ext uri="{FF2B5EF4-FFF2-40B4-BE49-F238E27FC236}">
                <a16:creationId xmlns:a16="http://schemas.microsoft.com/office/drawing/2014/main" id="{A56F5579-A4CE-4DC5-9ECE-C7D1930E2D48}"/>
              </a:ext>
            </a:extLst>
          </p:cNvPr>
          <p:cNvSpPr/>
          <p:nvPr/>
        </p:nvSpPr>
        <p:spPr>
          <a:xfrm>
            <a:off x="805688" y="3083223"/>
            <a:ext cx="1408640" cy="1408640"/>
          </a:xfrm>
          <a:prstGeom prst="diamond">
            <a:avLst/>
          </a:prstGeom>
          <a:solidFill>
            <a:srgbClr val="39ACA9"/>
          </a:solidFill>
          <a:ln w="38100">
            <a:solidFill>
              <a:srgbClr val="13D3A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1E6C25D9-3ABB-43C2-BB03-DB254AE6AD47}"/>
              </a:ext>
            </a:extLst>
          </p:cNvPr>
          <p:cNvGrpSpPr/>
          <p:nvPr/>
        </p:nvGrpSpPr>
        <p:grpSpPr>
          <a:xfrm>
            <a:off x="1344337" y="3590054"/>
            <a:ext cx="331342" cy="394978"/>
            <a:chOff x="5494338" y="1370013"/>
            <a:chExt cx="239712" cy="285750"/>
          </a:xfrm>
          <a:solidFill>
            <a:schemeClr val="bg1"/>
          </a:solidFill>
        </p:grpSpPr>
        <p:sp>
          <p:nvSpPr>
            <p:cNvPr id="44" name="Freeform 961">
              <a:extLst>
                <a:ext uri="{FF2B5EF4-FFF2-40B4-BE49-F238E27FC236}">
                  <a16:creationId xmlns:a16="http://schemas.microsoft.com/office/drawing/2014/main" id="{FE14DD89-8FC5-479F-A6A9-E1EEA5401A23}"/>
                </a:ext>
              </a:extLst>
            </p:cNvPr>
            <p:cNvSpPr>
              <a:spLocks noEditPoints="1"/>
            </p:cNvSpPr>
            <p:nvPr/>
          </p:nvSpPr>
          <p:spPr bwMode="auto">
            <a:xfrm>
              <a:off x="5629275" y="1370013"/>
              <a:ext cx="104775" cy="133350"/>
            </a:xfrm>
            <a:custGeom>
              <a:avLst/>
              <a:gdLst>
                <a:gd name="T0" fmla="*/ 156 w 265"/>
                <a:gd name="T1" fmla="*/ 108 h 337"/>
                <a:gd name="T2" fmla="*/ 156 w 265"/>
                <a:gd name="T3" fmla="*/ 12 h 337"/>
                <a:gd name="T4" fmla="*/ 252 w 265"/>
                <a:gd name="T5" fmla="*/ 108 h 337"/>
                <a:gd name="T6" fmla="*/ 156 w 265"/>
                <a:gd name="T7" fmla="*/ 108 h 337"/>
                <a:gd name="T8" fmla="*/ 261 w 265"/>
                <a:gd name="T9" fmla="*/ 100 h 337"/>
                <a:gd name="T10" fmla="*/ 165 w 265"/>
                <a:gd name="T11" fmla="*/ 3 h 337"/>
                <a:gd name="T12" fmla="*/ 161 w 265"/>
                <a:gd name="T13" fmla="*/ 1 h 337"/>
                <a:gd name="T14" fmla="*/ 156 w 265"/>
                <a:gd name="T15" fmla="*/ 0 h 337"/>
                <a:gd name="T16" fmla="*/ 12 w 265"/>
                <a:gd name="T17" fmla="*/ 0 h 337"/>
                <a:gd name="T18" fmla="*/ 7 w 265"/>
                <a:gd name="T19" fmla="*/ 1 h 337"/>
                <a:gd name="T20" fmla="*/ 3 w 265"/>
                <a:gd name="T21" fmla="*/ 3 h 337"/>
                <a:gd name="T22" fmla="*/ 1 w 265"/>
                <a:gd name="T23" fmla="*/ 7 h 337"/>
                <a:gd name="T24" fmla="*/ 0 w 265"/>
                <a:gd name="T25" fmla="*/ 12 h 337"/>
                <a:gd name="T26" fmla="*/ 0 w 265"/>
                <a:gd name="T27" fmla="*/ 325 h 337"/>
                <a:gd name="T28" fmla="*/ 1 w 265"/>
                <a:gd name="T29" fmla="*/ 329 h 337"/>
                <a:gd name="T30" fmla="*/ 3 w 265"/>
                <a:gd name="T31" fmla="*/ 334 h 337"/>
                <a:gd name="T32" fmla="*/ 7 w 265"/>
                <a:gd name="T33" fmla="*/ 337 h 337"/>
                <a:gd name="T34" fmla="*/ 12 w 265"/>
                <a:gd name="T35" fmla="*/ 337 h 337"/>
                <a:gd name="T36" fmla="*/ 253 w 265"/>
                <a:gd name="T37" fmla="*/ 337 h 337"/>
                <a:gd name="T38" fmla="*/ 258 w 265"/>
                <a:gd name="T39" fmla="*/ 337 h 337"/>
                <a:gd name="T40" fmla="*/ 261 w 265"/>
                <a:gd name="T41" fmla="*/ 334 h 337"/>
                <a:gd name="T42" fmla="*/ 264 w 265"/>
                <a:gd name="T43" fmla="*/ 329 h 337"/>
                <a:gd name="T44" fmla="*/ 265 w 265"/>
                <a:gd name="T45" fmla="*/ 325 h 337"/>
                <a:gd name="T46" fmla="*/ 265 w 265"/>
                <a:gd name="T47" fmla="*/ 108 h 337"/>
                <a:gd name="T48" fmla="*/ 264 w 265"/>
                <a:gd name="T49" fmla="*/ 104 h 337"/>
                <a:gd name="T50" fmla="*/ 261 w 265"/>
                <a:gd name="T51" fmla="*/ 10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7">
                  <a:moveTo>
                    <a:pt x="156" y="108"/>
                  </a:moveTo>
                  <a:lnTo>
                    <a:pt x="156" y="12"/>
                  </a:lnTo>
                  <a:lnTo>
                    <a:pt x="252" y="108"/>
                  </a:lnTo>
                  <a:lnTo>
                    <a:pt x="156" y="108"/>
                  </a:lnTo>
                  <a:close/>
                  <a:moveTo>
                    <a:pt x="261" y="100"/>
                  </a:moveTo>
                  <a:lnTo>
                    <a:pt x="165" y="3"/>
                  </a:lnTo>
                  <a:lnTo>
                    <a:pt x="161" y="1"/>
                  </a:lnTo>
                  <a:lnTo>
                    <a:pt x="156" y="0"/>
                  </a:lnTo>
                  <a:lnTo>
                    <a:pt x="12" y="0"/>
                  </a:lnTo>
                  <a:lnTo>
                    <a:pt x="7" y="1"/>
                  </a:lnTo>
                  <a:lnTo>
                    <a:pt x="3" y="3"/>
                  </a:lnTo>
                  <a:lnTo>
                    <a:pt x="1" y="7"/>
                  </a:lnTo>
                  <a:lnTo>
                    <a:pt x="0" y="12"/>
                  </a:lnTo>
                  <a:lnTo>
                    <a:pt x="0" y="325"/>
                  </a:lnTo>
                  <a:lnTo>
                    <a:pt x="1" y="329"/>
                  </a:lnTo>
                  <a:lnTo>
                    <a:pt x="3" y="334"/>
                  </a:lnTo>
                  <a:lnTo>
                    <a:pt x="7" y="337"/>
                  </a:lnTo>
                  <a:lnTo>
                    <a:pt x="12" y="337"/>
                  </a:lnTo>
                  <a:lnTo>
                    <a:pt x="253" y="337"/>
                  </a:lnTo>
                  <a:lnTo>
                    <a:pt x="258" y="337"/>
                  </a:lnTo>
                  <a:lnTo>
                    <a:pt x="261" y="334"/>
                  </a:lnTo>
                  <a:lnTo>
                    <a:pt x="264" y="329"/>
                  </a:lnTo>
                  <a:lnTo>
                    <a:pt x="265" y="325"/>
                  </a:lnTo>
                  <a:lnTo>
                    <a:pt x="265" y="108"/>
                  </a:lnTo>
                  <a:lnTo>
                    <a:pt x="264" y="104"/>
                  </a:lnTo>
                  <a:lnTo>
                    <a:pt x="26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62">
              <a:extLst>
                <a:ext uri="{FF2B5EF4-FFF2-40B4-BE49-F238E27FC236}">
                  <a16:creationId xmlns:a16="http://schemas.microsoft.com/office/drawing/2014/main" id="{7D08D3FB-CE07-48D9-980E-AB4CD5EB57B7}"/>
                </a:ext>
              </a:extLst>
            </p:cNvPr>
            <p:cNvSpPr>
              <a:spLocks noEditPoints="1"/>
            </p:cNvSpPr>
            <p:nvPr/>
          </p:nvSpPr>
          <p:spPr bwMode="auto">
            <a:xfrm>
              <a:off x="5494338" y="1370013"/>
              <a:ext cx="106363" cy="133350"/>
            </a:xfrm>
            <a:custGeom>
              <a:avLst/>
              <a:gdLst>
                <a:gd name="T0" fmla="*/ 157 w 266"/>
                <a:gd name="T1" fmla="*/ 108 h 337"/>
                <a:gd name="T2" fmla="*/ 157 w 266"/>
                <a:gd name="T3" fmla="*/ 12 h 337"/>
                <a:gd name="T4" fmla="*/ 252 w 266"/>
                <a:gd name="T5" fmla="*/ 108 h 337"/>
                <a:gd name="T6" fmla="*/ 157 w 266"/>
                <a:gd name="T7" fmla="*/ 108 h 337"/>
                <a:gd name="T8" fmla="*/ 166 w 266"/>
                <a:gd name="T9" fmla="*/ 3 h 337"/>
                <a:gd name="T10" fmla="*/ 162 w 266"/>
                <a:gd name="T11" fmla="*/ 1 h 337"/>
                <a:gd name="T12" fmla="*/ 157 w 266"/>
                <a:gd name="T13" fmla="*/ 0 h 337"/>
                <a:gd name="T14" fmla="*/ 13 w 266"/>
                <a:gd name="T15" fmla="*/ 0 h 337"/>
                <a:gd name="T16" fmla="*/ 8 w 266"/>
                <a:gd name="T17" fmla="*/ 1 h 337"/>
                <a:gd name="T18" fmla="*/ 5 w 266"/>
                <a:gd name="T19" fmla="*/ 3 h 337"/>
                <a:gd name="T20" fmla="*/ 1 w 266"/>
                <a:gd name="T21" fmla="*/ 7 h 337"/>
                <a:gd name="T22" fmla="*/ 0 w 266"/>
                <a:gd name="T23" fmla="*/ 12 h 337"/>
                <a:gd name="T24" fmla="*/ 0 w 266"/>
                <a:gd name="T25" fmla="*/ 325 h 337"/>
                <a:gd name="T26" fmla="*/ 1 w 266"/>
                <a:gd name="T27" fmla="*/ 329 h 337"/>
                <a:gd name="T28" fmla="*/ 5 w 266"/>
                <a:gd name="T29" fmla="*/ 334 h 337"/>
                <a:gd name="T30" fmla="*/ 8 w 266"/>
                <a:gd name="T31" fmla="*/ 337 h 337"/>
                <a:gd name="T32" fmla="*/ 13 w 266"/>
                <a:gd name="T33" fmla="*/ 337 h 337"/>
                <a:gd name="T34" fmla="*/ 253 w 266"/>
                <a:gd name="T35" fmla="*/ 337 h 337"/>
                <a:gd name="T36" fmla="*/ 258 w 266"/>
                <a:gd name="T37" fmla="*/ 337 h 337"/>
                <a:gd name="T38" fmla="*/ 263 w 266"/>
                <a:gd name="T39" fmla="*/ 334 h 337"/>
                <a:gd name="T40" fmla="*/ 265 w 266"/>
                <a:gd name="T41" fmla="*/ 329 h 337"/>
                <a:gd name="T42" fmla="*/ 266 w 266"/>
                <a:gd name="T43" fmla="*/ 325 h 337"/>
                <a:gd name="T44" fmla="*/ 266 w 266"/>
                <a:gd name="T45" fmla="*/ 108 h 337"/>
                <a:gd name="T46" fmla="*/ 265 w 266"/>
                <a:gd name="T47" fmla="*/ 104 h 337"/>
                <a:gd name="T48" fmla="*/ 263 w 266"/>
                <a:gd name="T49" fmla="*/ 100 h 337"/>
                <a:gd name="T50" fmla="*/ 166 w 266"/>
                <a:gd name="T51" fmla="*/ 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7">
                  <a:moveTo>
                    <a:pt x="157" y="108"/>
                  </a:moveTo>
                  <a:lnTo>
                    <a:pt x="157" y="12"/>
                  </a:lnTo>
                  <a:lnTo>
                    <a:pt x="252" y="108"/>
                  </a:lnTo>
                  <a:lnTo>
                    <a:pt x="157" y="108"/>
                  </a:lnTo>
                  <a:close/>
                  <a:moveTo>
                    <a:pt x="166" y="3"/>
                  </a:moveTo>
                  <a:lnTo>
                    <a:pt x="162" y="1"/>
                  </a:lnTo>
                  <a:lnTo>
                    <a:pt x="157" y="0"/>
                  </a:lnTo>
                  <a:lnTo>
                    <a:pt x="13" y="0"/>
                  </a:lnTo>
                  <a:lnTo>
                    <a:pt x="8" y="1"/>
                  </a:lnTo>
                  <a:lnTo>
                    <a:pt x="5" y="3"/>
                  </a:lnTo>
                  <a:lnTo>
                    <a:pt x="1" y="7"/>
                  </a:lnTo>
                  <a:lnTo>
                    <a:pt x="0" y="12"/>
                  </a:lnTo>
                  <a:lnTo>
                    <a:pt x="0" y="325"/>
                  </a:lnTo>
                  <a:lnTo>
                    <a:pt x="1" y="329"/>
                  </a:lnTo>
                  <a:lnTo>
                    <a:pt x="5" y="334"/>
                  </a:lnTo>
                  <a:lnTo>
                    <a:pt x="8" y="337"/>
                  </a:lnTo>
                  <a:lnTo>
                    <a:pt x="13" y="337"/>
                  </a:lnTo>
                  <a:lnTo>
                    <a:pt x="253" y="337"/>
                  </a:lnTo>
                  <a:lnTo>
                    <a:pt x="258" y="337"/>
                  </a:lnTo>
                  <a:lnTo>
                    <a:pt x="263" y="334"/>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63">
              <a:extLst>
                <a:ext uri="{FF2B5EF4-FFF2-40B4-BE49-F238E27FC236}">
                  <a16:creationId xmlns:a16="http://schemas.microsoft.com/office/drawing/2014/main" id="{C6F30BE3-B76C-412D-8CC7-7A20FC32C0B9}"/>
                </a:ext>
              </a:extLst>
            </p:cNvPr>
            <p:cNvSpPr>
              <a:spLocks noEditPoints="1"/>
            </p:cNvSpPr>
            <p:nvPr/>
          </p:nvSpPr>
          <p:spPr bwMode="auto">
            <a:xfrm>
              <a:off x="5629275" y="1522413"/>
              <a:ext cx="104775" cy="133350"/>
            </a:xfrm>
            <a:custGeom>
              <a:avLst/>
              <a:gdLst>
                <a:gd name="T0" fmla="*/ 156 w 265"/>
                <a:gd name="T1" fmla="*/ 108 h 336"/>
                <a:gd name="T2" fmla="*/ 156 w 265"/>
                <a:gd name="T3" fmla="*/ 11 h 336"/>
                <a:gd name="T4" fmla="*/ 252 w 265"/>
                <a:gd name="T5" fmla="*/ 108 h 336"/>
                <a:gd name="T6" fmla="*/ 156 w 265"/>
                <a:gd name="T7" fmla="*/ 108 h 336"/>
                <a:gd name="T8" fmla="*/ 165 w 265"/>
                <a:gd name="T9" fmla="*/ 3 h 336"/>
                <a:gd name="T10" fmla="*/ 161 w 265"/>
                <a:gd name="T11" fmla="*/ 1 h 336"/>
                <a:gd name="T12" fmla="*/ 156 w 265"/>
                <a:gd name="T13" fmla="*/ 0 h 336"/>
                <a:gd name="T14" fmla="*/ 12 w 265"/>
                <a:gd name="T15" fmla="*/ 0 h 336"/>
                <a:gd name="T16" fmla="*/ 7 w 265"/>
                <a:gd name="T17" fmla="*/ 1 h 336"/>
                <a:gd name="T18" fmla="*/ 3 w 265"/>
                <a:gd name="T19" fmla="*/ 3 h 336"/>
                <a:gd name="T20" fmla="*/ 1 w 265"/>
                <a:gd name="T21" fmla="*/ 7 h 336"/>
                <a:gd name="T22" fmla="*/ 0 w 265"/>
                <a:gd name="T23" fmla="*/ 11 h 336"/>
                <a:gd name="T24" fmla="*/ 0 w 265"/>
                <a:gd name="T25" fmla="*/ 325 h 336"/>
                <a:gd name="T26" fmla="*/ 1 w 265"/>
                <a:gd name="T27" fmla="*/ 329 h 336"/>
                <a:gd name="T28" fmla="*/ 3 w 265"/>
                <a:gd name="T29" fmla="*/ 333 h 336"/>
                <a:gd name="T30" fmla="*/ 7 w 265"/>
                <a:gd name="T31" fmla="*/ 335 h 336"/>
                <a:gd name="T32" fmla="*/ 12 w 265"/>
                <a:gd name="T33" fmla="*/ 336 h 336"/>
                <a:gd name="T34" fmla="*/ 253 w 265"/>
                <a:gd name="T35" fmla="*/ 336 h 336"/>
                <a:gd name="T36" fmla="*/ 258 w 265"/>
                <a:gd name="T37" fmla="*/ 335 h 336"/>
                <a:gd name="T38" fmla="*/ 261 w 265"/>
                <a:gd name="T39" fmla="*/ 333 h 336"/>
                <a:gd name="T40" fmla="*/ 264 w 265"/>
                <a:gd name="T41" fmla="*/ 329 h 336"/>
                <a:gd name="T42" fmla="*/ 265 w 265"/>
                <a:gd name="T43" fmla="*/ 325 h 336"/>
                <a:gd name="T44" fmla="*/ 265 w 265"/>
                <a:gd name="T45" fmla="*/ 108 h 336"/>
                <a:gd name="T46" fmla="*/ 264 w 265"/>
                <a:gd name="T47" fmla="*/ 104 h 336"/>
                <a:gd name="T48" fmla="*/ 261 w 265"/>
                <a:gd name="T49" fmla="*/ 100 h 336"/>
                <a:gd name="T50" fmla="*/ 165 w 265"/>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6">
                  <a:moveTo>
                    <a:pt x="156" y="108"/>
                  </a:moveTo>
                  <a:lnTo>
                    <a:pt x="156" y="11"/>
                  </a:lnTo>
                  <a:lnTo>
                    <a:pt x="252" y="108"/>
                  </a:lnTo>
                  <a:lnTo>
                    <a:pt x="156" y="108"/>
                  </a:lnTo>
                  <a:close/>
                  <a:moveTo>
                    <a:pt x="165" y="3"/>
                  </a:moveTo>
                  <a:lnTo>
                    <a:pt x="161" y="1"/>
                  </a:lnTo>
                  <a:lnTo>
                    <a:pt x="156" y="0"/>
                  </a:lnTo>
                  <a:lnTo>
                    <a:pt x="12" y="0"/>
                  </a:lnTo>
                  <a:lnTo>
                    <a:pt x="7" y="1"/>
                  </a:lnTo>
                  <a:lnTo>
                    <a:pt x="3" y="3"/>
                  </a:lnTo>
                  <a:lnTo>
                    <a:pt x="1" y="7"/>
                  </a:lnTo>
                  <a:lnTo>
                    <a:pt x="0" y="11"/>
                  </a:lnTo>
                  <a:lnTo>
                    <a:pt x="0" y="325"/>
                  </a:lnTo>
                  <a:lnTo>
                    <a:pt x="1" y="329"/>
                  </a:lnTo>
                  <a:lnTo>
                    <a:pt x="3" y="333"/>
                  </a:lnTo>
                  <a:lnTo>
                    <a:pt x="7" y="335"/>
                  </a:lnTo>
                  <a:lnTo>
                    <a:pt x="12" y="336"/>
                  </a:lnTo>
                  <a:lnTo>
                    <a:pt x="253" y="336"/>
                  </a:lnTo>
                  <a:lnTo>
                    <a:pt x="258" y="335"/>
                  </a:lnTo>
                  <a:lnTo>
                    <a:pt x="261" y="333"/>
                  </a:lnTo>
                  <a:lnTo>
                    <a:pt x="264" y="329"/>
                  </a:lnTo>
                  <a:lnTo>
                    <a:pt x="265" y="325"/>
                  </a:lnTo>
                  <a:lnTo>
                    <a:pt x="265" y="108"/>
                  </a:lnTo>
                  <a:lnTo>
                    <a:pt x="264" y="104"/>
                  </a:lnTo>
                  <a:lnTo>
                    <a:pt x="261" y="100"/>
                  </a:lnTo>
                  <a:lnTo>
                    <a:pt x="16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4">
              <a:extLst>
                <a:ext uri="{FF2B5EF4-FFF2-40B4-BE49-F238E27FC236}">
                  <a16:creationId xmlns:a16="http://schemas.microsoft.com/office/drawing/2014/main" id="{A9CC2ED8-C102-4A35-AB95-F2EDE1397430}"/>
                </a:ext>
              </a:extLst>
            </p:cNvPr>
            <p:cNvSpPr>
              <a:spLocks noEditPoints="1"/>
            </p:cNvSpPr>
            <p:nvPr/>
          </p:nvSpPr>
          <p:spPr bwMode="auto">
            <a:xfrm>
              <a:off x="5494338" y="1522413"/>
              <a:ext cx="106363" cy="133350"/>
            </a:xfrm>
            <a:custGeom>
              <a:avLst/>
              <a:gdLst>
                <a:gd name="T0" fmla="*/ 157 w 266"/>
                <a:gd name="T1" fmla="*/ 108 h 336"/>
                <a:gd name="T2" fmla="*/ 157 w 266"/>
                <a:gd name="T3" fmla="*/ 11 h 336"/>
                <a:gd name="T4" fmla="*/ 252 w 266"/>
                <a:gd name="T5" fmla="*/ 108 h 336"/>
                <a:gd name="T6" fmla="*/ 157 w 266"/>
                <a:gd name="T7" fmla="*/ 108 h 336"/>
                <a:gd name="T8" fmla="*/ 166 w 266"/>
                <a:gd name="T9" fmla="*/ 3 h 336"/>
                <a:gd name="T10" fmla="*/ 162 w 266"/>
                <a:gd name="T11" fmla="*/ 1 h 336"/>
                <a:gd name="T12" fmla="*/ 157 w 266"/>
                <a:gd name="T13" fmla="*/ 0 h 336"/>
                <a:gd name="T14" fmla="*/ 13 w 266"/>
                <a:gd name="T15" fmla="*/ 0 h 336"/>
                <a:gd name="T16" fmla="*/ 8 w 266"/>
                <a:gd name="T17" fmla="*/ 1 h 336"/>
                <a:gd name="T18" fmla="*/ 5 w 266"/>
                <a:gd name="T19" fmla="*/ 3 h 336"/>
                <a:gd name="T20" fmla="*/ 1 w 266"/>
                <a:gd name="T21" fmla="*/ 7 h 336"/>
                <a:gd name="T22" fmla="*/ 0 w 266"/>
                <a:gd name="T23" fmla="*/ 11 h 336"/>
                <a:gd name="T24" fmla="*/ 0 w 266"/>
                <a:gd name="T25" fmla="*/ 325 h 336"/>
                <a:gd name="T26" fmla="*/ 1 w 266"/>
                <a:gd name="T27" fmla="*/ 329 h 336"/>
                <a:gd name="T28" fmla="*/ 5 w 266"/>
                <a:gd name="T29" fmla="*/ 333 h 336"/>
                <a:gd name="T30" fmla="*/ 8 w 266"/>
                <a:gd name="T31" fmla="*/ 335 h 336"/>
                <a:gd name="T32" fmla="*/ 13 w 266"/>
                <a:gd name="T33" fmla="*/ 336 h 336"/>
                <a:gd name="T34" fmla="*/ 253 w 266"/>
                <a:gd name="T35" fmla="*/ 336 h 336"/>
                <a:gd name="T36" fmla="*/ 258 w 266"/>
                <a:gd name="T37" fmla="*/ 335 h 336"/>
                <a:gd name="T38" fmla="*/ 263 w 266"/>
                <a:gd name="T39" fmla="*/ 333 h 336"/>
                <a:gd name="T40" fmla="*/ 265 w 266"/>
                <a:gd name="T41" fmla="*/ 329 h 336"/>
                <a:gd name="T42" fmla="*/ 266 w 266"/>
                <a:gd name="T43" fmla="*/ 325 h 336"/>
                <a:gd name="T44" fmla="*/ 266 w 266"/>
                <a:gd name="T45" fmla="*/ 108 h 336"/>
                <a:gd name="T46" fmla="*/ 265 w 266"/>
                <a:gd name="T47" fmla="*/ 104 h 336"/>
                <a:gd name="T48" fmla="*/ 263 w 266"/>
                <a:gd name="T49" fmla="*/ 100 h 336"/>
                <a:gd name="T50" fmla="*/ 166 w 266"/>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6">
                  <a:moveTo>
                    <a:pt x="157" y="108"/>
                  </a:moveTo>
                  <a:lnTo>
                    <a:pt x="157" y="11"/>
                  </a:lnTo>
                  <a:lnTo>
                    <a:pt x="252" y="108"/>
                  </a:lnTo>
                  <a:lnTo>
                    <a:pt x="157" y="108"/>
                  </a:lnTo>
                  <a:close/>
                  <a:moveTo>
                    <a:pt x="166" y="3"/>
                  </a:moveTo>
                  <a:lnTo>
                    <a:pt x="162" y="1"/>
                  </a:lnTo>
                  <a:lnTo>
                    <a:pt x="157" y="0"/>
                  </a:lnTo>
                  <a:lnTo>
                    <a:pt x="13" y="0"/>
                  </a:lnTo>
                  <a:lnTo>
                    <a:pt x="8" y="1"/>
                  </a:lnTo>
                  <a:lnTo>
                    <a:pt x="5" y="3"/>
                  </a:lnTo>
                  <a:lnTo>
                    <a:pt x="1" y="7"/>
                  </a:lnTo>
                  <a:lnTo>
                    <a:pt x="0" y="11"/>
                  </a:lnTo>
                  <a:lnTo>
                    <a:pt x="0" y="325"/>
                  </a:lnTo>
                  <a:lnTo>
                    <a:pt x="1" y="329"/>
                  </a:lnTo>
                  <a:lnTo>
                    <a:pt x="5" y="333"/>
                  </a:lnTo>
                  <a:lnTo>
                    <a:pt x="8" y="335"/>
                  </a:lnTo>
                  <a:lnTo>
                    <a:pt x="13" y="336"/>
                  </a:lnTo>
                  <a:lnTo>
                    <a:pt x="253" y="336"/>
                  </a:lnTo>
                  <a:lnTo>
                    <a:pt x="258" y="335"/>
                  </a:lnTo>
                  <a:lnTo>
                    <a:pt x="263" y="333"/>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1" name="Diamond 50">
            <a:extLst>
              <a:ext uri="{FF2B5EF4-FFF2-40B4-BE49-F238E27FC236}">
                <a16:creationId xmlns:a16="http://schemas.microsoft.com/office/drawing/2014/main" id="{325BF4E5-3B64-4B67-B766-48625D751557}"/>
              </a:ext>
            </a:extLst>
          </p:cNvPr>
          <p:cNvSpPr/>
          <p:nvPr/>
        </p:nvSpPr>
        <p:spPr>
          <a:xfrm>
            <a:off x="805688" y="4694308"/>
            <a:ext cx="1408640" cy="1408640"/>
          </a:xfrm>
          <a:prstGeom prst="diamond">
            <a:avLst/>
          </a:prstGeom>
          <a:solidFill>
            <a:srgbClr val="39ACA9"/>
          </a:solidFill>
          <a:ln w="38100">
            <a:solidFill>
              <a:srgbClr val="13D3A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D0886E0C-D5B5-4B74-827B-97E9A634678A}"/>
              </a:ext>
            </a:extLst>
          </p:cNvPr>
          <p:cNvGrpSpPr/>
          <p:nvPr/>
        </p:nvGrpSpPr>
        <p:grpSpPr>
          <a:xfrm>
            <a:off x="1344337" y="5201139"/>
            <a:ext cx="331342" cy="394978"/>
            <a:chOff x="5494338" y="1370013"/>
            <a:chExt cx="239712" cy="285750"/>
          </a:xfrm>
          <a:solidFill>
            <a:schemeClr val="bg1"/>
          </a:solidFill>
        </p:grpSpPr>
        <p:sp>
          <p:nvSpPr>
            <p:cNvPr id="53" name="Freeform 961">
              <a:extLst>
                <a:ext uri="{FF2B5EF4-FFF2-40B4-BE49-F238E27FC236}">
                  <a16:creationId xmlns:a16="http://schemas.microsoft.com/office/drawing/2014/main" id="{75AEEC5A-0843-4616-A77A-336B5281D02D}"/>
                </a:ext>
              </a:extLst>
            </p:cNvPr>
            <p:cNvSpPr>
              <a:spLocks noEditPoints="1"/>
            </p:cNvSpPr>
            <p:nvPr/>
          </p:nvSpPr>
          <p:spPr bwMode="auto">
            <a:xfrm>
              <a:off x="5629275" y="1370013"/>
              <a:ext cx="104775" cy="133350"/>
            </a:xfrm>
            <a:custGeom>
              <a:avLst/>
              <a:gdLst>
                <a:gd name="T0" fmla="*/ 156 w 265"/>
                <a:gd name="T1" fmla="*/ 108 h 337"/>
                <a:gd name="T2" fmla="*/ 156 w 265"/>
                <a:gd name="T3" fmla="*/ 12 h 337"/>
                <a:gd name="T4" fmla="*/ 252 w 265"/>
                <a:gd name="T5" fmla="*/ 108 h 337"/>
                <a:gd name="T6" fmla="*/ 156 w 265"/>
                <a:gd name="T7" fmla="*/ 108 h 337"/>
                <a:gd name="T8" fmla="*/ 261 w 265"/>
                <a:gd name="T9" fmla="*/ 100 h 337"/>
                <a:gd name="T10" fmla="*/ 165 w 265"/>
                <a:gd name="T11" fmla="*/ 3 h 337"/>
                <a:gd name="T12" fmla="*/ 161 w 265"/>
                <a:gd name="T13" fmla="*/ 1 h 337"/>
                <a:gd name="T14" fmla="*/ 156 w 265"/>
                <a:gd name="T15" fmla="*/ 0 h 337"/>
                <a:gd name="T16" fmla="*/ 12 w 265"/>
                <a:gd name="T17" fmla="*/ 0 h 337"/>
                <a:gd name="T18" fmla="*/ 7 w 265"/>
                <a:gd name="T19" fmla="*/ 1 h 337"/>
                <a:gd name="T20" fmla="*/ 3 w 265"/>
                <a:gd name="T21" fmla="*/ 3 h 337"/>
                <a:gd name="T22" fmla="*/ 1 w 265"/>
                <a:gd name="T23" fmla="*/ 7 h 337"/>
                <a:gd name="T24" fmla="*/ 0 w 265"/>
                <a:gd name="T25" fmla="*/ 12 h 337"/>
                <a:gd name="T26" fmla="*/ 0 w 265"/>
                <a:gd name="T27" fmla="*/ 325 h 337"/>
                <a:gd name="T28" fmla="*/ 1 w 265"/>
                <a:gd name="T29" fmla="*/ 329 h 337"/>
                <a:gd name="T30" fmla="*/ 3 w 265"/>
                <a:gd name="T31" fmla="*/ 334 h 337"/>
                <a:gd name="T32" fmla="*/ 7 w 265"/>
                <a:gd name="T33" fmla="*/ 337 h 337"/>
                <a:gd name="T34" fmla="*/ 12 w 265"/>
                <a:gd name="T35" fmla="*/ 337 h 337"/>
                <a:gd name="T36" fmla="*/ 253 w 265"/>
                <a:gd name="T37" fmla="*/ 337 h 337"/>
                <a:gd name="T38" fmla="*/ 258 w 265"/>
                <a:gd name="T39" fmla="*/ 337 h 337"/>
                <a:gd name="T40" fmla="*/ 261 w 265"/>
                <a:gd name="T41" fmla="*/ 334 h 337"/>
                <a:gd name="T42" fmla="*/ 264 w 265"/>
                <a:gd name="T43" fmla="*/ 329 h 337"/>
                <a:gd name="T44" fmla="*/ 265 w 265"/>
                <a:gd name="T45" fmla="*/ 325 h 337"/>
                <a:gd name="T46" fmla="*/ 265 w 265"/>
                <a:gd name="T47" fmla="*/ 108 h 337"/>
                <a:gd name="T48" fmla="*/ 264 w 265"/>
                <a:gd name="T49" fmla="*/ 104 h 337"/>
                <a:gd name="T50" fmla="*/ 261 w 265"/>
                <a:gd name="T51" fmla="*/ 10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7">
                  <a:moveTo>
                    <a:pt x="156" y="108"/>
                  </a:moveTo>
                  <a:lnTo>
                    <a:pt x="156" y="12"/>
                  </a:lnTo>
                  <a:lnTo>
                    <a:pt x="252" y="108"/>
                  </a:lnTo>
                  <a:lnTo>
                    <a:pt x="156" y="108"/>
                  </a:lnTo>
                  <a:close/>
                  <a:moveTo>
                    <a:pt x="261" y="100"/>
                  </a:moveTo>
                  <a:lnTo>
                    <a:pt x="165" y="3"/>
                  </a:lnTo>
                  <a:lnTo>
                    <a:pt x="161" y="1"/>
                  </a:lnTo>
                  <a:lnTo>
                    <a:pt x="156" y="0"/>
                  </a:lnTo>
                  <a:lnTo>
                    <a:pt x="12" y="0"/>
                  </a:lnTo>
                  <a:lnTo>
                    <a:pt x="7" y="1"/>
                  </a:lnTo>
                  <a:lnTo>
                    <a:pt x="3" y="3"/>
                  </a:lnTo>
                  <a:lnTo>
                    <a:pt x="1" y="7"/>
                  </a:lnTo>
                  <a:lnTo>
                    <a:pt x="0" y="12"/>
                  </a:lnTo>
                  <a:lnTo>
                    <a:pt x="0" y="325"/>
                  </a:lnTo>
                  <a:lnTo>
                    <a:pt x="1" y="329"/>
                  </a:lnTo>
                  <a:lnTo>
                    <a:pt x="3" y="334"/>
                  </a:lnTo>
                  <a:lnTo>
                    <a:pt x="7" y="337"/>
                  </a:lnTo>
                  <a:lnTo>
                    <a:pt x="12" y="337"/>
                  </a:lnTo>
                  <a:lnTo>
                    <a:pt x="253" y="337"/>
                  </a:lnTo>
                  <a:lnTo>
                    <a:pt x="258" y="337"/>
                  </a:lnTo>
                  <a:lnTo>
                    <a:pt x="261" y="334"/>
                  </a:lnTo>
                  <a:lnTo>
                    <a:pt x="264" y="329"/>
                  </a:lnTo>
                  <a:lnTo>
                    <a:pt x="265" y="325"/>
                  </a:lnTo>
                  <a:lnTo>
                    <a:pt x="265" y="108"/>
                  </a:lnTo>
                  <a:lnTo>
                    <a:pt x="264" y="104"/>
                  </a:lnTo>
                  <a:lnTo>
                    <a:pt x="26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962">
              <a:extLst>
                <a:ext uri="{FF2B5EF4-FFF2-40B4-BE49-F238E27FC236}">
                  <a16:creationId xmlns:a16="http://schemas.microsoft.com/office/drawing/2014/main" id="{94CA8A3C-1C23-4779-ABD0-E80A6CA6BAB1}"/>
                </a:ext>
              </a:extLst>
            </p:cNvPr>
            <p:cNvSpPr>
              <a:spLocks noEditPoints="1"/>
            </p:cNvSpPr>
            <p:nvPr/>
          </p:nvSpPr>
          <p:spPr bwMode="auto">
            <a:xfrm>
              <a:off x="5494338" y="1370013"/>
              <a:ext cx="106363" cy="133350"/>
            </a:xfrm>
            <a:custGeom>
              <a:avLst/>
              <a:gdLst>
                <a:gd name="T0" fmla="*/ 157 w 266"/>
                <a:gd name="T1" fmla="*/ 108 h 337"/>
                <a:gd name="T2" fmla="*/ 157 w 266"/>
                <a:gd name="T3" fmla="*/ 12 h 337"/>
                <a:gd name="T4" fmla="*/ 252 w 266"/>
                <a:gd name="T5" fmla="*/ 108 h 337"/>
                <a:gd name="T6" fmla="*/ 157 w 266"/>
                <a:gd name="T7" fmla="*/ 108 h 337"/>
                <a:gd name="T8" fmla="*/ 166 w 266"/>
                <a:gd name="T9" fmla="*/ 3 h 337"/>
                <a:gd name="T10" fmla="*/ 162 w 266"/>
                <a:gd name="T11" fmla="*/ 1 h 337"/>
                <a:gd name="T12" fmla="*/ 157 w 266"/>
                <a:gd name="T13" fmla="*/ 0 h 337"/>
                <a:gd name="T14" fmla="*/ 13 w 266"/>
                <a:gd name="T15" fmla="*/ 0 h 337"/>
                <a:gd name="T16" fmla="*/ 8 w 266"/>
                <a:gd name="T17" fmla="*/ 1 h 337"/>
                <a:gd name="T18" fmla="*/ 5 w 266"/>
                <a:gd name="T19" fmla="*/ 3 h 337"/>
                <a:gd name="T20" fmla="*/ 1 w 266"/>
                <a:gd name="T21" fmla="*/ 7 h 337"/>
                <a:gd name="T22" fmla="*/ 0 w 266"/>
                <a:gd name="T23" fmla="*/ 12 h 337"/>
                <a:gd name="T24" fmla="*/ 0 w 266"/>
                <a:gd name="T25" fmla="*/ 325 h 337"/>
                <a:gd name="T26" fmla="*/ 1 w 266"/>
                <a:gd name="T27" fmla="*/ 329 h 337"/>
                <a:gd name="T28" fmla="*/ 5 w 266"/>
                <a:gd name="T29" fmla="*/ 334 h 337"/>
                <a:gd name="T30" fmla="*/ 8 w 266"/>
                <a:gd name="T31" fmla="*/ 337 h 337"/>
                <a:gd name="T32" fmla="*/ 13 w 266"/>
                <a:gd name="T33" fmla="*/ 337 h 337"/>
                <a:gd name="T34" fmla="*/ 253 w 266"/>
                <a:gd name="T35" fmla="*/ 337 h 337"/>
                <a:gd name="T36" fmla="*/ 258 w 266"/>
                <a:gd name="T37" fmla="*/ 337 h 337"/>
                <a:gd name="T38" fmla="*/ 263 w 266"/>
                <a:gd name="T39" fmla="*/ 334 h 337"/>
                <a:gd name="T40" fmla="*/ 265 w 266"/>
                <a:gd name="T41" fmla="*/ 329 h 337"/>
                <a:gd name="T42" fmla="*/ 266 w 266"/>
                <a:gd name="T43" fmla="*/ 325 h 337"/>
                <a:gd name="T44" fmla="*/ 266 w 266"/>
                <a:gd name="T45" fmla="*/ 108 h 337"/>
                <a:gd name="T46" fmla="*/ 265 w 266"/>
                <a:gd name="T47" fmla="*/ 104 h 337"/>
                <a:gd name="T48" fmla="*/ 263 w 266"/>
                <a:gd name="T49" fmla="*/ 100 h 337"/>
                <a:gd name="T50" fmla="*/ 166 w 266"/>
                <a:gd name="T51" fmla="*/ 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7">
                  <a:moveTo>
                    <a:pt x="157" y="108"/>
                  </a:moveTo>
                  <a:lnTo>
                    <a:pt x="157" y="12"/>
                  </a:lnTo>
                  <a:lnTo>
                    <a:pt x="252" y="108"/>
                  </a:lnTo>
                  <a:lnTo>
                    <a:pt x="157" y="108"/>
                  </a:lnTo>
                  <a:close/>
                  <a:moveTo>
                    <a:pt x="166" y="3"/>
                  </a:moveTo>
                  <a:lnTo>
                    <a:pt x="162" y="1"/>
                  </a:lnTo>
                  <a:lnTo>
                    <a:pt x="157" y="0"/>
                  </a:lnTo>
                  <a:lnTo>
                    <a:pt x="13" y="0"/>
                  </a:lnTo>
                  <a:lnTo>
                    <a:pt x="8" y="1"/>
                  </a:lnTo>
                  <a:lnTo>
                    <a:pt x="5" y="3"/>
                  </a:lnTo>
                  <a:lnTo>
                    <a:pt x="1" y="7"/>
                  </a:lnTo>
                  <a:lnTo>
                    <a:pt x="0" y="12"/>
                  </a:lnTo>
                  <a:lnTo>
                    <a:pt x="0" y="325"/>
                  </a:lnTo>
                  <a:lnTo>
                    <a:pt x="1" y="329"/>
                  </a:lnTo>
                  <a:lnTo>
                    <a:pt x="5" y="334"/>
                  </a:lnTo>
                  <a:lnTo>
                    <a:pt x="8" y="337"/>
                  </a:lnTo>
                  <a:lnTo>
                    <a:pt x="13" y="337"/>
                  </a:lnTo>
                  <a:lnTo>
                    <a:pt x="253" y="337"/>
                  </a:lnTo>
                  <a:lnTo>
                    <a:pt x="258" y="337"/>
                  </a:lnTo>
                  <a:lnTo>
                    <a:pt x="263" y="334"/>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963">
              <a:extLst>
                <a:ext uri="{FF2B5EF4-FFF2-40B4-BE49-F238E27FC236}">
                  <a16:creationId xmlns:a16="http://schemas.microsoft.com/office/drawing/2014/main" id="{C5B0F6D1-A203-43B3-A72A-9487E31D858D}"/>
                </a:ext>
              </a:extLst>
            </p:cNvPr>
            <p:cNvSpPr>
              <a:spLocks noEditPoints="1"/>
            </p:cNvSpPr>
            <p:nvPr/>
          </p:nvSpPr>
          <p:spPr bwMode="auto">
            <a:xfrm>
              <a:off x="5629275" y="1522413"/>
              <a:ext cx="104775" cy="133350"/>
            </a:xfrm>
            <a:custGeom>
              <a:avLst/>
              <a:gdLst>
                <a:gd name="T0" fmla="*/ 156 w 265"/>
                <a:gd name="T1" fmla="*/ 108 h 336"/>
                <a:gd name="T2" fmla="*/ 156 w 265"/>
                <a:gd name="T3" fmla="*/ 11 h 336"/>
                <a:gd name="T4" fmla="*/ 252 w 265"/>
                <a:gd name="T5" fmla="*/ 108 h 336"/>
                <a:gd name="T6" fmla="*/ 156 w 265"/>
                <a:gd name="T7" fmla="*/ 108 h 336"/>
                <a:gd name="T8" fmla="*/ 165 w 265"/>
                <a:gd name="T9" fmla="*/ 3 h 336"/>
                <a:gd name="T10" fmla="*/ 161 w 265"/>
                <a:gd name="T11" fmla="*/ 1 h 336"/>
                <a:gd name="T12" fmla="*/ 156 w 265"/>
                <a:gd name="T13" fmla="*/ 0 h 336"/>
                <a:gd name="T14" fmla="*/ 12 w 265"/>
                <a:gd name="T15" fmla="*/ 0 h 336"/>
                <a:gd name="T16" fmla="*/ 7 w 265"/>
                <a:gd name="T17" fmla="*/ 1 h 336"/>
                <a:gd name="T18" fmla="*/ 3 w 265"/>
                <a:gd name="T19" fmla="*/ 3 h 336"/>
                <a:gd name="T20" fmla="*/ 1 w 265"/>
                <a:gd name="T21" fmla="*/ 7 h 336"/>
                <a:gd name="T22" fmla="*/ 0 w 265"/>
                <a:gd name="T23" fmla="*/ 11 h 336"/>
                <a:gd name="T24" fmla="*/ 0 w 265"/>
                <a:gd name="T25" fmla="*/ 325 h 336"/>
                <a:gd name="T26" fmla="*/ 1 w 265"/>
                <a:gd name="T27" fmla="*/ 329 h 336"/>
                <a:gd name="T28" fmla="*/ 3 w 265"/>
                <a:gd name="T29" fmla="*/ 333 h 336"/>
                <a:gd name="T30" fmla="*/ 7 w 265"/>
                <a:gd name="T31" fmla="*/ 335 h 336"/>
                <a:gd name="T32" fmla="*/ 12 w 265"/>
                <a:gd name="T33" fmla="*/ 336 h 336"/>
                <a:gd name="T34" fmla="*/ 253 w 265"/>
                <a:gd name="T35" fmla="*/ 336 h 336"/>
                <a:gd name="T36" fmla="*/ 258 w 265"/>
                <a:gd name="T37" fmla="*/ 335 h 336"/>
                <a:gd name="T38" fmla="*/ 261 w 265"/>
                <a:gd name="T39" fmla="*/ 333 h 336"/>
                <a:gd name="T40" fmla="*/ 264 w 265"/>
                <a:gd name="T41" fmla="*/ 329 h 336"/>
                <a:gd name="T42" fmla="*/ 265 w 265"/>
                <a:gd name="T43" fmla="*/ 325 h 336"/>
                <a:gd name="T44" fmla="*/ 265 w 265"/>
                <a:gd name="T45" fmla="*/ 108 h 336"/>
                <a:gd name="T46" fmla="*/ 264 w 265"/>
                <a:gd name="T47" fmla="*/ 104 h 336"/>
                <a:gd name="T48" fmla="*/ 261 w 265"/>
                <a:gd name="T49" fmla="*/ 100 h 336"/>
                <a:gd name="T50" fmla="*/ 165 w 265"/>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6">
                  <a:moveTo>
                    <a:pt x="156" y="108"/>
                  </a:moveTo>
                  <a:lnTo>
                    <a:pt x="156" y="11"/>
                  </a:lnTo>
                  <a:lnTo>
                    <a:pt x="252" y="108"/>
                  </a:lnTo>
                  <a:lnTo>
                    <a:pt x="156" y="108"/>
                  </a:lnTo>
                  <a:close/>
                  <a:moveTo>
                    <a:pt x="165" y="3"/>
                  </a:moveTo>
                  <a:lnTo>
                    <a:pt x="161" y="1"/>
                  </a:lnTo>
                  <a:lnTo>
                    <a:pt x="156" y="0"/>
                  </a:lnTo>
                  <a:lnTo>
                    <a:pt x="12" y="0"/>
                  </a:lnTo>
                  <a:lnTo>
                    <a:pt x="7" y="1"/>
                  </a:lnTo>
                  <a:lnTo>
                    <a:pt x="3" y="3"/>
                  </a:lnTo>
                  <a:lnTo>
                    <a:pt x="1" y="7"/>
                  </a:lnTo>
                  <a:lnTo>
                    <a:pt x="0" y="11"/>
                  </a:lnTo>
                  <a:lnTo>
                    <a:pt x="0" y="325"/>
                  </a:lnTo>
                  <a:lnTo>
                    <a:pt x="1" y="329"/>
                  </a:lnTo>
                  <a:lnTo>
                    <a:pt x="3" y="333"/>
                  </a:lnTo>
                  <a:lnTo>
                    <a:pt x="7" y="335"/>
                  </a:lnTo>
                  <a:lnTo>
                    <a:pt x="12" y="336"/>
                  </a:lnTo>
                  <a:lnTo>
                    <a:pt x="253" y="336"/>
                  </a:lnTo>
                  <a:lnTo>
                    <a:pt x="258" y="335"/>
                  </a:lnTo>
                  <a:lnTo>
                    <a:pt x="261" y="333"/>
                  </a:lnTo>
                  <a:lnTo>
                    <a:pt x="264" y="329"/>
                  </a:lnTo>
                  <a:lnTo>
                    <a:pt x="265" y="325"/>
                  </a:lnTo>
                  <a:lnTo>
                    <a:pt x="265" y="108"/>
                  </a:lnTo>
                  <a:lnTo>
                    <a:pt x="264" y="104"/>
                  </a:lnTo>
                  <a:lnTo>
                    <a:pt x="261" y="100"/>
                  </a:lnTo>
                  <a:lnTo>
                    <a:pt x="16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964">
              <a:extLst>
                <a:ext uri="{FF2B5EF4-FFF2-40B4-BE49-F238E27FC236}">
                  <a16:creationId xmlns:a16="http://schemas.microsoft.com/office/drawing/2014/main" id="{308394C2-D299-4C71-A69B-D903DD5D63D0}"/>
                </a:ext>
              </a:extLst>
            </p:cNvPr>
            <p:cNvSpPr>
              <a:spLocks noEditPoints="1"/>
            </p:cNvSpPr>
            <p:nvPr/>
          </p:nvSpPr>
          <p:spPr bwMode="auto">
            <a:xfrm>
              <a:off x="5494338" y="1522413"/>
              <a:ext cx="106363" cy="133350"/>
            </a:xfrm>
            <a:custGeom>
              <a:avLst/>
              <a:gdLst>
                <a:gd name="T0" fmla="*/ 157 w 266"/>
                <a:gd name="T1" fmla="*/ 108 h 336"/>
                <a:gd name="T2" fmla="*/ 157 w 266"/>
                <a:gd name="T3" fmla="*/ 11 h 336"/>
                <a:gd name="T4" fmla="*/ 252 w 266"/>
                <a:gd name="T5" fmla="*/ 108 h 336"/>
                <a:gd name="T6" fmla="*/ 157 w 266"/>
                <a:gd name="T7" fmla="*/ 108 h 336"/>
                <a:gd name="T8" fmla="*/ 166 w 266"/>
                <a:gd name="T9" fmla="*/ 3 h 336"/>
                <a:gd name="T10" fmla="*/ 162 w 266"/>
                <a:gd name="T11" fmla="*/ 1 h 336"/>
                <a:gd name="T12" fmla="*/ 157 w 266"/>
                <a:gd name="T13" fmla="*/ 0 h 336"/>
                <a:gd name="T14" fmla="*/ 13 w 266"/>
                <a:gd name="T15" fmla="*/ 0 h 336"/>
                <a:gd name="T16" fmla="*/ 8 w 266"/>
                <a:gd name="T17" fmla="*/ 1 h 336"/>
                <a:gd name="T18" fmla="*/ 5 w 266"/>
                <a:gd name="T19" fmla="*/ 3 h 336"/>
                <a:gd name="T20" fmla="*/ 1 w 266"/>
                <a:gd name="T21" fmla="*/ 7 h 336"/>
                <a:gd name="T22" fmla="*/ 0 w 266"/>
                <a:gd name="T23" fmla="*/ 11 h 336"/>
                <a:gd name="T24" fmla="*/ 0 w 266"/>
                <a:gd name="T25" fmla="*/ 325 h 336"/>
                <a:gd name="T26" fmla="*/ 1 w 266"/>
                <a:gd name="T27" fmla="*/ 329 h 336"/>
                <a:gd name="T28" fmla="*/ 5 w 266"/>
                <a:gd name="T29" fmla="*/ 333 h 336"/>
                <a:gd name="T30" fmla="*/ 8 w 266"/>
                <a:gd name="T31" fmla="*/ 335 h 336"/>
                <a:gd name="T32" fmla="*/ 13 w 266"/>
                <a:gd name="T33" fmla="*/ 336 h 336"/>
                <a:gd name="T34" fmla="*/ 253 w 266"/>
                <a:gd name="T35" fmla="*/ 336 h 336"/>
                <a:gd name="T36" fmla="*/ 258 w 266"/>
                <a:gd name="T37" fmla="*/ 335 h 336"/>
                <a:gd name="T38" fmla="*/ 263 w 266"/>
                <a:gd name="T39" fmla="*/ 333 h 336"/>
                <a:gd name="T40" fmla="*/ 265 w 266"/>
                <a:gd name="T41" fmla="*/ 329 h 336"/>
                <a:gd name="T42" fmla="*/ 266 w 266"/>
                <a:gd name="T43" fmla="*/ 325 h 336"/>
                <a:gd name="T44" fmla="*/ 266 w 266"/>
                <a:gd name="T45" fmla="*/ 108 h 336"/>
                <a:gd name="T46" fmla="*/ 265 w 266"/>
                <a:gd name="T47" fmla="*/ 104 h 336"/>
                <a:gd name="T48" fmla="*/ 263 w 266"/>
                <a:gd name="T49" fmla="*/ 100 h 336"/>
                <a:gd name="T50" fmla="*/ 166 w 266"/>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6">
                  <a:moveTo>
                    <a:pt x="157" y="108"/>
                  </a:moveTo>
                  <a:lnTo>
                    <a:pt x="157" y="11"/>
                  </a:lnTo>
                  <a:lnTo>
                    <a:pt x="252" y="108"/>
                  </a:lnTo>
                  <a:lnTo>
                    <a:pt x="157" y="108"/>
                  </a:lnTo>
                  <a:close/>
                  <a:moveTo>
                    <a:pt x="166" y="3"/>
                  </a:moveTo>
                  <a:lnTo>
                    <a:pt x="162" y="1"/>
                  </a:lnTo>
                  <a:lnTo>
                    <a:pt x="157" y="0"/>
                  </a:lnTo>
                  <a:lnTo>
                    <a:pt x="13" y="0"/>
                  </a:lnTo>
                  <a:lnTo>
                    <a:pt x="8" y="1"/>
                  </a:lnTo>
                  <a:lnTo>
                    <a:pt x="5" y="3"/>
                  </a:lnTo>
                  <a:lnTo>
                    <a:pt x="1" y="7"/>
                  </a:lnTo>
                  <a:lnTo>
                    <a:pt x="0" y="11"/>
                  </a:lnTo>
                  <a:lnTo>
                    <a:pt x="0" y="325"/>
                  </a:lnTo>
                  <a:lnTo>
                    <a:pt x="1" y="329"/>
                  </a:lnTo>
                  <a:lnTo>
                    <a:pt x="5" y="333"/>
                  </a:lnTo>
                  <a:lnTo>
                    <a:pt x="8" y="335"/>
                  </a:lnTo>
                  <a:lnTo>
                    <a:pt x="13" y="336"/>
                  </a:lnTo>
                  <a:lnTo>
                    <a:pt x="253" y="336"/>
                  </a:lnTo>
                  <a:lnTo>
                    <a:pt x="258" y="335"/>
                  </a:lnTo>
                  <a:lnTo>
                    <a:pt x="263" y="333"/>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Rectangle 1">
            <a:extLst>
              <a:ext uri="{FF2B5EF4-FFF2-40B4-BE49-F238E27FC236}">
                <a16:creationId xmlns:a16="http://schemas.microsoft.com/office/drawing/2014/main" id="{95F4635C-6AAA-4E3B-B6B3-E68B6D699FEF}"/>
              </a:ext>
            </a:extLst>
          </p:cNvPr>
          <p:cNvSpPr/>
          <p:nvPr/>
        </p:nvSpPr>
        <p:spPr>
          <a:xfrm>
            <a:off x="408716" y="267172"/>
            <a:ext cx="2675348" cy="707886"/>
          </a:xfrm>
          <a:prstGeom prst="rect">
            <a:avLst/>
          </a:prstGeom>
        </p:spPr>
        <p:txBody>
          <a:bodyPr wrap="none">
            <a:spAutoFit/>
          </a:bodyPr>
          <a:lstStyle/>
          <a:p>
            <a:r>
              <a:rPr lang="en-GB" sz="4000" dirty="0">
                <a:latin typeface="+mj-lt"/>
              </a:rPr>
              <a:t>Fundraising </a:t>
            </a:r>
            <a:endParaRPr lang="id-ID" sz="4000" dirty="0">
              <a:latin typeface="+mj-lt"/>
            </a:endParaRPr>
          </a:p>
        </p:txBody>
      </p:sp>
      <p:sp>
        <p:nvSpPr>
          <p:cNvPr id="3" name="AutoShape 2" descr="https://apis.mail.yahoo.com/ws/v3/mailboxes/@.id==VjN-6P8X4r6kFz4IqceDrHncBAbGnI_VwxdxZI7VnI2kVKH_0W0p-o_mMYjS16f2jxiyT4YLq15JUcbdx0AIPyiC0RpdixHhG_C-BXdBgSbOXzg/messages/@.id==AG62T2YP9EnpXObQ3wtaQEWK7UQ/content/parts/@.id==2/thumbnail?appId=YMailNorrin&amp;downloadWhenThumbnailFails=true&amp;pid=2">
            <a:extLst>
              <a:ext uri="{FF2B5EF4-FFF2-40B4-BE49-F238E27FC236}">
                <a16:creationId xmlns:a16="http://schemas.microsoft.com/office/drawing/2014/main" id="{41B40B59-B7A5-414D-ACE8-A62CB6F2ADE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a:extLst>
              <a:ext uri="{FF2B5EF4-FFF2-40B4-BE49-F238E27FC236}">
                <a16:creationId xmlns:a16="http://schemas.microsoft.com/office/drawing/2014/main" id="{80A1436F-E804-4D38-A83B-EAAC86F1A5EC}"/>
              </a:ext>
            </a:extLst>
          </p:cNvPr>
          <p:cNvPicPr>
            <a:picLocks noChangeAspect="1"/>
          </p:cNvPicPr>
          <p:nvPr/>
        </p:nvPicPr>
        <p:blipFill>
          <a:blip r:embed="rId2"/>
          <a:stretch>
            <a:fillRect/>
          </a:stretch>
        </p:blipFill>
        <p:spPr>
          <a:xfrm>
            <a:off x="2451652" y="1180566"/>
            <a:ext cx="5102087" cy="2846008"/>
          </a:xfrm>
          <a:prstGeom prst="rect">
            <a:avLst/>
          </a:prstGeom>
        </p:spPr>
      </p:pic>
      <p:pic>
        <p:nvPicPr>
          <p:cNvPr id="5" name="Picture 4">
            <a:extLst>
              <a:ext uri="{FF2B5EF4-FFF2-40B4-BE49-F238E27FC236}">
                <a16:creationId xmlns:a16="http://schemas.microsoft.com/office/drawing/2014/main" id="{F7508B54-E55C-458E-8768-970A7F2B3CB4}"/>
              </a:ext>
            </a:extLst>
          </p:cNvPr>
          <p:cNvPicPr>
            <a:picLocks noChangeAspect="1"/>
          </p:cNvPicPr>
          <p:nvPr/>
        </p:nvPicPr>
        <p:blipFill>
          <a:blip r:embed="rId3"/>
          <a:stretch>
            <a:fillRect/>
          </a:stretch>
        </p:blipFill>
        <p:spPr>
          <a:xfrm>
            <a:off x="8330030" y="1989729"/>
            <a:ext cx="3056282" cy="4075043"/>
          </a:xfrm>
          <a:prstGeom prst="rect">
            <a:avLst/>
          </a:prstGeom>
        </p:spPr>
      </p:pic>
      <p:pic>
        <p:nvPicPr>
          <p:cNvPr id="7" name="Picture 6">
            <a:extLst>
              <a:ext uri="{FF2B5EF4-FFF2-40B4-BE49-F238E27FC236}">
                <a16:creationId xmlns:a16="http://schemas.microsoft.com/office/drawing/2014/main" id="{37467B1D-7C2F-430A-90A1-10B6F2B72BF0}"/>
              </a:ext>
            </a:extLst>
          </p:cNvPr>
          <p:cNvPicPr>
            <a:picLocks noChangeAspect="1"/>
          </p:cNvPicPr>
          <p:nvPr/>
        </p:nvPicPr>
        <p:blipFill>
          <a:blip r:embed="rId4"/>
          <a:stretch>
            <a:fillRect/>
          </a:stretch>
        </p:blipFill>
        <p:spPr>
          <a:xfrm>
            <a:off x="2752977" y="4157476"/>
            <a:ext cx="4475676" cy="2548649"/>
          </a:xfrm>
          <a:prstGeom prst="rect">
            <a:avLst/>
          </a:prstGeom>
        </p:spPr>
      </p:pic>
    </p:spTree>
    <p:extLst>
      <p:ext uri="{BB962C8B-B14F-4D97-AF65-F5344CB8AC3E}">
        <p14:creationId xmlns:p14="http://schemas.microsoft.com/office/powerpoint/2010/main" val="2634774031"/>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iamond 25">
            <a:extLst>
              <a:ext uri="{FF2B5EF4-FFF2-40B4-BE49-F238E27FC236}">
                <a16:creationId xmlns:a16="http://schemas.microsoft.com/office/drawing/2014/main" id="{B93CE0E9-A095-4C42-BECA-4860DDA18A90}"/>
              </a:ext>
            </a:extLst>
          </p:cNvPr>
          <p:cNvSpPr/>
          <p:nvPr/>
        </p:nvSpPr>
        <p:spPr>
          <a:xfrm>
            <a:off x="805688" y="1472138"/>
            <a:ext cx="1408640" cy="1408640"/>
          </a:xfrm>
          <a:prstGeom prst="diamond">
            <a:avLst/>
          </a:prstGeom>
          <a:solidFill>
            <a:srgbClr val="39ACA9"/>
          </a:solidFill>
          <a:ln w="38100">
            <a:solidFill>
              <a:srgbClr val="13D3A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7A2D4FE6-D94A-4B56-8469-FCAF5B93C6A9}"/>
              </a:ext>
            </a:extLst>
          </p:cNvPr>
          <p:cNvGrpSpPr/>
          <p:nvPr/>
        </p:nvGrpSpPr>
        <p:grpSpPr>
          <a:xfrm>
            <a:off x="1344337" y="1978969"/>
            <a:ext cx="331342" cy="394978"/>
            <a:chOff x="5494338" y="1370013"/>
            <a:chExt cx="239712" cy="285750"/>
          </a:xfrm>
          <a:solidFill>
            <a:schemeClr val="bg1"/>
          </a:solidFill>
        </p:grpSpPr>
        <p:sp>
          <p:nvSpPr>
            <p:cNvPr id="28" name="Freeform 961">
              <a:extLst>
                <a:ext uri="{FF2B5EF4-FFF2-40B4-BE49-F238E27FC236}">
                  <a16:creationId xmlns:a16="http://schemas.microsoft.com/office/drawing/2014/main" id="{E7D5C79C-4401-4445-9CAB-298AFD511BC3}"/>
                </a:ext>
              </a:extLst>
            </p:cNvPr>
            <p:cNvSpPr>
              <a:spLocks noEditPoints="1"/>
            </p:cNvSpPr>
            <p:nvPr/>
          </p:nvSpPr>
          <p:spPr bwMode="auto">
            <a:xfrm>
              <a:off x="5629275" y="1370013"/>
              <a:ext cx="104775" cy="133350"/>
            </a:xfrm>
            <a:custGeom>
              <a:avLst/>
              <a:gdLst>
                <a:gd name="T0" fmla="*/ 156 w 265"/>
                <a:gd name="T1" fmla="*/ 108 h 337"/>
                <a:gd name="T2" fmla="*/ 156 w 265"/>
                <a:gd name="T3" fmla="*/ 12 h 337"/>
                <a:gd name="T4" fmla="*/ 252 w 265"/>
                <a:gd name="T5" fmla="*/ 108 h 337"/>
                <a:gd name="T6" fmla="*/ 156 w 265"/>
                <a:gd name="T7" fmla="*/ 108 h 337"/>
                <a:gd name="T8" fmla="*/ 261 w 265"/>
                <a:gd name="T9" fmla="*/ 100 h 337"/>
                <a:gd name="T10" fmla="*/ 165 w 265"/>
                <a:gd name="T11" fmla="*/ 3 h 337"/>
                <a:gd name="T12" fmla="*/ 161 w 265"/>
                <a:gd name="T13" fmla="*/ 1 h 337"/>
                <a:gd name="T14" fmla="*/ 156 w 265"/>
                <a:gd name="T15" fmla="*/ 0 h 337"/>
                <a:gd name="T16" fmla="*/ 12 w 265"/>
                <a:gd name="T17" fmla="*/ 0 h 337"/>
                <a:gd name="T18" fmla="*/ 7 w 265"/>
                <a:gd name="T19" fmla="*/ 1 h 337"/>
                <a:gd name="T20" fmla="*/ 3 w 265"/>
                <a:gd name="T21" fmla="*/ 3 h 337"/>
                <a:gd name="T22" fmla="*/ 1 w 265"/>
                <a:gd name="T23" fmla="*/ 7 h 337"/>
                <a:gd name="T24" fmla="*/ 0 w 265"/>
                <a:gd name="T25" fmla="*/ 12 h 337"/>
                <a:gd name="T26" fmla="*/ 0 w 265"/>
                <a:gd name="T27" fmla="*/ 325 h 337"/>
                <a:gd name="T28" fmla="*/ 1 w 265"/>
                <a:gd name="T29" fmla="*/ 329 h 337"/>
                <a:gd name="T30" fmla="*/ 3 w 265"/>
                <a:gd name="T31" fmla="*/ 334 h 337"/>
                <a:gd name="T32" fmla="*/ 7 w 265"/>
                <a:gd name="T33" fmla="*/ 337 h 337"/>
                <a:gd name="T34" fmla="*/ 12 w 265"/>
                <a:gd name="T35" fmla="*/ 337 h 337"/>
                <a:gd name="T36" fmla="*/ 253 w 265"/>
                <a:gd name="T37" fmla="*/ 337 h 337"/>
                <a:gd name="T38" fmla="*/ 258 w 265"/>
                <a:gd name="T39" fmla="*/ 337 h 337"/>
                <a:gd name="T40" fmla="*/ 261 w 265"/>
                <a:gd name="T41" fmla="*/ 334 h 337"/>
                <a:gd name="T42" fmla="*/ 264 w 265"/>
                <a:gd name="T43" fmla="*/ 329 h 337"/>
                <a:gd name="T44" fmla="*/ 265 w 265"/>
                <a:gd name="T45" fmla="*/ 325 h 337"/>
                <a:gd name="T46" fmla="*/ 265 w 265"/>
                <a:gd name="T47" fmla="*/ 108 h 337"/>
                <a:gd name="T48" fmla="*/ 264 w 265"/>
                <a:gd name="T49" fmla="*/ 104 h 337"/>
                <a:gd name="T50" fmla="*/ 261 w 265"/>
                <a:gd name="T51" fmla="*/ 10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7">
                  <a:moveTo>
                    <a:pt x="156" y="108"/>
                  </a:moveTo>
                  <a:lnTo>
                    <a:pt x="156" y="12"/>
                  </a:lnTo>
                  <a:lnTo>
                    <a:pt x="252" y="108"/>
                  </a:lnTo>
                  <a:lnTo>
                    <a:pt x="156" y="108"/>
                  </a:lnTo>
                  <a:close/>
                  <a:moveTo>
                    <a:pt x="261" y="100"/>
                  </a:moveTo>
                  <a:lnTo>
                    <a:pt x="165" y="3"/>
                  </a:lnTo>
                  <a:lnTo>
                    <a:pt x="161" y="1"/>
                  </a:lnTo>
                  <a:lnTo>
                    <a:pt x="156" y="0"/>
                  </a:lnTo>
                  <a:lnTo>
                    <a:pt x="12" y="0"/>
                  </a:lnTo>
                  <a:lnTo>
                    <a:pt x="7" y="1"/>
                  </a:lnTo>
                  <a:lnTo>
                    <a:pt x="3" y="3"/>
                  </a:lnTo>
                  <a:lnTo>
                    <a:pt x="1" y="7"/>
                  </a:lnTo>
                  <a:lnTo>
                    <a:pt x="0" y="12"/>
                  </a:lnTo>
                  <a:lnTo>
                    <a:pt x="0" y="325"/>
                  </a:lnTo>
                  <a:lnTo>
                    <a:pt x="1" y="329"/>
                  </a:lnTo>
                  <a:lnTo>
                    <a:pt x="3" y="334"/>
                  </a:lnTo>
                  <a:lnTo>
                    <a:pt x="7" y="337"/>
                  </a:lnTo>
                  <a:lnTo>
                    <a:pt x="12" y="337"/>
                  </a:lnTo>
                  <a:lnTo>
                    <a:pt x="253" y="337"/>
                  </a:lnTo>
                  <a:lnTo>
                    <a:pt x="258" y="337"/>
                  </a:lnTo>
                  <a:lnTo>
                    <a:pt x="261" y="334"/>
                  </a:lnTo>
                  <a:lnTo>
                    <a:pt x="264" y="329"/>
                  </a:lnTo>
                  <a:lnTo>
                    <a:pt x="265" y="325"/>
                  </a:lnTo>
                  <a:lnTo>
                    <a:pt x="265" y="108"/>
                  </a:lnTo>
                  <a:lnTo>
                    <a:pt x="264" y="104"/>
                  </a:lnTo>
                  <a:lnTo>
                    <a:pt x="26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962">
              <a:extLst>
                <a:ext uri="{FF2B5EF4-FFF2-40B4-BE49-F238E27FC236}">
                  <a16:creationId xmlns:a16="http://schemas.microsoft.com/office/drawing/2014/main" id="{04244DCE-408B-4E37-83BE-866F0D79DDF8}"/>
                </a:ext>
              </a:extLst>
            </p:cNvPr>
            <p:cNvSpPr>
              <a:spLocks noEditPoints="1"/>
            </p:cNvSpPr>
            <p:nvPr/>
          </p:nvSpPr>
          <p:spPr bwMode="auto">
            <a:xfrm>
              <a:off x="5494338" y="1370013"/>
              <a:ext cx="106363" cy="133350"/>
            </a:xfrm>
            <a:custGeom>
              <a:avLst/>
              <a:gdLst>
                <a:gd name="T0" fmla="*/ 157 w 266"/>
                <a:gd name="T1" fmla="*/ 108 h 337"/>
                <a:gd name="T2" fmla="*/ 157 w 266"/>
                <a:gd name="T3" fmla="*/ 12 h 337"/>
                <a:gd name="T4" fmla="*/ 252 w 266"/>
                <a:gd name="T5" fmla="*/ 108 h 337"/>
                <a:gd name="T6" fmla="*/ 157 w 266"/>
                <a:gd name="T7" fmla="*/ 108 h 337"/>
                <a:gd name="T8" fmla="*/ 166 w 266"/>
                <a:gd name="T9" fmla="*/ 3 h 337"/>
                <a:gd name="T10" fmla="*/ 162 w 266"/>
                <a:gd name="T11" fmla="*/ 1 h 337"/>
                <a:gd name="T12" fmla="*/ 157 w 266"/>
                <a:gd name="T13" fmla="*/ 0 h 337"/>
                <a:gd name="T14" fmla="*/ 13 w 266"/>
                <a:gd name="T15" fmla="*/ 0 h 337"/>
                <a:gd name="T16" fmla="*/ 8 w 266"/>
                <a:gd name="T17" fmla="*/ 1 h 337"/>
                <a:gd name="T18" fmla="*/ 5 w 266"/>
                <a:gd name="T19" fmla="*/ 3 h 337"/>
                <a:gd name="T20" fmla="*/ 1 w 266"/>
                <a:gd name="T21" fmla="*/ 7 h 337"/>
                <a:gd name="T22" fmla="*/ 0 w 266"/>
                <a:gd name="T23" fmla="*/ 12 h 337"/>
                <a:gd name="T24" fmla="*/ 0 w 266"/>
                <a:gd name="T25" fmla="*/ 325 h 337"/>
                <a:gd name="T26" fmla="*/ 1 w 266"/>
                <a:gd name="T27" fmla="*/ 329 h 337"/>
                <a:gd name="T28" fmla="*/ 5 w 266"/>
                <a:gd name="T29" fmla="*/ 334 h 337"/>
                <a:gd name="T30" fmla="*/ 8 w 266"/>
                <a:gd name="T31" fmla="*/ 337 h 337"/>
                <a:gd name="T32" fmla="*/ 13 w 266"/>
                <a:gd name="T33" fmla="*/ 337 h 337"/>
                <a:gd name="T34" fmla="*/ 253 w 266"/>
                <a:gd name="T35" fmla="*/ 337 h 337"/>
                <a:gd name="T36" fmla="*/ 258 w 266"/>
                <a:gd name="T37" fmla="*/ 337 h 337"/>
                <a:gd name="T38" fmla="*/ 263 w 266"/>
                <a:gd name="T39" fmla="*/ 334 h 337"/>
                <a:gd name="T40" fmla="*/ 265 w 266"/>
                <a:gd name="T41" fmla="*/ 329 h 337"/>
                <a:gd name="T42" fmla="*/ 266 w 266"/>
                <a:gd name="T43" fmla="*/ 325 h 337"/>
                <a:gd name="T44" fmla="*/ 266 w 266"/>
                <a:gd name="T45" fmla="*/ 108 h 337"/>
                <a:gd name="T46" fmla="*/ 265 w 266"/>
                <a:gd name="T47" fmla="*/ 104 h 337"/>
                <a:gd name="T48" fmla="*/ 263 w 266"/>
                <a:gd name="T49" fmla="*/ 100 h 337"/>
                <a:gd name="T50" fmla="*/ 166 w 266"/>
                <a:gd name="T51" fmla="*/ 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7">
                  <a:moveTo>
                    <a:pt x="157" y="108"/>
                  </a:moveTo>
                  <a:lnTo>
                    <a:pt x="157" y="12"/>
                  </a:lnTo>
                  <a:lnTo>
                    <a:pt x="252" y="108"/>
                  </a:lnTo>
                  <a:lnTo>
                    <a:pt x="157" y="108"/>
                  </a:lnTo>
                  <a:close/>
                  <a:moveTo>
                    <a:pt x="166" y="3"/>
                  </a:moveTo>
                  <a:lnTo>
                    <a:pt x="162" y="1"/>
                  </a:lnTo>
                  <a:lnTo>
                    <a:pt x="157" y="0"/>
                  </a:lnTo>
                  <a:lnTo>
                    <a:pt x="13" y="0"/>
                  </a:lnTo>
                  <a:lnTo>
                    <a:pt x="8" y="1"/>
                  </a:lnTo>
                  <a:lnTo>
                    <a:pt x="5" y="3"/>
                  </a:lnTo>
                  <a:lnTo>
                    <a:pt x="1" y="7"/>
                  </a:lnTo>
                  <a:lnTo>
                    <a:pt x="0" y="12"/>
                  </a:lnTo>
                  <a:lnTo>
                    <a:pt x="0" y="325"/>
                  </a:lnTo>
                  <a:lnTo>
                    <a:pt x="1" y="329"/>
                  </a:lnTo>
                  <a:lnTo>
                    <a:pt x="5" y="334"/>
                  </a:lnTo>
                  <a:lnTo>
                    <a:pt x="8" y="337"/>
                  </a:lnTo>
                  <a:lnTo>
                    <a:pt x="13" y="337"/>
                  </a:lnTo>
                  <a:lnTo>
                    <a:pt x="253" y="337"/>
                  </a:lnTo>
                  <a:lnTo>
                    <a:pt x="258" y="337"/>
                  </a:lnTo>
                  <a:lnTo>
                    <a:pt x="263" y="334"/>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963">
              <a:extLst>
                <a:ext uri="{FF2B5EF4-FFF2-40B4-BE49-F238E27FC236}">
                  <a16:creationId xmlns:a16="http://schemas.microsoft.com/office/drawing/2014/main" id="{0E207C6C-7097-4C76-A88D-194E93DC3371}"/>
                </a:ext>
              </a:extLst>
            </p:cNvPr>
            <p:cNvSpPr>
              <a:spLocks noEditPoints="1"/>
            </p:cNvSpPr>
            <p:nvPr/>
          </p:nvSpPr>
          <p:spPr bwMode="auto">
            <a:xfrm>
              <a:off x="5629275" y="1522413"/>
              <a:ext cx="104775" cy="133350"/>
            </a:xfrm>
            <a:custGeom>
              <a:avLst/>
              <a:gdLst>
                <a:gd name="T0" fmla="*/ 156 w 265"/>
                <a:gd name="T1" fmla="*/ 108 h 336"/>
                <a:gd name="T2" fmla="*/ 156 w 265"/>
                <a:gd name="T3" fmla="*/ 11 h 336"/>
                <a:gd name="T4" fmla="*/ 252 w 265"/>
                <a:gd name="T5" fmla="*/ 108 h 336"/>
                <a:gd name="T6" fmla="*/ 156 w 265"/>
                <a:gd name="T7" fmla="*/ 108 h 336"/>
                <a:gd name="T8" fmla="*/ 165 w 265"/>
                <a:gd name="T9" fmla="*/ 3 h 336"/>
                <a:gd name="T10" fmla="*/ 161 w 265"/>
                <a:gd name="T11" fmla="*/ 1 h 336"/>
                <a:gd name="T12" fmla="*/ 156 w 265"/>
                <a:gd name="T13" fmla="*/ 0 h 336"/>
                <a:gd name="T14" fmla="*/ 12 w 265"/>
                <a:gd name="T15" fmla="*/ 0 h 336"/>
                <a:gd name="T16" fmla="*/ 7 w 265"/>
                <a:gd name="T17" fmla="*/ 1 h 336"/>
                <a:gd name="T18" fmla="*/ 3 w 265"/>
                <a:gd name="T19" fmla="*/ 3 h 336"/>
                <a:gd name="T20" fmla="*/ 1 w 265"/>
                <a:gd name="T21" fmla="*/ 7 h 336"/>
                <a:gd name="T22" fmla="*/ 0 w 265"/>
                <a:gd name="T23" fmla="*/ 11 h 336"/>
                <a:gd name="T24" fmla="*/ 0 w 265"/>
                <a:gd name="T25" fmla="*/ 325 h 336"/>
                <a:gd name="T26" fmla="*/ 1 w 265"/>
                <a:gd name="T27" fmla="*/ 329 h 336"/>
                <a:gd name="T28" fmla="*/ 3 w 265"/>
                <a:gd name="T29" fmla="*/ 333 h 336"/>
                <a:gd name="T30" fmla="*/ 7 w 265"/>
                <a:gd name="T31" fmla="*/ 335 h 336"/>
                <a:gd name="T32" fmla="*/ 12 w 265"/>
                <a:gd name="T33" fmla="*/ 336 h 336"/>
                <a:gd name="T34" fmla="*/ 253 w 265"/>
                <a:gd name="T35" fmla="*/ 336 h 336"/>
                <a:gd name="T36" fmla="*/ 258 w 265"/>
                <a:gd name="T37" fmla="*/ 335 h 336"/>
                <a:gd name="T38" fmla="*/ 261 w 265"/>
                <a:gd name="T39" fmla="*/ 333 h 336"/>
                <a:gd name="T40" fmla="*/ 264 w 265"/>
                <a:gd name="T41" fmla="*/ 329 h 336"/>
                <a:gd name="T42" fmla="*/ 265 w 265"/>
                <a:gd name="T43" fmla="*/ 325 h 336"/>
                <a:gd name="T44" fmla="*/ 265 w 265"/>
                <a:gd name="T45" fmla="*/ 108 h 336"/>
                <a:gd name="T46" fmla="*/ 264 w 265"/>
                <a:gd name="T47" fmla="*/ 104 h 336"/>
                <a:gd name="T48" fmla="*/ 261 w 265"/>
                <a:gd name="T49" fmla="*/ 100 h 336"/>
                <a:gd name="T50" fmla="*/ 165 w 265"/>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6">
                  <a:moveTo>
                    <a:pt x="156" y="108"/>
                  </a:moveTo>
                  <a:lnTo>
                    <a:pt x="156" y="11"/>
                  </a:lnTo>
                  <a:lnTo>
                    <a:pt x="252" y="108"/>
                  </a:lnTo>
                  <a:lnTo>
                    <a:pt x="156" y="108"/>
                  </a:lnTo>
                  <a:close/>
                  <a:moveTo>
                    <a:pt x="165" y="3"/>
                  </a:moveTo>
                  <a:lnTo>
                    <a:pt x="161" y="1"/>
                  </a:lnTo>
                  <a:lnTo>
                    <a:pt x="156" y="0"/>
                  </a:lnTo>
                  <a:lnTo>
                    <a:pt x="12" y="0"/>
                  </a:lnTo>
                  <a:lnTo>
                    <a:pt x="7" y="1"/>
                  </a:lnTo>
                  <a:lnTo>
                    <a:pt x="3" y="3"/>
                  </a:lnTo>
                  <a:lnTo>
                    <a:pt x="1" y="7"/>
                  </a:lnTo>
                  <a:lnTo>
                    <a:pt x="0" y="11"/>
                  </a:lnTo>
                  <a:lnTo>
                    <a:pt x="0" y="325"/>
                  </a:lnTo>
                  <a:lnTo>
                    <a:pt x="1" y="329"/>
                  </a:lnTo>
                  <a:lnTo>
                    <a:pt x="3" y="333"/>
                  </a:lnTo>
                  <a:lnTo>
                    <a:pt x="7" y="335"/>
                  </a:lnTo>
                  <a:lnTo>
                    <a:pt x="12" y="336"/>
                  </a:lnTo>
                  <a:lnTo>
                    <a:pt x="253" y="336"/>
                  </a:lnTo>
                  <a:lnTo>
                    <a:pt x="258" y="335"/>
                  </a:lnTo>
                  <a:lnTo>
                    <a:pt x="261" y="333"/>
                  </a:lnTo>
                  <a:lnTo>
                    <a:pt x="264" y="329"/>
                  </a:lnTo>
                  <a:lnTo>
                    <a:pt x="265" y="325"/>
                  </a:lnTo>
                  <a:lnTo>
                    <a:pt x="265" y="108"/>
                  </a:lnTo>
                  <a:lnTo>
                    <a:pt x="264" y="104"/>
                  </a:lnTo>
                  <a:lnTo>
                    <a:pt x="261" y="100"/>
                  </a:lnTo>
                  <a:lnTo>
                    <a:pt x="16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964">
              <a:extLst>
                <a:ext uri="{FF2B5EF4-FFF2-40B4-BE49-F238E27FC236}">
                  <a16:creationId xmlns:a16="http://schemas.microsoft.com/office/drawing/2014/main" id="{444CA364-3FF1-48C5-9960-0972A16F23AF}"/>
                </a:ext>
              </a:extLst>
            </p:cNvPr>
            <p:cNvSpPr>
              <a:spLocks noEditPoints="1"/>
            </p:cNvSpPr>
            <p:nvPr/>
          </p:nvSpPr>
          <p:spPr bwMode="auto">
            <a:xfrm>
              <a:off x="5494338" y="1522413"/>
              <a:ext cx="106363" cy="133350"/>
            </a:xfrm>
            <a:custGeom>
              <a:avLst/>
              <a:gdLst>
                <a:gd name="T0" fmla="*/ 157 w 266"/>
                <a:gd name="T1" fmla="*/ 108 h 336"/>
                <a:gd name="T2" fmla="*/ 157 w 266"/>
                <a:gd name="T3" fmla="*/ 11 h 336"/>
                <a:gd name="T4" fmla="*/ 252 w 266"/>
                <a:gd name="T5" fmla="*/ 108 h 336"/>
                <a:gd name="T6" fmla="*/ 157 w 266"/>
                <a:gd name="T7" fmla="*/ 108 h 336"/>
                <a:gd name="T8" fmla="*/ 166 w 266"/>
                <a:gd name="T9" fmla="*/ 3 h 336"/>
                <a:gd name="T10" fmla="*/ 162 w 266"/>
                <a:gd name="T11" fmla="*/ 1 h 336"/>
                <a:gd name="T12" fmla="*/ 157 w 266"/>
                <a:gd name="T13" fmla="*/ 0 h 336"/>
                <a:gd name="T14" fmla="*/ 13 w 266"/>
                <a:gd name="T15" fmla="*/ 0 h 336"/>
                <a:gd name="T16" fmla="*/ 8 w 266"/>
                <a:gd name="T17" fmla="*/ 1 h 336"/>
                <a:gd name="T18" fmla="*/ 5 w 266"/>
                <a:gd name="T19" fmla="*/ 3 h 336"/>
                <a:gd name="T20" fmla="*/ 1 w 266"/>
                <a:gd name="T21" fmla="*/ 7 h 336"/>
                <a:gd name="T22" fmla="*/ 0 w 266"/>
                <a:gd name="T23" fmla="*/ 11 h 336"/>
                <a:gd name="T24" fmla="*/ 0 w 266"/>
                <a:gd name="T25" fmla="*/ 325 h 336"/>
                <a:gd name="T26" fmla="*/ 1 w 266"/>
                <a:gd name="T27" fmla="*/ 329 h 336"/>
                <a:gd name="T28" fmla="*/ 5 w 266"/>
                <a:gd name="T29" fmla="*/ 333 h 336"/>
                <a:gd name="T30" fmla="*/ 8 w 266"/>
                <a:gd name="T31" fmla="*/ 335 h 336"/>
                <a:gd name="T32" fmla="*/ 13 w 266"/>
                <a:gd name="T33" fmla="*/ 336 h 336"/>
                <a:gd name="T34" fmla="*/ 253 w 266"/>
                <a:gd name="T35" fmla="*/ 336 h 336"/>
                <a:gd name="T36" fmla="*/ 258 w 266"/>
                <a:gd name="T37" fmla="*/ 335 h 336"/>
                <a:gd name="T38" fmla="*/ 263 w 266"/>
                <a:gd name="T39" fmla="*/ 333 h 336"/>
                <a:gd name="T40" fmla="*/ 265 w 266"/>
                <a:gd name="T41" fmla="*/ 329 h 336"/>
                <a:gd name="T42" fmla="*/ 266 w 266"/>
                <a:gd name="T43" fmla="*/ 325 h 336"/>
                <a:gd name="T44" fmla="*/ 266 w 266"/>
                <a:gd name="T45" fmla="*/ 108 h 336"/>
                <a:gd name="T46" fmla="*/ 265 w 266"/>
                <a:gd name="T47" fmla="*/ 104 h 336"/>
                <a:gd name="T48" fmla="*/ 263 w 266"/>
                <a:gd name="T49" fmla="*/ 100 h 336"/>
                <a:gd name="T50" fmla="*/ 166 w 266"/>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6">
                  <a:moveTo>
                    <a:pt x="157" y="108"/>
                  </a:moveTo>
                  <a:lnTo>
                    <a:pt x="157" y="11"/>
                  </a:lnTo>
                  <a:lnTo>
                    <a:pt x="252" y="108"/>
                  </a:lnTo>
                  <a:lnTo>
                    <a:pt x="157" y="108"/>
                  </a:lnTo>
                  <a:close/>
                  <a:moveTo>
                    <a:pt x="166" y="3"/>
                  </a:moveTo>
                  <a:lnTo>
                    <a:pt x="162" y="1"/>
                  </a:lnTo>
                  <a:lnTo>
                    <a:pt x="157" y="0"/>
                  </a:lnTo>
                  <a:lnTo>
                    <a:pt x="13" y="0"/>
                  </a:lnTo>
                  <a:lnTo>
                    <a:pt x="8" y="1"/>
                  </a:lnTo>
                  <a:lnTo>
                    <a:pt x="5" y="3"/>
                  </a:lnTo>
                  <a:lnTo>
                    <a:pt x="1" y="7"/>
                  </a:lnTo>
                  <a:lnTo>
                    <a:pt x="0" y="11"/>
                  </a:lnTo>
                  <a:lnTo>
                    <a:pt x="0" y="325"/>
                  </a:lnTo>
                  <a:lnTo>
                    <a:pt x="1" y="329"/>
                  </a:lnTo>
                  <a:lnTo>
                    <a:pt x="5" y="333"/>
                  </a:lnTo>
                  <a:lnTo>
                    <a:pt x="8" y="335"/>
                  </a:lnTo>
                  <a:lnTo>
                    <a:pt x="13" y="336"/>
                  </a:lnTo>
                  <a:lnTo>
                    <a:pt x="253" y="336"/>
                  </a:lnTo>
                  <a:lnTo>
                    <a:pt x="258" y="335"/>
                  </a:lnTo>
                  <a:lnTo>
                    <a:pt x="263" y="333"/>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Diamond 36">
            <a:extLst>
              <a:ext uri="{FF2B5EF4-FFF2-40B4-BE49-F238E27FC236}">
                <a16:creationId xmlns:a16="http://schemas.microsoft.com/office/drawing/2014/main" id="{A56F5579-A4CE-4DC5-9ECE-C7D1930E2D48}"/>
              </a:ext>
            </a:extLst>
          </p:cNvPr>
          <p:cNvSpPr/>
          <p:nvPr/>
        </p:nvSpPr>
        <p:spPr>
          <a:xfrm>
            <a:off x="805688" y="3083223"/>
            <a:ext cx="1408640" cy="1408640"/>
          </a:xfrm>
          <a:prstGeom prst="diamond">
            <a:avLst/>
          </a:prstGeom>
          <a:solidFill>
            <a:srgbClr val="39ACA9"/>
          </a:solidFill>
          <a:ln w="38100">
            <a:solidFill>
              <a:srgbClr val="13D3A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1E6C25D9-3ABB-43C2-BB03-DB254AE6AD47}"/>
              </a:ext>
            </a:extLst>
          </p:cNvPr>
          <p:cNvGrpSpPr/>
          <p:nvPr/>
        </p:nvGrpSpPr>
        <p:grpSpPr>
          <a:xfrm>
            <a:off x="1344337" y="3590054"/>
            <a:ext cx="331342" cy="394978"/>
            <a:chOff x="5494338" y="1370013"/>
            <a:chExt cx="239712" cy="285750"/>
          </a:xfrm>
          <a:solidFill>
            <a:schemeClr val="bg1"/>
          </a:solidFill>
        </p:grpSpPr>
        <p:sp>
          <p:nvSpPr>
            <p:cNvPr id="44" name="Freeform 961">
              <a:extLst>
                <a:ext uri="{FF2B5EF4-FFF2-40B4-BE49-F238E27FC236}">
                  <a16:creationId xmlns:a16="http://schemas.microsoft.com/office/drawing/2014/main" id="{FE14DD89-8FC5-479F-A6A9-E1EEA5401A23}"/>
                </a:ext>
              </a:extLst>
            </p:cNvPr>
            <p:cNvSpPr>
              <a:spLocks noEditPoints="1"/>
            </p:cNvSpPr>
            <p:nvPr/>
          </p:nvSpPr>
          <p:spPr bwMode="auto">
            <a:xfrm>
              <a:off x="5629275" y="1370013"/>
              <a:ext cx="104775" cy="133350"/>
            </a:xfrm>
            <a:custGeom>
              <a:avLst/>
              <a:gdLst>
                <a:gd name="T0" fmla="*/ 156 w 265"/>
                <a:gd name="T1" fmla="*/ 108 h 337"/>
                <a:gd name="T2" fmla="*/ 156 w 265"/>
                <a:gd name="T3" fmla="*/ 12 h 337"/>
                <a:gd name="T4" fmla="*/ 252 w 265"/>
                <a:gd name="T5" fmla="*/ 108 h 337"/>
                <a:gd name="T6" fmla="*/ 156 w 265"/>
                <a:gd name="T7" fmla="*/ 108 h 337"/>
                <a:gd name="T8" fmla="*/ 261 w 265"/>
                <a:gd name="T9" fmla="*/ 100 h 337"/>
                <a:gd name="T10" fmla="*/ 165 w 265"/>
                <a:gd name="T11" fmla="*/ 3 h 337"/>
                <a:gd name="T12" fmla="*/ 161 w 265"/>
                <a:gd name="T13" fmla="*/ 1 h 337"/>
                <a:gd name="T14" fmla="*/ 156 w 265"/>
                <a:gd name="T15" fmla="*/ 0 h 337"/>
                <a:gd name="T16" fmla="*/ 12 w 265"/>
                <a:gd name="T17" fmla="*/ 0 h 337"/>
                <a:gd name="T18" fmla="*/ 7 w 265"/>
                <a:gd name="T19" fmla="*/ 1 h 337"/>
                <a:gd name="T20" fmla="*/ 3 w 265"/>
                <a:gd name="T21" fmla="*/ 3 h 337"/>
                <a:gd name="T22" fmla="*/ 1 w 265"/>
                <a:gd name="T23" fmla="*/ 7 h 337"/>
                <a:gd name="T24" fmla="*/ 0 w 265"/>
                <a:gd name="T25" fmla="*/ 12 h 337"/>
                <a:gd name="T26" fmla="*/ 0 w 265"/>
                <a:gd name="T27" fmla="*/ 325 h 337"/>
                <a:gd name="T28" fmla="*/ 1 w 265"/>
                <a:gd name="T29" fmla="*/ 329 h 337"/>
                <a:gd name="T30" fmla="*/ 3 w 265"/>
                <a:gd name="T31" fmla="*/ 334 h 337"/>
                <a:gd name="T32" fmla="*/ 7 w 265"/>
                <a:gd name="T33" fmla="*/ 337 h 337"/>
                <a:gd name="T34" fmla="*/ 12 w 265"/>
                <a:gd name="T35" fmla="*/ 337 h 337"/>
                <a:gd name="T36" fmla="*/ 253 w 265"/>
                <a:gd name="T37" fmla="*/ 337 h 337"/>
                <a:gd name="T38" fmla="*/ 258 w 265"/>
                <a:gd name="T39" fmla="*/ 337 h 337"/>
                <a:gd name="T40" fmla="*/ 261 w 265"/>
                <a:gd name="T41" fmla="*/ 334 h 337"/>
                <a:gd name="T42" fmla="*/ 264 w 265"/>
                <a:gd name="T43" fmla="*/ 329 h 337"/>
                <a:gd name="T44" fmla="*/ 265 w 265"/>
                <a:gd name="T45" fmla="*/ 325 h 337"/>
                <a:gd name="T46" fmla="*/ 265 w 265"/>
                <a:gd name="T47" fmla="*/ 108 h 337"/>
                <a:gd name="T48" fmla="*/ 264 w 265"/>
                <a:gd name="T49" fmla="*/ 104 h 337"/>
                <a:gd name="T50" fmla="*/ 261 w 265"/>
                <a:gd name="T51" fmla="*/ 10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7">
                  <a:moveTo>
                    <a:pt x="156" y="108"/>
                  </a:moveTo>
                  <a:lnTo>
                    <a:pt x="156" y="12"/>
                  </a:lnTo>
                  <a:lnTo>
                    <a:pt x="252" y="108"/>
                  </a:lnTo>
                  <a:lnTo>
                    <a:pt x="156" y="108"/>
                  </a:lnTo>
                  <a:close/>
                  <a:moveTo>
                    <a:pt x="261" y="100"/>
                  </a:moveTo>
                  <a:lnTo>
                    <a:pt x="165" y="3"/>
                  </a:lnTo>
                  <a:lnTo>
                    <a:pt x="161" y="1"/>
                  </a:lnTo>
                  <a:lnTo>
                    <a:pt x="156" y="0"/>
                  </a:lnTo>
                  <a:lnTo>
                    <a:pt x="12" y="0"/>
                  </a:lnTo>
                  <a:lnTo>
                    <a:pt x="7" y="1"/>
                  </a:lnTo>
                  <a:lnTo>
                    <a:pt x="3" y="3"/>
                  </a:lnTo>
                  <a:lnTo>
                    <a:pt x="1" y="7"/>
                  </a:lnTo>
                  <a:lnTo>
                    <a:pt x="0" y="12"/>
                  </a:lnTo>
                  <a:lnTo>
                    <a:pt x="0" y="325"/>
                  </a:lnTo>
                  <a:lnTo>
                    <a:pt x="1" y="329"/>
                  </a:lnTo>
                  <a:lnTo>
                    <a:pt x="3" y="334"/>
                  </a:lnTo>
                  <a:lnTo>
                    <a:pt x="7" y="337"/>
                  </a:lnTo>
                  <a:lnTo>
                    <a:pt x="12" y="337"/>
                  </a:lnTo>
                  <a:lnTo>
                    <a:pt x="253" y="337"/>
                  </a:lnTo>
                  <a:lnTo>
                    <a:pt x="258" y="337"/>
                  </a:lnTo>
                  <a:lnTo>
                    <a:pt x="261" y="334"/>
                  </a:lnTo>
                  <a:lnTo>
                    <a:pt x="264" y="329"/>
                  </a:lnTo>
                  <a:lnTo>
                    <a:pt x="265" y="325"/>
                  </a:lnTo>
                  <a:lnTo>
                    <a:pt x="265" y="108"/>
                  </a:lnTo>
                  <a:lnTo>
                    <a:pt x="264" y="104"/>
                  </a:lnTo>
                  <a:lnTo>
                    <a:pt x="26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62">
              <a:extLst>
                <a:ext uri="{FF2B5EF4-FFF2-40B4-BE49-F238E27FC236}">
                  <a16:creationId xmlns:a16="http://schemas.microsoft.com/office/drawing/2014/main" id="{7D08D3FB-CE07-48D9-980E-AB4CD5EB57B7}"/>
                </a:ext>
              </a:extLst>
            </p:cNvPr>
            <p:cNvSpPr>
              <a:spLocks noEditPoints="1"/>
            </p:cNvSpPr>
            <p:nvPr/>
          </p:nvSpPr>
          <p:spPr bwMode="auto">
            <a:xfrm>
              <a:off x="5494338" y="1370013"/>
              <a:ext cx="106363" cy="133350"/>
            </a:xfrm>
            <a:custGeom>
              <a:avLst/>
              <a:gdLst>
                <a:gd name="T0" fmla="*/ 157 w 266"/>
                <a:gd name="T1" fmla="*/ 108 h 337"/>
                <a:gd name="T2" fmla="*/ 157 w 266"/>
                <a:gd name="T3" fmla="*/ 12 h 337"/>
                <a:gd name="T4" fmla="*/ 252 w 266"/>
                <a:gd name="T5" fmla="*/ 108 h 337"/>
                <a:gd name="T6" fmla="*/ 157 w 266"/>
                <a:gd name="T7" fmla="*/ 108 h 337"/>
                <a:gd name="T8" fmla="*/ 166 w 266"/>
                <a:gd name="T9" fmla="*/ 3 h 337"/>
                <a:gd name="T10" fmla="*/ 162 w 266"/>
                <a:gd name="T11" fmla="*/ 1 h 337"/>
                <a:gd name="T12" fmla="*/ 157 w 266"/>
                <a:gd name="T13" fmla="*/ 0 h 337"/>
                <a:gd name="T14" fmla="*/ 13 w 266"/>
                <a:gd name="T15" fmla="*/ 0 h 337"/>
                <a:gd name="T16" fmla="*/ 8 w 266"/>
                <a:gd name="T17" fmla="*/ 1 h 337"/>
                <a:gd name="T18" fmla="*/ 5 w 266"/>
                <a:gd name="T19" fmla="*/ 3 h 337"/>
                <a:gd name="T20" fmla="*/ 1 w 266"/>
                <a:gd name="T21" fmla="*/ 7 h 337"/>
                <a:gd name="T22" fmla="*/ 0 w 266"/>
                <a:gd name="T23" fmla="*/ 12 h 337"/>
                <a:gd name="T24" fmla="*/ 0 w 266"/>
                <a:gd name="T25" fmla="*/ 325 h 337"/>
                <a:gd name="T26" fmla="*/ 1 w 266"/>
                <a:gd name="T27" fmla="*/ 329 h 337"/>
                <a:gd name="T28" fmla="*/ 5 w 266"/>
                <a:gd name="T29" fmla="*/ 334 h 337"/>
                <a:gd name="T30" fmla="*/ 8 w 266"/>
                <a:gd name="T31" fmla="*/ 337 h 337"/>
                <a:gd name="T32" fmla="*/ 13 w 266"/>
                <a:gd name="T33" fmla="*/ 337 h 337"/>
                <a:gd name="T34" fmla="*/ 253 w 266"/>
                <a:gd name="T35" fmla="*/ 337 h 337"/>
                <a:gd name="T36" fmla="*/ 258 w 266"/>
                <a:gd name="T37" fmla="*/ 337 h 337"/>
                <a:gd name="T38" fmla="*/ 263 w 266"/>
                <a:gd name="T39" fmla="*/ 334 h 337"/>
                <a:gd name="T40" fmla="*/ 265 w 266"/>
                <a:gd name="T41" fmla="*/ 329 h 337"/>
                <a:gd name="T42" fmla="*/ 266 w 266"/>
                <a:gd name="T43" fmla="*/ 325 h 337"/>
                <a:gd name="T44" fmla="*/ 266 w 266"/>
                <a:gd name="T45" fmla="*/ 108 h 337"/>
                <a:gd name="T46" fmla="*/ 265 w 266"/>
                <a:gd name="T47" fmla="*/ 104 h 337"/>
                <a:gd name="T48" fmla="*/ 263 w 266"/>
                <a:gd name="T49" fmla="*/ 100 h 337"/>
                <a:gd name="T50" fmla="*/ 166 w 266"/>
                <a:gd name="T51" fmla="*/ 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7">
                  <a:moveTo>
                    <a:pt x="157" y="108"/>
                  </a:moveTo>
                  <a:lnTo>
                    <a:pt x="157" y="12"/>
                  </a:lnTo>
                  <a:lnTo>
                    <a:pt x="252" y="108"/>
                  </a:lnTo>
                  <a:lnTo>
                    <a:pt x="157" y="108"/>
                  </a:lnTo>
                  <a:close/>
                  <a:moveTo>
                    <a:pt x="166" y="3"/>
                  </a:moveTo>
                  <a:lnTo>
                    <a:pt x="162" y="1"/>
                  </a:lnTo>
                  <a:lnTo>
                    <a:pt x="157" y="0"/>
                  </a:lnTo>
                  <a:lnTo>
                    <a:pt x="13" y="0"/>
                  </a:lnTo>
                  <a:lnTo>
                    <a:pt x="8" y="1"/>
                  </a:lnTo>
                  <a:lnTo>
                    <a:pt x="5" y="3"/>
                  </a:lnTo>
                  <a:lnTo>
                    <a:pt x="1" y="7"/>
                  </a:lnTo>
                  <a:lnTo>
                    <a:pt x="0" y="12"/>
                  </a:lnTo>
                  <a:lnTo>
                    <a:pt x="0" y="325"/>
                  </a:lnTo>
                  <a:lnTo>
                    <a:pt x="1" y="329"/>
                  </a:lnTo>
                  <a:lnTo>
                    <a:pt x="5" y="334"/>
                  </a:lnTo>
                  <a:lnTo>
                    <a:pt x="8" y="337"/>
                  </a:lnTo>
                  <a:lnTo>
                    <a:pt x="13" y="337"/>
                  </a:lnTo>
                  <a:lnTo>
                    <a:pt x="253" y="337"/>
                  </a:lnTo>
                  <a:lnTo>
                    <a:pt x="258" y="337"/>
                  </a:lnTo>
                  <a:lnTo>
                    <a:pt x="263" y="334"/>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63">
              <a:extLst>
                <a:ext uri="{FF2B5EF4-FFF2-40B4-BE49-F238E27FC236}">
                  <a16:creationId xmlns:a16="http://schemas.microsoft.com/office/drawing/2014/main" id="{C6F30BE3-B76C-412D-8CC7-7A20FC32C0B9}"/>
                </a:ext>
              </a:extLst>
            </p:cNvPr>
            <p:cNvSpPr>
              <a:spLocks noEditPoints="1"/>
            </p:cNvSpPr>
            <p:nvPr/>
          </p:nvSpPr>
          <p:spPr bwMode="auto">
            <a:xfrm>
              <a:off x="5629275" y="1522413"/>
              <a:ext cx="104775" cy="133350"/>
            </a:xfrm>
            <a:custGeom>
              <a:avLst/>
              <a:gdLst>
                <a:gd name="T0" fmla="*/ 156 w 265"/>
                <a:gd name="T1" fmla="*/ 108 h 336"/>
                <a:gd name="T2" fmla="*/ 156 w 265"/>
                <a:gd name="T3" fmla="*/ 11 h 336"/>
                <a:gd name="T4" fmla="*/ 252 w 265"/>
                <a:gd name="T5" fmla="*/ 108 h 336"/>
                <a:gd name="T6" fmla="*/ 156 w 265"/>
                <a:gd name="T7" fmla="*/ 108 h 336"/>
                <a:gd name="T8" fmla="*/ 165 w 265"/>
                <a:gd name="T9" fmla="*/ 3 h 336"/>
                <a:gd name="T10" fmla="*/ 161 w 265"/>
                <a:gd name="T11" fmla="*/ 1 h 336"/>
                <a:gd name="T12" fmla="*/ 156 w 265"/>
                <a:gd name="T13" fmla="*/ 0 h 336"/>
                <a:gd name="T14" fmla="*/ 12 w 265"/>
                <a:gd name="T15" fmla="*/ 0 h 336"/>
                <a:gd name="T16" fmla="*/ 7 w 265"/>
                <a:gd name="T17" fmla="*/ 1 h 336"/>
                <a:gd name="T18" fmla="*/ 3 w 265"/>
                <a:gd name="T19" fmla="*/ 3 h 336"/>
                <a:gd name="T20" fmla="*/ 1 w 265"/>
                <a:gd name="T21" fmla="*/ 7 h 336"/>
                <a:gd name="T22" fmla="*/ 0 w 265"/>
                <a:gd name="T23" fmla="*/ 11 h 336"/>
                <a:gd name="T24" fmla="*/ 0 w 265"/>
                <a:gd name="T25" fmla="*/ 325 h 336"/>
                <a:gd name="T26" fmla="*/ 1 w 265"/>
                <a:gd name="T27" fmla="*/ 329 h 336"/>
                <a:gd name="T28" fmla="*/ 3 w 265"/>
                <a:gd name="T29" fmla="*/ 333 h 336"/>
                <a:gd name="T30" fmla="*/ 7 w 265"/>
                <a:gd name="T31" fmla="*/ 335 h 336"/>
                <a:gd name="T32" fmla="*/ 12 w 265"/>
                <a:gd name="T33" fmla="*/ 336 h 336"/>
                <a:gd name="T34" fmla="*/ 253 w 265"/>
                <a:gd name="T35" fmla="*/ 336 h 336"/>
                <a:gd name="T36" fmla="*/ 258 w 265"/>
                <a:gd name="T37" fmla="*/ 335 h 336"/>
                <a:gd name="T38" fmla="*/ 261 w 265"/>
                <a:gd name="T39" fmla="*/ 333 h 336"/>
                <a:gd name="T40" fmla="*/ 264 w 265"/>
                <a:gd name="T41" fmla="*/ 329 h 336"/>
                <a:gd name="T42" fmla="*/ 265 w 265"/>
                <a:gd name="T43" fmla="*/ 325 h 336"/>
                <a:gd name="T44" fmla="*/ 265 w 265"/>
                <a:gd name="T45" fmla="*/ 108 h 336"/>
                <a:gd name="T46" fmla="*/ 264 w 265"/>
                <a:gd name="T47" fmla="*/ 104 h 336"/>
                <a:gd name="T48" fmla="*/ 261 w 265"/>
                <a:gd name="T49" fmla="*/ 100 h 336"/>
                <a:gd name="T50" fmla="*/ 165 w 265"/>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6">
                  <a:moveTo>
                    <a:pt x="156" y="108"/>
                  </a:moveTo>
                  <a:lnTo>
                    <a:pt x="156" y="11"/>
                  </a:lnTo>
                  <a:lnTo>
                    <a:pt x="252" y="108"/>
                  </a:lnTo>
                  <a:lnTo>
                    <a:pt x="156" y="108"/>
                  </a:lnTo>
                  <a:close/>
                  <a:moveTo>
                    <a:pt x="165" y="3"/>
                  </a:moveTo>
                  <a:lnTo>
                    <a:pt x="161" y="1"/>
                  </a:lnTo>
                  <a:lnTo>
                    <a:pt x="156" y="0"/>
                  </a:lnTo>
                  <a:lnTo>
                    <a:pt x="12" y="0"/>
                  </a:lnTo>
                  <a:lnTo>
                    <a:pt x="7" y="1"/>
                  </a:lnTo>
                  <a:lnTo>
                    <a:pt x="3" y="3"/>
                  </a:lnTo>
                  <a:lnTo>
                    <a:pt x="1" y="7"/>
                  </a:lnTo>
                  <a:lnTo>
                    <a:pt x="0" y="11"/>
                  </a:lnTo>
                  <a:lnTo>
                    <a:pt x="0" y="325"/>
                  </a:lnTo>
                  <a:lnTo>
                    <a:pt x="1" y="329"/>
                  </a:lnTo>
                  <a:lnTo>
                    <a:pt x="3" y="333"/>
                  </a:lnTo>
                  <a:lnTo>
                    <a:pt x="7" y="335"/>
                  </a:lnTo>
                  <a:lnTo>
                    <a:pt x="12" y="336"/>
                  </a:lnTo>
                  <a:lnTo>
                    <a:pt x="253" y="336"/>
                  </a:lnTo>
                  <a:lnTo>
                    <a:pt x="258" y="335"/>
                  </a:lnTo>
                  <a:lnTo>
                    <a:pt x="261" y="333"/>
                  </a:lnTo>
                  <a:lnTo>
                    <a:pt x="264" y="329"/>
                  </a:lnTo>
                  <a:lnTo>
                    <a:pt x="265" y="325"/>
                  </a:lnTo>
                  <a:lnTo>
                    <a:pt x="265" y="108"/>
                  </a:lnTo>
                  <a:lnTo>
                    <a:pt x="264" y="104"/>
                  </a:lnTo>
                  <a:lnTo>
                    <a:pt x="261" y="100"/>
                  </a:lnTo>
                  <a:lnTo>
                    <a:pt x="16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4">
              <a:extLst>
                <a:ext uri="{FF2B5EF4-FFF2-40B4-BE49-F238E27FC236}">
                  <a16:creationId xmlns:a16="http://schemas.microsoft.com/office/drawing/2014/main" id="{A9CC2ED8-C102-4A35-AB95-F2EDE1397430}"/>
                </a:ext>
              </a:extLst>
            </p:cNvPr>
            <p:cNvSpPr>
              <a:spLocks noEditPoints="1"/>
            </p:cNvSpPr>
            <p:nvPr/>
          </p:nvSpPr>
          <p:spPr bwMode="auto">
            <a:xfrm>
              <a:off x="5494338" y="1522413"/>
              <a:ext cx="106363" cy="133350"/>
            </a:xfrm>
            <a:custGeom>
              <a:avLst/>
              <a:gdLst>
                <a:gd name="T0" fmla="*/ 157 w 266"/>
                <a:gd name="T1" fmla="*/ 108 h 336"/>
                <a:gd name="T2" fmla="*/ 157 w 266"/>
                <a:gd name="T3" fmla="*/ 11 h 336"/>
                <a:gd name="T4" fmla="*/ 252 w 266"/>
                <a:gd name="T5" fmla="*/ 108 h 336"/>
                <a:gd name="T6" fmla="*/ 157 w 266"/>
                <a:gd name="T7" fmla="*/ 108 h 336"/>
                <a:gd name="T8" fmla="*/ 166 w 266"/>
                <a:gd name="T9" fmla="*/ 3 h 336"/>
                <a:gd name="T10" fmla="*/ 162 w 266"/>
                <a:gd name="T11" fmla="*/ 1 h 336"/>
                <a:gd name="T12" fmla="*/ 157 w 266"/>
                <a:gd name="T13" fmla="*/ 0 h 336"/>
                <a:gd name="T14" fmla="*/ 13 w 266"/>
                <a:gd name="T15" fmla="*/ 0 h 336"/>
                <a:gd name="T16" fmla="*/ 8 w 266"/>
                <a:gd name="T17" fmla="*/ 1 h 336"/>
                <a:gd name="T18" fmla="*/ 5 w 266"/>
                <a:gd name="T19" fmla="*/ 3 h 336"/>
                <a:gd name="T20" fmla="*/ 1 w 266"/>
                <a:gd name="T21" fmla="*/ 7 h 336"/>
                <a:gd name="T22" fmla="*/ 0 w 266"/>
                <a:gd name="T23" fmla="*/ 11 h 336"/>
                <a:gd name="T24" fmla="*/ 0 w 266"/>
                <a:gd name="T25" fmla="*/ 325 h 336"/>
                <a:gd name="T26" fmla="*/ 1 w 266"/>
                <a:gd name="T27" fmla="*/ 329 h 336"/>
                <a:gd name="T28" fmla="*/ 5 w 266"/>
                <a:gd name="T29" fmla="*/ 333 h 336"/>
                <a:gd name="T30" fmla="*/ 8 w 266"/>
                <a:gd name="T31" fmla="*/ 335 h 336"/>
                <a:gd name="T32" fmla="*/ 13 w 266"/>
                <a:gd name="T33" fmla="*/ 336 h 336"/>
                <a:gd name="T34" fmla="*/ 253 w 266"/>
                <a:gd name="T35" fmla="*/ 336 h 336"/>
                <a:gd name="T36" fmla="*/ 258 w 266"/>
                <a:gd name="T37" fmla="*/ 335 h 336"/>
                <a:gd name="T38" fmla="*/ 263 w 266"/>
                <a:gd name="T39" fmla="*/ 333 h 336"/>
                <a:gd name="T40" fmla="*/ 265 w 266"/>
                <a:gd name="T41" fmla="*/ 329 h 336"/>
                <a:gd name="T42" fmla="*/ 266 w 266"/>
                <a:gd name="T43" fmla="*/ 325 h 336"/>
                <a:gd name="T44" fmla="*/ 266 w 266"/>
                <a:gd name="T45" fmla="*/ 108 h 336"/>
                <a:gd name="T46" fmla="*/ 265 w 266"/>
                <a:gd name="T47" fmla="*/ 104 h 336"/>
                <a:gd name="T48" fmla="*/ 263 w 266"/>
                <a:gd name="T49" fmla="*/ 100 h 336"/>
                <a:gd name="T50" fmla="*/ 166 w 266"/>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6">
                  <a:moveTo>
                    <a:pt x="157" y="108"/>
                  </a:moveTo>
                  <a:lnTo>
                    <a:pt x="157" y="11"/>
                  </a:lnTo>
                  <a:lnTo>
                    <a:pt x="252" y="108"/>
                  </a:lnTo>
                  <a:lnTo>
                    <a:pt x="157" y="108"/>
                  </a:lnTo>
                  <a:close/>
                  <a:moveTo>
                    <a:pt x="166" y="3"/>
                  </a:moveTo>
                  <a:lnTo>
                    <a:pt x="162" y="1"/>
                  </a:lnTo>
                  <a:lnTo>
                    <a:pt x="157" y="0"/>
                  </a:lnTo>
                  <a:lnTo>
                    <a:pt x="13" y="0"/>
                  </a:lnTo>
                  <a:lnTo>
                    <a:pt x="8" y="1"/>
                  </a:lnTo>
                  <a:lnTo>
                    <a:pt x="5" y="3"/>
                  </a:lnTo>
                  <a:lnTo>
                    <a:pt x="1" y="7"/>
                  </a:lnTo>
                  <a:lnTo>
                    <a:pt x="0" y="11"/>
                  </a:lnTo>
                  <a:lnTo>
                    <a:pt x="0" y="325"/>
                  </a:lnTo>
                  <a:lnTo>
                    <a:pt x="1" y="329"/>
                  </a:lnTo>
                  <a:lnTo>
                    <a:pt x="5" y="333"/>
                  </a:lnTo>
                  <a:lnTo>
                    <a:pt x="8" y="335"/>
                  </a:lnTo>
                  <a:lnTo>
                    <a:pt x="13" y="336"/>
                  </a:lnTo>
                  <a:lnTo>
                    <a:pt x="253" y="336"/>
                  </a:lnTo>
                  <a:lnTo>
                    <a:pt x="258" y="335"/>
                  </a:lnTo>
                  <a:lnTo>
                    <a:pt x="263" y="333"/>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1" name="Diamond 50">
            <a:extLst>
              <a:ext uri="{FF2B5EF4-FFF2-40B4-BE49-F238E27FC236}">
                <a16:creationId xmlns:a16="http://schemas.microsoft.com/office/drawing/2014/main" id="{325BF4E5-3B64-4B67-B766-48625D751557}"/>
              </a:ext>
            </a:extLst>
          </p:cNvPr>
          <p:cNvSpPr/>
          <p:nvPr/>
        </p:nvSpPr>
        <p:spPr>
          <a:xfrm>
            <a:off x="805688" y="4694308"/>
            <a:ext cx="1408640" cy="1408640"/>
          </a:xfrm>
          <a:prstGeom prst="diamond">
            <a:avLst/>
          </a:prstGeom>
          <a:solidFill>
            <a:srgbClr val="39ACA9"/>
          </a:solidFill>
          <a:ln w="38100">
            <a:solidFill>
              <a:srgbClr val="13D3A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D0886E0C-D5B5-4B74-827B-97E9A634678A}"/>
              </a:ext>
            </a:extLst>
          </p:cNvPr>
          <p:cNvGrpSpPr/>
          <p:nvPr/>
        </p:nvGrpSpPr>
        <p:grpSpPr>
          <a:xfrm>
            <a:off x="1344337" y="5201139"/>
            <a:ext cx="331342" cy="394978"/>
            <a:chOff x="5494338" y="1370013"/>
            <a:chExt cx="239712" cy="285750"/>
          </a:xfrm>
          <a:solidFill>
            <a:schemeClr val="bg1"/>
          </a:solidFill>
        </p:grpSpPr>
        <p:sp>
          <p:nvSpPr>
            <p:cNvPr id="53" name="Freeform 961">
              <a:extLst>
                <a:ext uri="{FF2B5EF4-FFF2-40B4-BE49-F238E27FC236}">
                  <a16:creationId xmlns:a16="http://schemas.microsoft.com/office/drawing/2014/main" id="{75AEEC5A-0843-4616-A77A-336B5281D02D}"/>
                </a:ext>
              </a:extLst>
            </p:cNvPr>
            <p:cNvSpPr>
              <a:spLocks noEditPoints="1"/>
            </p:cNvSpPr>
            <p:nvPr/>
          </p:nvSpPr>
          <p:spPr bwMode="auto">
            <a:xfrm>
              <a:off x="5629275" y="1370013"/>
              <a:ext cx="104775" cy="133350"/>
            </a:xfrm>
            <a:custGeom>
              <a:avLst/>
              <a:gdLst>
                <a:gd name="T0" fmla="*/ 156 w 265"/>
                <a:gd name="T1" fmla="*/ 108 h 337"/>
                <a:gd name="T2" fmla="*/ 156 w 265"/>
                <a:gd name="T3" fmla="*/ 12 h 337"/>
                <a:gd name="T4" fmla="*/ 252 w 265"/>
                <a:gd name="T5" fmla="*/ 108 h 337"/>
                <a:gd name="T6" fmla="*/ 156 w 265"/>
                <a:gd name="T7" fmla="*/ 108 h 337"/>
                <a:gd name="T8" fmla="*/ 261 w 265"/>
                <a:gd name="T9" fmla="*/ 100 h 337"/>
                <a:gd name="T10" fmla="*/ 165 w 265"/>
                <a:gd name="T11" fmla="*/ 3 h 337"/>
                <a:gd name="T12" fmla="*/ 161 w 265"/>
                <a:gd name="T13" fmla="*/ 1 h 337"/>
                <a:gd name="T14" fmla="*/ 156 w 265"/>
                <a:gd name="T15" fmla="*/ 0 h 337"/>
                <a:gd name="T16" fmla="*/ 12 w 265"/>
                <a:gd name="T17" fmla="*/ 0 h 337"/>
                <a:gd name="T18" fmla="*/ 7 w 265"/>
                <a:gd name="T19" fmla="*/ 1 h 337"/>
                <a:gd name="T20" fmla="*/ 3 w 265"/>
                <a:gd name="T21" fmla="*/ 3 h 337"/>
                <a:gd name="T22" fmla="*/ 1 w 265"/>
                <a:gd name="T23" fmla="*/ 7 h 337"/>
                <a:gd name="T24" fmla="*/ 0 w 265"/>
                <a:gd name="T25" fmla="*/ 12 h 337"/>
                <a:gd name="T26" fmla="*/ 0 w 265"/>
                <a:gd name="T27" fmla="*/ 325 h 337"/>
                <a:gd name="T28" fmla="*/ 1 w 265"/>
                <a:gd name="T29" fmla="*/ 329 h 337"/>
                <a:gd name="T30" fmla="*/ 3 w 265"/>
                <a:gd name="T31" fmla="*/ 334 h 337"/>
                <a:gd name="T32" fmla="*/ 7 w 265"/>
                <a:gd name="T33" fmla="*/ 337 h 337"/>
                <a:gd name="T34" fmla="*/ 12 w 265"/>
                <a:gd name="T35" fmla="*/ 337 h 337"/>
                <a:gd name="T36" fmla="*/ 253 w 265"/>
                <a:gd name="T37" fmla="*/ 337 h 337"/>
                <a:gd name="T38" fmla="*/ 258 w 265"/>
                <a:gd name="T39" fmla="*/ 337 h 337"/>
                <a:gd name="T40" fmla="*/ 261 w 265"/>
                <a:gd name="T41" fmla="*/ 334 h 337"/>
                <a:gd name="T42" fmla="*/ 264 w 265"/>
                <a:gd name="T43" fmla="*/ 329 h 337"/>
                <a:gd name="T44" fmla="*/ 265 w 265"/>
                <a:gd name="T45" fmla="*/ 325 h 337"/>
                <a:gd name="T46" fmla="*/ 265 w 265"/>
                <a:gd name="T47" fmla="*/ 108 h 337"/>
                <a:gd name="T48" fmla="*/ 264 w 265"/>
                <a:gd name="T49" fmla="*/ 104 h 337"/>
                <a:gd name="T50" fmla="*/ 261 w 265"/>
                <a:gd name="T51" fmla="*/ 10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7">
                  <a:moveTo>
                    <a:pt x="156" y="108"/>
                  </a:moveTo>
                  <a:lnTo>
                    <a:pt x="156" y="12"/>
                  </a:lnTo>
                  <a:lnTo>
                    <a:pt x="252" y="108"/>
                  </a:lnTo>
                  <a:lnTo>
                    <a:pt x="156" y="108"/>
                  </a:lnTo>
                  <a:close/>
                  <a:moveTo>
                    <a:pt x="261" y="100"/>
                  </a:moveTo>
                  <a:lnTo>
                    <a:pt x="165" y="3"/>
                  </a:lnTo>
                  <a:lnTo>
                    <a:pt x="161" y="1"/>
                  </a:lnTo>
                  <a:lnTo>
                    <a:pt x="156" y="0"/>
                  </a:lnTo>
                  <a:lnTo>
                    <a:pt x="12" y="0"/>
                  </a:lnTo>
                  <a:lnTo>
                    <a:pt x="7" y="1"/>
                  </a:lnTo>
                  <a:lnTo>
                    <a:pt x="3" y="3"/>
                  </a:lnTo>
                  <a:lnTo>
                    <a:pt x="1" y="7"/>
                  </a:lnTo>
                  <a:lnTo>
                    <a:pt x="0" y="12"/>
                  </a:lnTo>
                  <a:lnTo>
                    <a:pt x="0" y="325"/>
                  </a:lnTo>
                  <a:lnTo>
                    <a:pt x="1" y="329"/>
                  </a:lnTo>
                  <a:lnTo>
                    <a:pt x="3" y="334"/>
                  </a:lnTo>
                  <a:lnTo>
                    <a:pt x="7" y="337"/>
                  </a:lnTo>
                  <a:lnTo>
                    <a:pt x="12" y="337"/>
                  </a:lnTo>
                  <a:lnTo>
                    <a:pt x="253" y="337"/>
                  </a:lnTo>
                  <a:lnTo>
                    <a:pt x="258" y="337"/>
                  </a:lnTo>
                  <a:lnTo>
                    <a:pt x="261" y="334"/>
                  </a:lnTo>
                  <a:lnTo>
                    <a:pt x="264" y="329"/>
                  </a:lnTo>
                  <a:lnTo>
                    <a:pt x="265" y="325"/>
                  </a:lnTo>
                  <a:lnTo>
                    <a:pt x="265" y="108"/>
                  </a:lnTo>
                  <a:lnTo>
                    <a:pt x="264" y="104"/>
                  </a:lnTo>
                  <a:lnTo>
                    <a:pt x="26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962">
              <a:extLst>
                <a:ext uri="{FF2B5EF4-FFF2-40B4-BE49-F238E27FC236}">
                  <a16:creationId xmlns:a16="http://schemas.microsoft.com/office/drawing/2014/main" id="{94CA8A3C-1C23-4779-ABD0-E80A6CA6BAB1}"/>
                </a:ext>
              </a:extLst>
            </p:cNvPr>
            <p:cNvSpPr>
              <a:spLocks noEditPoints="1"/>
            </p:cNvSpPr>
            <p:nvPr/>
          </p:nvSpPr>
          <p:spPr bwMode="auto">
            <a:xfrm>
              <a:off x="5494338" y="1370013"/>
              <a:ext cx="106363" cy="133350"/>
            </a:xfrm>
            <a:custGeom>
              <a:avLst/>
              <a:gdLst>
                <a:gd name="T0" fmla="*/ 157 w 266"/>
                <a:gd name="T1" fmla="*/ 108 h 337"/>
                <a:gd name="T2" fmla="*/ 157 w 266"/>
                <a:gd name="T3" fmla="*/ 12 h 337"/>
                <a:gd name="T4" fmla="*/ 252 w 266"/>
                <a:gd name="T5" fmla="*/ 108 h 337"/>
                <a:gd name="T6" fmla="*/ 157 w 266"/>
                <a:gd name="T7" fmla="*/ 108 h 337"/>
                <a:gd name="T8" fmla="*/ 166 w 266"/>
                <a:gd name="T9" fmla="*/ 3 h 337"/>
                <a:gd name="T10" fmla="*/ 162 w 266"/>
                <a:gd name="T11" fmla="*/ 1 h 337"/>
                <a:gd name="T12" fmla="*/ 157 w 266"/>
                <a:gd name="T13" fmla="*/ 0 h 337"/>
                <a:gd name="T14" fmla="*/ 13 w 266"/>
                <a:gd name="T15" fmla="*/ 0 h 337"/>
                <a:gd name="T16" fmla="*/ 8 w 266"/>
                <a:gd name="T17" fmla="*/ 1 h 337"/>
                <a:gd name="T18" fmla="*/ 5 w 266"/>
                <a:gd name="T19" fmla="*/ 3 h 337"/>
                <a:gd name="T20" fmla="*/ 1 w 266"/>
                <a:gd name="T21" fmla="*/ 7 h 337"/>
                <a:gd name="T22" fmla="*/ 0 w 266"/>
                <a:gd name="T23" fmla="*/ 12 h 337"/>
                <a:gd name="T24" fmla="*/ 0 w 266"/>
                <a:gd name="T25" fmla="*/ 325 h 337"/>
                <a:gd name="T26" fmla="*/ 1 w 266"/>
                <a:gd name="T27" fmla="*/ 329 h 337"/>
                <a:gd name="T28" fmla="*/ 5 w 266"/>
                <a:gd name="T29" fmla="*/ 334 h 337"/>
                <a:gd name="T30" fmla="*/ 8 w 266"/>
                <a:gd name="T31" fmla="*/ 337 h 337"/>
                <a:gd name="T32" fmla="*/ 13 w 266"/>
                <a:gd name="T33" fmla="*/ 337 h 337"/>
                <a:gd name="T34" fmla="*/ 253 w 266"/>
                <a:gd name="T35" fmla="*/ 337 h 337"/>
                <a:gd name="T36" fmla="*/ 258 w 266"/>
                <a:gd name="T37" fmla="*/ 337 h 337"/>
                <a:gd name="T38" fmla="*/ 263 w 266"/>
                <a:gd name="T39" fmla="*/ 334 h 337"/>
                <a:gd name="T40" fmla="*/ 265 w 266"/>
                <a:gd name="T41" fmla="*/ 329 h 337"/>
                <a:gd name="T42" fmla="*/ 266 w 266"/>
                <a:gd name="T43" fmla="*/ 325 h 337"/>
                <a:gd name="T44" fmla="*/ 266 w 266"/>
                <a:gd name="T45" fmla="*/ 108 h 337"/>
                <a:gd name="T46" fmla="*/ 265 w 266"/>
                <a:gd name="T47" fmla="*/ 104 h 337"/>
                <a:gd name="T48" fmla="*/ 263 w 266"/>
                <a:gd name="T49" fmla="*/ 100 h 337"/>
                <a:gd name="T50" fmla="*/ 166 w 266"/>
                <a:gd name="T51" fmla="*/ 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7">
                  <a:moveTo>
                    <a:pt x="157" y="108"/>
                  </a:moveTo>
                  <a:lnTo>
                    <a:pt x="157" y="12"/>
                  </a:lnTo>
                  <a:lnTo>
                    <a:pt x="252" y="108"/>
                  </a:lnTo>
                  <a:lnTo>
                    <a:pt x="157" y="108"/>
                  </a:lnTo>
                  <a:close/>
                  <a:moveTo>
                    <a:pt x="166" y="3"/>
                  </a:moveTo>
                  <a:lnTo>
                    <a:pt x="162" y="1"/>
                  </a:lnTo>
                  <a:lnTo>
                    <a:pt x="157" y="0"/>
                  </a:lnTo>
                  <a:lnTo>
                    <a:pt x="13" y="0"/>
                  </a:lnTo>
                  <a:lnTo>
                    <a:pt x="8" y="1"/>
                  </a:lnTo>
                  <a:lnTo>
                    <a:pt x="5" y="3"/>
                  </a:lnTo>
                  <a:lnTo>
                    <a:pt x="1" y="7"/>
                  </a:lnTo>
                  <a:lnTo>
                    <a:pt x="0" y="12"/>
                  </a:lnTo>
                  <a:lnTo>
                    <a:pt x="0" y="325"/>
                  </a:lnTo>
                  <a:lnTo>
                    <a:pt x="1" y="329"/>
                  </a:lnTo>
                  <a:lnTo>
                    <a:pt x="5" y="334"/>
                  </a:lnTo>
                  <a:lnTo>
                    <a:pt x="8" y="337"/>
                  </a:lnTo>
                  <a:lnTo>
                    <a:pt x="13" y="337"/>
                  </a:lnTo>
                  <a:lnTo>
                    <a:pt x="253" y="337"/>
                  </a:lnTo>
                  <a:lnTo>
                    <a:pt x="258" y="337"/>
                  </a:lnTo>
                  <a:lnTo>
                    <a:pt x="263" y="334"/>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963">
              <a:extLst>
                <a:ext uri="{FF2B5EF4-FFF2-40B4-BE49-F238E27FC236}">
                  <a16:creationId xmlns:a16="http://schemas.microsoft.com/office/drawing/2014/main" id="{C5B0F6D1-A203-43B3-A72A-9487E31D858D}"/>
                </a:ext>
              </a:extLst>
            </p:cNvPr>
            <p:cNvSpPr>
              <a:spLocks noEditPoints="1"/>
            </p:cNvSpPr>
            <p:nvPr/>
          </p:nvSpPr>
          <p:spPr bwMode="auto">
            <a:xfrm>
              <a:off x="5629275" y="1522413"/>
              <a:ext cx="104775" cy="133350"/>
            </a:xfrm>
            <a:custGeom>
              <a:avLst/>
              <a:gdLst>
                <a:gd name="T0" fmla="*/ 156 w 265"/>
                <a:gd name="T1" fmla="*/ 108 h 336"/>
                <a:gd name="T2" fmla="*/ 156 w 265"/>
                <a:gd name="T3" fmla="*/ 11 h 336"/>
                <a:gd name="T4" fmla="*/ 252 w 265"/>
                <a:gd name="T5" fmla="*/ 108 h 336"/>
                <a:gd name="T6" fmla="*/ 156 w 265"/>
                <a:gd name="T7" fmla="*/ 108 h 336"/>
                <a:gd name="T8" fmla="*/ 165 w 265"/>
                <a:gd name="T9" fmla="*/ 3 h 336"/>
                <a:gd name="T10" fmla="*/ 161 w 265"/>
                <a:gd name="T11" fmla="*/ 1 h 336"/>
                <a:gd name="T12" fmla="*/ 156 w 265"/>
                <a:gd name="T13" fmla="*/ 0 h 336"/>
                <a:gd name="T14" fmla="*/ 12 w 265"/>
                <a:gd name="T15" fmla="*/ 0 h 336"/>
                <a:gd name="T16" fmla="*/ 7 w 265"/>
                <a:gd name="T17" fmla="*/ 1 h 336"/>
                <a:gd name="T18" fmla="*/ 3 w 265"/>
                <a:gd name="T19" fmla="*/ 3 h 336"/>
                <a:gd name="T20" fmla="*/ 1 w 265"/>
                <a:gd name="T21" fmla="*/ 7 h 336"/>
                <a:gd name="T22" fmla="*/ 0 w 265"/>
                <a:gd name="T23" fmla="*/ 11 h 336"/>
                <a:gd name="T24" fmla="*/ 0 w 265"/>
                <a:gd name="T25" fmla="*/ 325 h 336"/>
                <a:gd name="T26" fmla="*/ 1 w 265"/>
                <a:gd name="T27" fmla="*/ 329 h 336"/>
                <a:gd name="T28" fmla="*/ 3 w 265"/>
                <a:gd name="T29" fmla="*/ 333 h 336"/>
                <a:gd name="T30" fmla="*/ 7 w 265"/>
                <a:gd name="T31" fmla="*/ 335 h 336"/>
                <a:gd name="T32" fmla="*/ 12 w 265"/>
                <a:gd name="T33" fmla="*/ 336 h 336"/>
                <a:gd name="T34" fmla="*/ 253 w 265"/>
                <a:gd name="T35" fmla="*/ 336 h 336"/>
                <a:gd name="T36" fmla="*/ 258 w 265"/>
                <a:gd name="T37" fmla="*/ 335 h 336"/>
                <a:gd name="T38" fmla="*/ 261 w 265"/>
                <a:gd name="T39" fmla="*/ 333 h 336"/>
                <a:gd name="T40" fmla="*/ 264 w 265"/>
                <a:gd name="T41" fmla="*/ 329 h 336"/>
                <a:gd name="T42" fmla="*/ 265 w 265"/>
                <a:gd name="T43" fmla="*/ 325 h 336"/>
                <a:gd name="T44" fmla="*/ 265 w 265"/>
                <a:gd name="T45" fmla="*/ 108 h 336"/>
                <a:gd name="T46" fmla="*/ 264 w 265"/>
                <a:gd name="T47" fmla="*/ 104 h 336"/>
                <a:gd name="T48" fmla="*/ 261 w 265"/>
                <a:gd name="T49" fmla="*/ 100 h 336"/>
                <a:gd name="T50" fmla="*/ 165 w 265"/>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6">
                  <a:moveTo>
                    <a:pt x="156" y="108"/>
                  </a:moveTo>
                  <a:lnTo>
                    <a:pt x="156" y="11"/>
                  </a:lnTo>
                  <a:lnTo>
                    <a:pt x="252" y="108"/>
                  </a:lnTo>
                  <a:lnTo>
                    <a:pt x="156" y="108"/>
                  </a:lnTo>
                  <a:close/>
                  <a:moveTo>
                    <a:pt x="165" y="3"/>
                  </a:moveTo>
                  <a:lnTo>
                    <a:pt x="161" y="1"/>
                  </a:lnTo>
                  <a:lnTo>
                    <a:pt x="156" y="0"/>
                  </a:lnTo>
                  <a:lnTo>
                    <a:pt x="12" y="0"/>
                  </a:lnTo>
                  <a:lnTo>
                    <a:pt x="7" y="1"/>
                  </a:lnTo>
                  <a:lnTo>
                    <a:pt x="3" y="3"/>
                  </a:lnTo>
                  <a:lnTo>
                    <a:pt x="1" y="7"/>
                  </a:lnTo>
                  <a:lnTo>
                    <a:pt x="0" y="11"/>
                  </a:lnTo>
                  <a:lnTo>
                    <a:pt x="0" y="325"/>
                  </a:lnTo>
                  <a:lnTo>
                    <a:pt x="1" y="329"/>
                  </a:lnTo>
                  <a:lnTo>
                    <a:pt x="3" y="333"/>
                  </a:lnTo>
                  <a:lnTo>
                    <a:pt x="7" y="335"/>
                  </a:lnTo>
                  <a:lnTo>
                    <a:pt x="12" y="336"/>
                  </a:lnTo>
                  <a:lnTo>
                    <a:pt x="253" y="336"/>
                  </a:lnTo>
                  <a:lnTo>
                    <a:pt x="258" y="335"/>
                  </a:lnTo>
                  <a:lnTo>
                    <a:pt x="261" y="333"/>
                  </a:lnTo>
                  <a:lnTo>
                    <a:pt x="264" y="329"/>
                  </a:lnTo>
                  <a:lnTo>
                    <a:pt x="265" y="325"/>
                  </a:lnTo>
                  <a:lnTo>
                    <a:pt x="265" y="108"/>
                  </a:lnTo>
                  <a:lnTo>
                    <a:pt x="264" y="104"/>
                  </a:lnTo>
                  <a:lnTo>
                    <a:pt x="261" y="100"/>
                  </a:lnTo>
                  <a:lnTo>
                    <a:pt x="16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964">
              <a:extLst>
                <a:ext uri="{FF2B5EF4-FFF2-40B4-BE49-F238E27FC236}">
                  <a16:creationId xmlns:a16="http://schemas.microsoft.com/office/drawing/2014/main" id="{308394C2-D299-4C71-A69B-D903DD5D63D0}"/>
                </a:ext>
              </a:extLst>
            </p:cNvPr>
            <p:cNvSpPr>
              <a:spLocks noEditPoints="1"/>
            </p:cNvSpPr>
            <p:nvPr/>
          </p:nvSpPr>
          <p:spPr bwMode="auto">
            <a:xfrm>
              <a:off x="5494338" y="1522413"/>
              <a:ext cx="106363" cy="133350"/>
            </a:xfrm>
            <a:custGeom>
              <a:avLst/>
              <a:gdLst>
                <a:gd name="T0" fmla="*/ 157 w 266"/>
                <a:gd name="T1" fmla="*/ 108 h 336"/>
                <a:gd name="T2" fmla="*/ 157 w 266"/>
                <a:gd name="T3" fmla="*/ 11 h 336"/>
                <a:gd name="T4" fmla="*/ 252 w 266"/>
                <a:gd name="T5" fmla="*/ 108 h 336"/>
                <a:gd name="T6" fmla="*/ 157 w 266"/>
                <a:gd name="T7" fmla="*/ 108 h 336"/>
                <a:gd name="T8" fmla="*/ 166 w 266"/>
                <a:gd name="T9" fmla="*/ 3 h 336"/>
                <a:gd name="T10" fmla="*/ 162 w 266"/>
                <a:gd name="T11" fmla="*/ 1 h 336"/>
                <a:gd name="T12" fmla="*/ 157 w 266"/>
                <a:gd name="T13" fmla="*/ 0 h 336"/>
                <a:gd name="T14" fmla="*/ 13 w 266"/>
                <a:gd name="T15" fmla="*/ 0 h 336"/>
                <a:gd name="T16" fmla="*/ 8 w 266"/>
                <a:gd name="T17" fmla="*/ 1 h 336"/>
                <a:gd name="T18" fmla="*/ 5 w 266"/>
                <a:gd name="T19" fmla="*/ 3 h 336"/>
                <a:gd name="T20" fmla="*/ 1 w 266"/>
                <a:gd name="T21" fmla="*/ 7 h 336"/>
                <a:gd name="T22" fmla="*/ 0 w 266"/>
                <a:gd name="T23" fmla="*/ 11 h 336"/>
                <a:gd name="T24" fmla="*/ 0 w 266"/>
                <a:gd name="T25" fmla="*/ 325 h 336"/>
                <a:gd name="T26" fmla="*/ 1 w 266"/>
                <a:gd name="T27" fmla="*/ 329 h 336"/>
                <a:gd name="T28" fmla="*/ 5 w 266"/>
                <a:gd name="T29" fmla="*/ 333 h 336"/>
                <a:gd name="T30" fmla="*/ 8 w 266"/>
                <a:gd name="T31" fmla="*/ 335 h 336"/>
                <a:gd name="T32" fmla="*/ 13 w 266"/>
                <a:gd name="T33" fmla="*/ 336 h 336"/>
                <a:gd name="T34" fmla="*/ 253 w 266"/>
                <a:gd name="T35" fmla="*/ 336 h 336"/>
                <a:gd name="T36" fmla="*/ 258 w 266"/>
                <a:gd name="T37" fmla="*/ 335 h 336"/>
                <a:gd name="T38" fmla="*/ 263 w 266"/>
                <a:gd name="T39" fmla="*/ 333 h 336"/>
                <a:gd name="T40" fmla="*/ 265 w 266"/>
                <a:gd name="T41" fmla="*/ 329 h 336"/>
                <a:gd name="T42" fmla="*/ 266 w 266"/>
                <a:gd name="T43" fmla="*/ 325 h 336"/>
                <a:gd name="T44" fmla="*/ 266 w 266"/>
                <a:gd name="T45" fmla="*/ 108 h 336"/>
                <a:gd name="T46" fmla="*/ 265 w 266"/>
                <a:gd name="T47" fmla="*/ 104 h 336"/>
                <a:gd name="T48" fmla="*/ 263 w 266"/>
                <a:gd name="T49" fmla="*/ 100 h 336"/>
                <a:gd name="T50" fmla="*/ 166 w 266"/>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6">
                  <a:moveTo>
                    <a:pt x="157" y="108"/>
                  </a:moveTo>
                  <a:lnTo>
                    <a:pt x="157" y="11"/>
                  </a:lnTo>
                  <a:lnTo>
                    <a:pt x="252" y="108"/>
                  </a:lnTo>
                  <a:lnTo>
                    <a:pt x="157" y="108"/>
                  </a:lnTo>
                  <a:close/>
                  <a:moveTo>
                    <a:pt x="166" y="3"/>
                  </a:moveTo>
                  <a:lnTo>
                    <a:pt x="162" y="1"/>
                  </a:lnTo>
                  <a:lnTo>
                    <a:pt x="157" y="0"/>
                  </a:lnTo>
                  <a:lnTo>
                    <a:pt x="13" y="0"/>
                  </a:lnTo>
                  <a:lnTo>
                    <a:pt x="8" y="1"/>
                  </a:lnTo>
                  <a:lnTo>
                    <a:pt x="5" y="3"/>
                  </a:lnTo>
                  <a:lnTo>
                    <a:pt x="1" y="7"/>
                  </a:lnTo>
                  <a:lnTo>
                    <a:pt x="0" y="11"/>
                  </a:lnTo>
                  <a:lnTo>
                    <a:pt x="0" y="325"/>
                  </a:lnTo>
                  <a:lnTo>
                    <a:pt x="1" y="329"/>
                  </a:lnTo>
                  <a:lnTo>
                    <a:pt x="5" y="333"/>
                  </a:lnTo>
                  <a:lnTo>
                    <a:pt x="8" y="335"/>
                  </a:lnTo>
                  <a:lnTo>
                    <a:pt x="13" y="336"/>
                  </a:lnTo>
                  <a:lnTo>
                    <a:pt x="253" y="336"/>
                  </a:lnTo>
                  <a:lnTo>
                    <a:pt x="258" y="335"/>
                  </a:lnTo>
                  <a:lnTo>
                    <a:pt x="263" y="333"/>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Rectangle 1">
            <a:extLst>
              <a:ext uri="{FF2B5EF4-FFF2-40B4-BE49-F238E27FC236}">
                <a16:creationId xmlns:a16="http://schemas.microsoft.com/office/drawing/2014/main" id="{95F4635C-6AAA-4E3B-B6B3-E68B6D699FEF}"/>
              </a:ext>
            </a:extLst>
          </p:cNvPr>
          <p:cNvSpPr/>
          <p:nvPr/>
        </p:nvSpPr>
        <p:spPr>
          <a:xfrm>
            <a:off x="408716" y="267172"/>
            <a:ext cx="2318648" cy="707886"/>
          </a:xfrm>
          <a:prstGeom prst="rect">
            <a:avLst/>
          </a:prstGeom>
        </p:spPr>
        <p:txBody>
          <a:bodyPr wrap="none">
            <a:spAutoFit/>
          </a:bodyPr>
          <a:lstStyle/>
          <a:p>
            <a:r>
              <a:rPr lang="en-GB" sz="4000" dirty="0">
                <a:latin typeface="+mj-lt"/>
              </a:rPr>
              <a:t>Volunteer </a:t>
            </a:r>
            <a:endParaRPr lang="id-ID" sz="4000" dirty="0">
              <a:latin typeface="+mj-lt"/>
            </a:endParaRPr>
          </a:p>
        </p:txBody>
      </p:sp>
      <p:sp>
        <p:nvSpPr>
          <p:cNvPr id="3" name="AutoShape 2" descr="https://apis.mail.yahoo.com/ws/v3/mailboxes/@.id==VjN-6P8X4r6kFz4IqceDrHncBAbGnI_VwxdxZI7VnI2kVKH_0W0p-o_mMYjS16f2jxiyT4YLq15JUcbdx0AIPyiC0RpdixHhG_C-BXdBgSbOXzg/messages/@.id==AG62T2YP9EnpXObQ3wtaQEWK7UQ/content/parts/@.id==2/thumbnail?appId=YMailNorrin&amp;downloadWhenThumbnailFails=true&amp;pid=2">
            <a:extLst>
              <a:ext uri="{FF2B5EF4-FFF2-40B4-BE49-F238E27FC236}">
                <a16:creationId xmlns:a16="http://schemas.microsoft.com/office/drawing/2014/main" id="{41B40B59-B7A5-414D-ACE8-A62CB6F2ADE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a:extLst>
              <a:ext uri="{FF2B5EF4-FFF2-40B4-BE49-F238E27FC236}">
                <a16:creationId xmlns:a16="http://schemas.microsoft.com/office/drawing/2014/main" id="{572365E2-4FB7-4E22-A93A-A728683E6C55}"/>
              </a:ext>
            </a:extLst>
          </p:cNvPr>
          <p:cNvSpPr/>
          <p:nvPr/>
        </p:nvSpPr>
        <p:spPr>
          <a:xfrm>
            <a:off x="3048001" y="922623"/>
            <a:ext cx="4585252" cy="4801314"/>
          </a:xfrm>
          <a:prstGeom prst="rect">
            <a:avLst/>
          </a:prstGeom>
        </p:spPr>
        <p:txBody>
          <a:bodyPr wrap="square">
            <a:spAutoFit/>
          </a:bodyPr>
          <a:lstStyle/>
          <a:p>
            <a:r>
              <a:rPr lang="en-GB" dirty="0" err="1">
                <a:latin typeface="Arial" panose="020B0604020202020204" pitchFamily="34" charset="0"/>
                <a:cs typeface="Arial" panose="020B0604020202020204" pitchFamily="34" charset="0"/>
              </a:rPr>
              <a:t>OGCancerNI</a:t>
            </a:r>
            <a:r>
              <a:rPr lang="en-GB" dirty="0">
                <a:latin typeface="Arial" panose="020B0604020202020204" pitchFamily="34" charset="0"/>
                <a:cs typeface="Arial" panose="020B0604020202020204" pitchFamily="34" charset="0"/>
              </a:rPr>
              <a:t> is run by a dedicated and growing team of volunteers. If you’d like to help, here’s some things you can do: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Become a Volunteer by emailing  </a:t>
            </a:r>
            <a:r>
              <a:rPr lang="en-GB" dirty="0">
                <a:latin typeface="Arial" panose="020B0604020202020204" pitchFamily="34" charset="0"/>
                <a:cs typeface="Arial" panose="020B0604020202020204" pitchFamily="34" charset="0"/>
                <a:hlinkClick r:id="rId2"/>
              </a:rPr>
              <a:t>info@ogcancerni.com</a:t>
            </a:r>
            <a:r>
              <a:rPr lang="en-GB" dirty="0">
                <a:latin typeface="Arial" panose="020B0604020202020204" pitchFamily="34" charset="0"/>
                <a:cs typeface="Arial" panose="020B0604020202020204" pitchFamily="34" charset="0"/>
              </a:rPr>
              <a:t>  or speaking to a volunteer or member of the committee</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Like, share and comment on our social media pages on Twitter, Facebook and Instagram</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Donate to our fundraising efforts</a:t>
            </a:r>
          </a:p>
        </p:txBody>
      </p:sp>
      <p:pic>
        <p:nvPicPr>
          <p:cNvPr id="8" name="Picture 7">
            <a:extLst>
              <a:ext uri="{FF2B5EF4-FFF2-40B4-BE49-F238E27FC236}">
                <a16:creationId xmlns:a16="http://schemas.microsoft.com/office/drawing/2014/main" id="{F07C2C13-E100-4074-8E68-C7055B61B4AF}"/>
              </a:ext>
            </a:extLst>
          </p:cNvPr>
          <p:cNvPicPr>
            <a:picLocks noChangeAspect="1"/>
          </p:cNvPicPr>
          <p:nvPr/>
        </p:nvPicPr>
        <p:blipFill>
          <a:blip r:embed="rId3"/>
          <a:stretch>
            <a:fillRect/>
          </a:stretch>
        </p:blipFill>
        <p:spPr>
          <a:xfrm>
            <a:off x="7737454" y="3429001"/>
            <a:ext cx="4001702" cy="2673948"/>
          </a:xfrm>
          <a:prstGeom prst="rect">
            <a:avLst/>
          </a:prstGeom>
        </p:spPr>
      </p:pic>
      <p:pic>
        <p:nvPicPr>
          <p:cNvPr id="9" name="Picture 8">
            <a:extLst>
              <a:ext uri="{FF2B5EF4-FFF2-40B4-BE49-F238E27FC236}">
                <a16:creationId xmlns:a16="http://schemas.microsoft.com/office/drawing/2014/main" id="{AAE82089-5FF8-4E3B-8F97-7468FDA3BF30}"/>
              </a:ext>
            </a:extLst>
          </p:cNvPr>
          <p:cNvPicPr>
            <a:picLocks noChangeAspect="1"/>
          </p:cNvPicPr>
          <p:nvPr/>
        </p:nvPicPr>
        <p:blipFill>
          <a:blip r:embed="rId4"/>
          <a:stretch>
            <a:fillRect/>
          </a:stretch>
        </p:blipFill>
        <p:spPr>
          <a:xfrm>
            <a:off x="7737454" y="966317"/>
            <a:ext cx="3618858" cy="1012652"/>
          </a:xfrm>
          <a:prstGeom prst="rect">
            <a:avLst/>
          </a:prstGeom>
        </p:spPr>
      </p:pic>
    </p:spTree>
    <p:extLst>
      <p:ext uri="{BB962C8B-B14F-4D97-AF65-F5344CB8AC3E}">
        <p14:creationId xmlns:p14="http://schemas.microsoft.com/office/powerpoint/2010/main" val="130088578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iamond 25">
            <a:extLst>
              <a:ext uri="{FF2B5EF4-FFF2-40B4-BE49-F238E27FC236}">
                <a16:creationId xmlns:a16="http://schemas.microsoft.com/office/drawing/2014/main" id="{B93CE0E9-A095-4C42-BECA-4860DDA18A90}"/>
              </a:ext>
            </a:extLst>
          </p:cNvPr>
          <p:cNvSpPr/>
          <p:nvPr/>
        </p:nvSpPr>
        <p:spPr>
          <a:xfrm>
            <a:off x="805688" y="1472138"/>
            <a:ext cx="1408640" cy="1408640"/>
          </a:xfrm>
          <a:prstGeom prst="diamond">
            <a:avLst/>
          </a:prstGeom>
          <a:solidFill>
            <a:srgbClr val="39ACA9"/>
          </a:solidFill>
          <a:ln w="38100">
            <a:solidFill>
              <a:srgbClr val="13D3A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7A2D4FE6-D94A-4B56-8469-FCAF5B93C6A9}"/>
              </a:ext>
            </a:extLst>
          </p:cNvPr>
          <p:cNvGrpSpPr/>
          <p:nvPr/>
        </p:nvGrpSpPr>
        <p:grpSpPr>
          <a:xfrm>
            <a:off x="1344337" y="1978969"/>
            <a:ext cx="331342" cy="394978"/>
            <a:chOff x="5494338" y="1370013"/>
            <a:chExt cx="239712" cy="285750"/>
          </a:xfrm>
          <a:solidFill>
            <a:schemeClr val="bg1"/>
          </a:solidFill>
        </p:grpSpPr>
        <p:sp>
          <p:nvSpPr>
            <p:cNvPr id="28" name="Freeform 961">
              <a:extLst>
                <a:ext uri="{FF2B5EF4-FFF2-40B4-BE49-F238E27FC236}">
                  <a16:creationId xmlns:a16="http://schemas.microsoft.com/office/drawing/2014/main" id="{E7D5C79C-4401-4445-9CAB-298AFD511BC3}"/>
                </a:ext>
              </a:extLst>
            </p:cNvPr>
            <p:cNvSpPr>
              <a:spLocks noEditPoints="1"/>
            </p:cNvSpPr>
            <p:nvPr/>
          </p:nvSpPr>
          <p:spPr bwMode="auto">
            <a:xfrm>
              <a:off x="5629275" y="1370013"/>
              <a:ext cx="104775" cy="133350"/>
            </a:xfrm>
            <a:custGeom>
              <a:avLst/>
              <a:gdLst>
                <a:gd name="T0" fmla="*/ 156 w 265"/>
                <a:gd name="T1" fmla="*/ 108 h 337"/>
                <a:gd name="T2" fmla="*/ 156 w 265"/>
                <a:gd name="T3" fmla="*/ 12 h 337"/>
                <a:gd name="T4" fmla="*/ 252 w 265"/>
                <a:gd name="T5" fmla="*/ 108 h 337"/>
                <a:gd name="T6" fmla="*/ 156 w 265"/>
                <a:gd name="T7" fmla="*/ 108 h 337"/>
                <a:gd name="T8" fmla="*/ 261 w 265"/>
                <a:gd name="T9" fmla="*/ 100 h 337"/>
                <a:gd name="T10" fmla="*/ 165 w 265"/>
                <a:gd name="T11" fmla="*/ 3 h 337"/>
                <a:gd name="T12" fmla="*/ 161 w 265"/>
                <a:gd name="T13" fmla="*/ 1 h 337"/>
                <a:gd name="T14" fmla="*/ 156 w 265"/>
                <a:gd name="T15" fmla="*/ 0 h 337"/>
                <a:gd name="T16" fmla="*/ 12 w 265"/>
                <a:gd name="T17" fmla="*/ 0 h 337"/>
                <a:gd name="T18" fmla="*/ 7 w 265"/>
                <a:gd name="T19" fmla="*/ 1 h 337"/>
                <a:gd name="T20" fmla="*/ 3 w 265"/>
                <a:gd name="T21" fmla="*/ 3 h 337"/>
                <a:gd name="T22" fmla="*/ 1 w 265"/>
                <a:gd name="T23" fmla="*/ 7 h 337"/>
                <a:gd name="T24" fmla="*/ 0 w 265"/>
                <a:gd name="T25" fmla="*/ 12 h 337"/>
                <a:gd name="T26" fmla="*/ 0 w 265"/>
                <a:gd name="T27" fmla="*/ 325 h 337"/>
                <a:gd name="T28" fmla="*/ 1 w 265"/>
                <a:gd name="T29" fmla="*/ 329 h 337"/>
                <a:gd name="T30" fmla="*/ 3 w 265"/>
                <a:gd name="T31" fmla="*/ 334 h 337"/>
                <a:gd name="T32" fmla="*/ 7 w 265"/>
                <a:gd name="T33" fmla="*/ 337 h 337"/>
                <a:gd name="T34" fmla="*/ 12 w 265"/>
                <a:gd name="T35" fmla="*/ 337 h 337"/>
                <a:gd name="T36" fmla="*/ 253 w 265"/>
                <a:gd name="T37" fmla="*/ 337 h 337"/>
                <a:gd name="T38" fmla="*/ 258 w 265"/>
                <a:gd name="T39" fmla="*/ 337 h 337"/>
                <a:gd name="T40" fmla="*/ 261 w 265"/>
                <a:gd name="T41" fmla="*/ 334 h 337"/>
                <a:gd name="T42" fmla="*/ 264 w 265"/>
                <a:gd name="T43" fmla="*/ 329 h 337"/>
                <a:gd name="T44" fmla="*/ 265 w 265"/>
                <a:gd name="T45" fmla="*/ 325 h 337"/>
                <a:gd name="T46" fmla="*/ 265 w 265"/>
                <a:gd name="T47" fmla="*/ 108 h 337"/>
                <a:gd name="T48" fmla="*/ 264 w 265"/>
                <a:gd name="T49" fmla="*/ 104 h 337"/>
                <a:gd name="T50" fmla="*/ 261 w 265"/>
                <a:gd name="T51" fmla="*/ 10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7">
                  <a:moveTo>
                    <a:pt x="156" y="108"/>
                  </a:moveTo>
                  <a:lnTo>
                    <a:pt x="156" y="12"/>
                  </a:lnTo>
                  <a:lnTo>
                    <a:pt x="252" y="108"/>
                  </a:lnTo>
                  <a:lnTo>
                    <a:pt x="156" y="108"/>
                  </a:lnTo>
                  <a:close/>
                  <a:moveTo>
                    <a:pt x="261" y="100"/>
                  </a:moveTo>
                  <a:lnTo>
                    <a:pt x="165" y="3"/>
                  </a:lnTo>
                  <a:lnTo>
                    <a:pt x="161" y="1"/>
                  </a:lnTo>
                  <a:lnTo>
                    <a:pt x="156" y="0"/>
                  </a:lnTo>
                  <a:lnTo>
                    <a:pt x="12" y="0"/>
                  </a:lnTo>
                  <a:lnTo>
                    <a:pt x="7" y="1"/>
                  </a:lnTo>
                  <a:lnTo>
                    <a:pt x="3" y="3"/>
                  </a:lnTo>
                  <a:lnTo>
                    <a:pt x="1" y="7"/>
                  </a:lnTo>
                  <a:lnTo>
                    <a:pt x="0" y="12"/>
                  </a:lnTo>
                  <a:lnTo>
                    <a:pt x="0" y="325"/>
                  </a:lnTo>
                  <a:lnTo>
                    <a:pt x="1" y="329"/>
                  </a:lnTo>
                  <a:lnTo>
                    <a:pt x="3" y="334"/>
                  </a:lnTo>
                  <a:lnTo>
                    <a:pt x="7" y="337"/>
                  </a:lnTo>
                  <a:lnTo>
                    <a:pt x="12" y="337"/>
                  </a:lnTo>
                  <a:lnTo>
                    <a:pt x="253" y="337"/>
                  </a:lnTo>
                  <a:lnTo>
                    <a:pt x="258" y="337"/>
                  </a:lnTo>
                  <a:lnTo>
                    <a:pt x="261" y="334"/>
                  </a:lnTo>
                  <a:lnTo>
                    <a:pt x="264" y="329"/>
                  </a:lnTo>
                  <a:lnTo>
                    <a:pt x="265" y="325"/>
                  </a:lnTo>
                  <a:lnTo>
                    <a:pt x="265" y="108"/>
                  </a:lnTo>
                  <a:lnTo>
                    <a:pt x="264" y="104"/>
                  </a:lnTo>
                  <a:lnTo>
                    <a:pt x="26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962">
              <a:extLst>
                <a:ext uri="{FF2B5EF4-FFF2-40B4-BE49-F238E27FC236}">
                  <a16:creationId xmlns:a16="http://schemas.microsoft.com/office/drawing/2014/main" id="{04244DCE-408B-4E37-83BE-866F0D79DDF8}"/>
                </a:ext>
              </a:extLst>
            </p:cNvPr>
            <p:cNvSpPr>
              <a:spLocks noEditPoints="1"/>
            </p:cNvSpPr>
            <p:nvPr/>
          </p:nvSpPr>
          <p:spPr bwMode="auto">
            <a:xfrm>
              <a:off x="5494338" y="1370013"/>
              <a:ext cx="106363" cy="133350"/>
            </a:xfrm>
            <a:custGeom>
              <a:avLst/>
              <a:gdLst>
                <a:gd name="T0" fmla="*/ 157 w 266"/>
                <a:gd name="T1" fmla="*/ 108 h 337"/>
                <a:gd name="T2" fmla="*/ 157 w 266"/>
                <a:gd name="T3" fmla="*/ 12 h 337"/>
                <a:gd name="T4" fmla="*/ 252 w 266"/>
                <a:gd name="T5" fmla="*/ 108 h 337"/>
                <a:gd name="T6" fmla="*/ 157 w 266"/>
                <a:gd name="T7" fmla="*/ 108 h 337"/>
                <a:gd name="T8" fmla="*/ 166 w 266"/>
                <a:gd name="T9" fmla="*/ 3 h 337"/>
                <a:gd name="T10" fmla="*/ 162 w 266"/>
                <a:gd name="T11" fmla="*/ 1 h 337"/>
                <a:gd name="T12" fmla="*/ 157 w 266"/>
                <a:gd name="T13" fmla="*/ 0 h 337"/>
                <a:gd name="T14" fmla="*/ 13 w 266"/>
                <a:gd name="T15" fmla="*/ 0 h 337"/>
                <a:gd name="T16" fmla="*/ 8 w 266"/>
                <a:gd name="T17" fmla="*/ 1 h 337"/>
                <a:gd name="T18" fmla="*/ 5 w 266"/>
                <a:gd name="T19" fmla="*/ 3 h 337"/>
                <a:gd name="T20" fmla="*/ 1 w 266"/>
                <a:gd name="T21" fmla="*/ 7 h 337"/>
                <a:gd name="T22" fmla="*/ 0 w 266"/>
                <a:gd name="T23" fmla="*/ 12 h 337"/>
                <a:gd name="T24" fmla="*/ 0 w 266"/>
                <a:gd name="T25" fmla="*/ 325 h 337"/>
                <a:gd name="T26" fmla="*/ 1 w 266"/>
                <a:gd name="T27" fmla="*/ 329 h 337"/>
                <a:gd name="T28" fmla="*/ 5 w 266"/>
                <a:gd name="T29" fmla="*/ 334 h 337"/>
                <a:gd name="T30" fmla="*/ 8 w 266"/>
                <a:gd name="T31" fmla="*/ 337 h 337"/>
                <a:gd name="T32" fmla="*/ 13 w 266"/>
                <a:gd name="T33" fmla="*/ 337 h 337"/>
                <a:gd name="T34" fmla="*/ 253 w 266"/>
                <a:gd name="T35" fmla="*/ 337 h 337"/>
                <a:gd name="T36" fmla="*/ 258 w 266"/>
                <a:gd name="T37" fmla="*/ 337 h 337"/>
                <a:gd name="T38" fmla="*/ 263 w 266"/>
                <a:gd name="T39" fmla="*/ 334 h 337"/>
                <a:gd name="T40" fmla="*/ 265 w 266"/>
                <a:gd name="T41" fmla="*/ 329 h 337"/>
                <a:gd name="T42" fmla="*/ 266 w 266"/>
                <a:gd name="T43" fmla="*/ 325 h 337"/>
                <a:gd name="T44" fmla="*/ 266 w 266"/>
                <a:gd name="T45" fmla="*/ 108 h 337"/>
                <a:gd name="T46" fmla="*/ 265 w 266"/>
                <a:gd name="T47" fmla="*/ 104 h 337"/>
                <a:gd name="T48" fmla="*/ 263 w 266"/>
                <a:gd name="T49" fmla="*/ 100 h 337"/>
                <a:gd name="T50" fmla="*/ 166 w 266"/>
                <a:gd name="T51" fmla="*/ 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7">
                  <a:moveTo>
                    <a:pt x="157" y="108"/>
                  </a:moveTo>
                  <a:lnTo>
                    <a:pt x="157" y="12"/>
                  </a:lnTo>
                  <a:lnTo>
                    <a:pt x="252" y="108"/>
                  </a:lnTo>
                  <a:lnTo>
                    <a:pt x="157" y="108"/>
                  </a:lnTo>
                  <a:close/>
                  <a:moveTo>
                    <a:pt x="166" y="3"/>
                  </a:moveTo>
                  <a:lnTo>
                    <a:pt x="162" y="1"/>
                  </a:lnTo>
                  <a:lnTo>
                    <a:pt x="157" y="0"/>
                  </a:lnTo>
                  <a:lnTo>
                    <a:pt x="13" y="0"/>
                  </a:lnTo>
                  <a:lnTo>
                    <a:pt x="8" y="1"/>
                  </a:lnTo>
                  <a:lnTo>
                    <a:pt x="5" y="3"/>
                  </a:lnTo>
                  <a:lnTo>
                    <a:pt x="1" y="7"/>
                  </a:lnTo>
                  <a:lnTo>
                    <a:pt x="0" y="12"/>
                  </a:lnTo>
                  <a:lnTo>
                    <a:pt x="0" y="325"/>
                  </a:lnTo>
                  <a:lnTo>
                    <a:pt x="1" y="329"/>
                  </a:lnTo>
                  <a:lnTo>
                    <a:pt x="5" y="334"/>
                  </a:lnTo>
                  <a:lnTo>
                    <a:pt x="8" y="337"/>
                  </a:lnTo>
                  <a:lnTo>
                    <a:pt x="13" y="337"/>
                  </a:lnTo>
                  <a:lnTo>
                    <a:pt x="253" y="337"/>
                  </a:lnTo>
                  <a:lnTo>
                    <a:pt x="258" y="337"/>
                  </a:lnTo>
                  <a:lnTo>
                    <a:pt x="263" y="334"/>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963">
              <a:extLst>
                <a:ext uri="{FF2B5EF4-FFF2-40B4-BE49-F238E27FC236}">
                  <a16:creationId xmlns:a16="http://schemas.microsoft.com/office/drawing/2014/main" id="{0E207C6C-7097-4C76-A88D-194E93DC3371}"/>
                </a:ext>
              </a:extLst>
            </p:cNvPr>
            <p:cNvSpPr>
              <a:spLocks noEditPoints="1"/>
            </p:cNvSpPr>
            <p:nvPr/>
          </p:nvSpPr>
          <p:spPr bwMode="auto">
            <a:xfrm>
              <a:off x="5629275" y="1522413"/>
              <a:ext cx="104775" cy="133350"/>
            </a:xfrm>
            <a:custGeom>
              <a:avLst/>
              <a:gdLst>
                <a:gd name="T0" fmla="*/ 156 w 265"/>
                <a:gd name="T1" fmla="*/ 108 h 336"/>
                <a:gd name="T2" fmla="*/ 156 w 265"/>
                <a:gd name="T3" fmla="*/ 11 h 336"/>
                <a:gd name="T4" fmla="*/ 252 w 265"/>
                <a:gd name="T5" fmla="*/ 108 h 336"/>
                <a:gd name="T6" fmla="*/ 156 w 265"/>
                <a:gd name="T7" fmla="*/ 108 h 336"/>
                <a:gd name="T8" fmla="*/ 165 w 265"/>
                <a:gd name="T9" fmla="*/ 3 h 336"/>
                <a:gd name="T10" fmla="*/ 161 w 265"/>
                <a:gd name="T11" fmla="*/ 1 h 336"/>
                <a:gd name="T12" fmla="*/ 156 w 265"/>
                <a:gd name="T13" fmla="*/ 0 h 336"/>
                <a:gd name="T14" fmla="*/ 12 w 265"/>
                <a:gd name="T15" fmla="*/ 0 h 336"/>
                <a:gd name="T16" fmla="*/ 7 w 265"/>
                <a:gd name="T17" fmla="*/ 1 h 336"/>
                <a:gd name="T18" fmla="*/ 3 w 265"/>
                <a:gd name="T19" fmla="*/ 3 h 336"/>
                <a:gd name="T20" fmla="*/ 1 w 265"/>
                <a:gd name="T21" fmla="*/ 7 h 336"/>
                <a:gd name="T22" fmla="*/ 0 w 265"/>
                <a:gd name="T23" fmla="*/ 11 h 336"/>
                <a:gd name="T24" fmla="*/ 0 w 265"/>
                <a:gd name="T25" fmla="*/ 325 h 336"/>
                <a:gd name="T26" fmla="*/ 1 w 265"/>
                <a:gd name="T27" fmla="*/ 329 h 336"/>
                <a:gd name="T28" fmla="*/ 3 w 265"/>
                <a:gd name="T29" fmla="*/ 333 h 336"/>
                <a:gd name="T30" fmla="*/ 7 w 265"/>
                <a:gd name="T31" fmla="*/ 335 h 336"/>
                <a:gd name="T32" fmla="*/ 12 w 265"/>
                <a:gd name="T33" fmla="*/ 336 h 336"/>
                <a:gd name="T34" fmla="*/ 253 w 265"/>
                <a:gd name="T35" fmla="*/ 336 h 336"/>
                <a:gd name="T36" fmla="*/ 258 w 265"/>
                <a:gd name="T37" fmla="*/ 335 h 336"/>
                <a:gd name="T38" fmla="*/ 261 w 265"/>
                <a:gd name="T39" fmla="*/ 333 h 336"/>
                <a:gd name="T40" fmla="*/ 264 w 265"/>
                <a:gd name="T41" fmla="*/ 329 h 336"/>
                <a:gd name="T42" fmla="*/ 265 w 265"/>
                <a:gd name="T43" fmla="*/ 325 h 336"/>
                <a:gd name="T44" fmla="*/ 265 w 265"/>
                <a:gd name="T45" fmla="*/ 108 h 336"/>
                <a:gd name="T46" fmla="*/ 264 w 265"/>
                <a:gd name="T47" fmla="*/ 104 h 336"/>
                <a:gd name="T48" fmla="*/ 261 w 265"/>
                <a:gd name="T49" fmla="*/ 100 h 336"/>
                <a:gd name="T50" fmla="*/ 165 w 265"/>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6">
                  <a:moveTo>
                    <a:pt x="156" y="108"/>
                  </a:moveTo>
                  <a:lnTo>
                    <a:pt x="156" y="11"/>
                  </a:lnTo>
                  <a:lnTo>
                    <a:pt x="252" y="108"/>
                  </a:lnTo>
                  <a:lnTo>
                    <a:pt x="156" y="108"/>
                  </a:lnTo>
                  <a:close/>
                  <a:moveTo>
                    <a:pt x="165" y="3"/>
                  </a:moveTo>
                  <a:lnTo>
                    <a:pt x="161" y="1"/>
                  </a:lnTo>
                  <a:lnTo>
                    <a:pt x="156" y="0"/>
                  </a:lnTo>
                  <a:lnTo>
                    <a:pt x="12" y="0"/>
                  </a:lnTo>
                  <a:lnTo>
                    <a:pt x="7" y="1"/>
                  </a:lnTo>
                  <a:lnTo>
                    <a:pt x="3" y="3"/>
                  </a:lnTo>
                  <a:lnTo>
                    <a:pt x="1" y="7"/>
                  </a:lnTo>
                  <a:lnTo>
                    <a:pt x="0" y="11"/>
                  </a:lnTo>
                  <a:lnTo>
                    <a:pt x="0" y="325"/>
                  </a:lnTo>
                  <a:lnTo>
                    <a:pt x="1" y="329"/>
                  </a:lnTo>
                  <a:lnTo>
                    <a:pt x="3" y="333"/>
                  </a:lnTo>
                  <a:lnTo>
                    <a:pt x="7" y="335"/>
                  </a:lnTo>
                  <a:lnTo>
                    <a:pt x="12" y="336"/>
                  </a:lnTo>
                  <a:lnTo>
                    <a:pt x="253" y="336"/>
                  </a:lnTo>
                  <a:lnTo>
                    <a:pt x="258" y="335"/>
                  </a:lnTo>
                  <a:lnTo>
                    <a:pt x="261" y="333"/>
                  </a:lnTo>
                  <a:lnTo>
                    <a:pt x="264" y="329"/>
                  </a:lnTo>
                  <a:lnTo>
                    <a:pt x="265" y="325"/>
                  </a:lnTo>
                  <a:lnTo>
                    <a:pt x="265" y="108"/>
                  </a:lnTo>
                  <a:lnTo>
                    <a:pt x="264" y="104"/>
                  </a:lnTo>
                  <a:lnTo>
                    <a:pt x="261" y="100"/>
                  </a:lnTo>
                  <a:lnTo>
                    <a:pt x="16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964">
              <a:extLst>
                <a:ext uri="{FF2B5EF4-FFF2-40B4-BE49-F238E27FC236}">
                  <a16:creationId xmlns:a16="http://schemas.microsoft.com/office/drawing/2014/main" id="{444CA364-3FF1-48C5-9960-0972A16F23AF}"/>
                </a:ext>
              </a:extLst>
            </p:cNvPr>
            <p:cNvSpPr>
              <a:spLocks noEditPoints="1"/>
            </p:cNvSpPr>
            <p:nvPr/>
          </p:nvSpPr>
          <p:spPr bwMode="auto">
            <a:xfrm>
              <a:off x="5494338" y="1522413"/>
              <a:ext cx="106363" cy="133350"/>
            </a:xfrm>
            <a:custGeom>
              <a:avLst/>
              <a:gdLst>
                <a:gd name="T0" fmla="*/ 157 w 266"/>
                <a:gd name="T1" fmla="*/ 108 h 336"/>
                <a:gd name="T2" fmla="*/ 157 w 266"/>
                <a:gd name="T3" fmla="*/ 11 h 336"/>
                <a:gd name="T4" fmla="*/ 252 w 266"/>
                <a:gd name="T5" fmla="*/ 108 h 336"/>
                <a:gd name="T6" fmla="*/ 157 w 266"/>
                <a:gd name="T7" fmla="*/ 108 h 336"/>
                <a:gd name="T8" fmla="*/ 166 w 266"/>
                <a:gd name="T9" fmla="*/ 3 h 336"/>
                <a:gd name="T10" fmla="*/ 162 w 266"/>
                <a:gd name="T11" fmla="*/ 1 h 336"/>
                <a:gd name="T12" fmla="*/ 157 w 266"/>
                <a:gd name="T13" fmla="*/ 0 h 336"/>
                <a:gd name="T14" fmla="*/ 13 w 266"/>
                <a:gd name="T15" fmla="*/ 0 h 336"/>
                <a:gd name="T16" fmla="*/ 8 w 266"/>
                <a:gd name="T17" fmla="*/ 1 h 336"/>
                <a:gd name="T18" fmla="*/ 5 w 266"/>
                <a:gd name="T19" fmla="*/ 3 h 336"/>
                <a:gd name="T20" fmla="*/ 1 w 266"/>
                <a:gd name="T21" fmla="*/ 7 h 336"/>
                <a:gd name="T22" fmla="*/ 0 w 266"/>
                <a:gd name="T23" fmla="*/ 11 h 336"/>
                <a:gd name="T24" fmla="*/ 0 w 266"/>
                <a:gd name="T25" fmla="*/ 325 h 336"/>
                <a:gd name="T26" fmla="*/ 1 w 266"/>
                <a:gd name="T27" fmla="*/ 329 h 336"/>
                <a:gd name="T28" fmla="*/ 5 w 266"/>
                <a:gd name="T29" fmla="*/ 333 h 336"/>
                <a:gd name="T30" fmla="*/ 8 w 266"/>
                <a:gd name="T31" fmla="*/ 335 h 336"/>
                <a:gd name="T32" fmla="*/ 13 w 266"/>
                <a:gd name="T33" fmla="*/ 336 h 336"/>
                <a:gd name="T34" fmla="*/ 253 w 266"/>
                <a:gd name="T35" fmla="*/ 336 h 336"/>
                <a:gd name="T36" fmla="*/ 258 w 266"/>
                <a:gd name="T37" fmla="*/ 335 h 336"/>
                <a:gd name="T38" fmla="*/ 263 w 266"/>
                <a:gd name="T39" fmla="*/ 333 h 336"/>
                <a:gd name="T40" fmla="*/ 265 w 266"/>
                <a:gd name="T41" fmla="*/ 329 h 336"/>
                <a:gd name="T42" fmla="*/ 266 w 266"/>
                <a:gd name="T43" fmla="*/ 325 h 336"/>
                <a:gd name="T44" fmla="*/ 266 w 266"/>
                <a:gd name="T45" fmla="*/ 108 h 336"/>
                <a:gd name="T46" fmla="*/ 265 w 266"/>
                <a:gd name="T47" fmla="*/ 104 h 336"/>
                <a:gd name="T48" fmla="*/ 263 w 266"/>
                <a:gd name="T49" fmla="*/ 100 h 336"/>
                <a:gd name="T50" fmla="*/ 166 w 266"/>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6">
                  <a:moveTo>
                    <a:pt x="157" y="108"/>
                  </a:moveTo>
                  <a:lnTo>
                    <a:pt x="157" y="11"/>
                  </a:lnTo>
                  <a:lnTo>
                    <a:pt x="252" y="108"/>
                  </a:lnTo>
                  <a:lnTo>
                    <a:pt x="157" y="108"/>
                  </a:lnTo>
                  <a:close/>
                  <a:moveTo>
                    <a:pt x="166" y="3"/>
                  </a:moveTo>
                  <a:lnTo>
                    <a:pt x="162" y="1"/>
                  </a:lnTo>
                  <a:lnTo>
                    <a:pt x="157" y="0"/>
                  </a:lnTo>
                  <a:lnTo>
                    <a:pt x="13" y="0"/>
                  </a:lnTo>
                  <a:lnTo>
                    <a:pt x="8" y="1"/>
                  </a:lnTo>
                  <a:lnTo>
                    <a:pt x="5" y="3"/>
                  </a:lnTo>
                  <a:lnTo>
                    <a:pt x="1" y="7"/>
                  </a:lnTo>
                  <a:lnTo>
                    <a:pt x="0" y="11"/>
                  </a:lnTo>
                  <a:lnTo>
                    <a:pt x="0" y="325"/>
                  </a:lnTo>
                  <a:lnTo>
                    <a:pt x="1" y="329"/>
                  </a:lnTo>
                  <a:lnTo>
                    <a:pt x="5" y="333"/>
                  </a:lnTo>
                  <a:lnTo>
                    <a:pt x="8" y="335"/>
                  </a:lnTo>
                  <a:lnTo>
                    <a:pt x="13" y="336"/>
                  </a:lnTo>
                  <a:lnTo>
                    <a:pt x="253" y="336"/>
                  </a:lnTo>
                  <a:lnTo>
                    <a:pt x="258" y="335"/>
                  </a:lnTo>
                  <a:lnTo>
                    <a:pt x="263" y="333"/>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Diamond 36">
            <a:extLst>
              <a:ext uri="{FF2B5EF4-FFF2-40B4-BE49-F238E27FC236}">
                <a16:creationId xmlns:a16="http://schemas.microsoft.com/office/drawing/2014/main" id="{A56F5579-A4CE-4DC5-9ECE-C7D1930E2D48}"/>
              </a:ext>
            </a:extLst>
          </p:cNvPr>
          <p:cNvSpPr/>
          <p:nvPr/>
        </p:nvSpPr>
        <p:spPr>
          <a:xfrm>
            <a:off x="805688" y="3083223"/>
            <a:ext cx="1408640" cy="1408640"/>
          </a:xfrm>
          <a:prstGeom prst="diamond">
            <a:avLst/>
          </a:prstGeom>
          <a:solidFill>
            <a:srgbClr val="39ACA9"/>
          </a:solidFill>
          <a:ln w="38100">
            <a:solidFill>
              <a:srgbClr val="13D3A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1E6C25D9-3ABB-43C2-BB03-DB254AE6AD47}"/>
              </a:ext>
            </a:extLst>
          </p:cNvPr>
          <p:cNvGrpSpPr/>
          <p:nvPr/>
        </p:nvGrpSpPr>
        <p:grpSpPr>
          <a:xfrm>
            <a:off x="1344337" y="3590054"/>
            <a:ext cx="331342" cy="394978"/>
            <a:chOff x="5494338" y="1370013"/>
            <a:chExt cx="239712" cy="285750"/>
          </a:xfrm>
          <a:solidFill>
            <a:schemeClr val="bg1"/>
          </a:solidFill>
        </p:grpSpPr>
        <p:sp>
          <p:nvSpPr>
            <p:cNvPr id="44" name="Freeform 961">
              <a:extLst>
                <a:ext uri="{FF2B5EF4-FFF2-40B4-BE49-F238E27FC236}">
                  <a16:creationId xmlns:a16="http://schemas.microsoft.com/office/drawing/2014/main" id="{FE14DD89-8FC5-479F-A6A9-E1EEA5401A23}"/>
                </a:ext>
              </a:extLst>
            </p:cNvPr>
            <p:cNvSpPr>
              <a:spLocks noEditPoints="1"/>
            </p:cNvSpPr>
            <p:nvPr/>
          </p:nvSpPr>
          <p:spPr bwMode="auto">
            <a:xfrm>
              <a:off x="5629275" y="1370013"/>
              <a:ext cx="104775" cy="133350"/>
            </a:xfrm>
            <a:custGeom>
              <a:avLst/>
              <a:gdLst>
                <a:gd name="T0" fmla="*/ 156 w 265"/>
                <a:gd name="T1" fmla="*/ 108 h 337"/>
                <a:gd name="T2" fmla="*/ 156 w 265"/>
                <a:gd name="T3" fmla="*/ 12 h 337"/>
                <a:gd name="T4" fmla="*/ 252 w 265"/>
                <a:gd name="T5" fmla="*/ 108 h 337"/>
                <a:gd name="T6" fmla="*/ 156 w 265"/>
                <a:gd name="T7" fmla="*/ 108 h 337"/>
                <a:gd name="T8" fmla="*/ 261 w 265"/>
                <a:gd name="T9" fmla="*/ 100 h 337"/>
                <a:gd name="T10" fmla="*/ 165 w 265"/>
                <a:gd name="T11" fmla="*/ 3 h 337"/>
                <a:gd name="T12" fmla="*/ 161 w 265"/>
                <a:gd name="T13" fmla="*/ 1 h 337"/>
                <a:gd name="T14" fmla="*/ 156 w 265"/>
                <a:gd name="T15" fmla="*/ 0 h 337"/>
                <a:gd name="T16" fmla="*/ 12 w 265"/>
                <a:gd name="T17" fmla="*/ 0 h 337"/>
                <a:gd name="T18" fmla="*/ 7 w 265"/>
                <a:gd name="T19" fmla="*/ 1 h 337"/>
                <a:gd name="T20" fmla="*/ 3 w 265"/>
                <a:gd name="T21" fmla="*/ 3 h 337"/>
                <a:gd name="T22" fmla="*/ 1 w 265"/>
                <a:gd name="T23" fmla="*/ 7 h 337"/>
                <a:gd name="T24" fmla="*/ 0 w 265"/>
                <a:gd name="T25" fmla="*/ 12 h 337"/>
                <a:gd name="T26" fmla="*/ 0 w 265"/>
                <a:gd name="T27" fmla="*/ 325 h 337"/>
                <a:gd name="T28" fmla="*/ 1 w 265"/>
                <a:gd name="T29" fmla="*/ 329 h 337"/>
                <a:gd name="T30" fmla="*/ 3 w 265"/>
                <a:gd name="T31" fmla="*/ 334 h 337"/>
                <a:gd name="T32" fmla="*/ 7 w 265"/>
                <a:gd name="T33" fmla="*/ 337 h 337"/>
                <a:gd name="T34" fmla="*/ 12 w 265"/>
                <a:gd name="T35" fmla="*/ 337 h 337"/>
                <a:gd name="T36" fmla="*/ 253 w 265"/>
                <a:gd name="T37" fmla="*/ 337 h 337"/>
                <a:gd name="T38" fmla="*/ 258 w 265"/>
                <a:gd name="T39" fmla="*/ 337 h 337"/>
                <a:gd name="T40" fmla="*/ 261 w 265"/>
                <a:gd name="T41" fmla="*/ 334 h 337"/>
                <a:gd name="T42" fmla="*/ 264 w 265"/>
                <a:gd name="T43" fmla="*/ 329 h 337"/>
                <a:gd name="T44" fmla="*/ 265 w 265"/>
                <a:gd name="T45" fmla="*/ 325 h 337"/>
                <a:gd name="T46" fmla="*/ 265 w 265"/>
                <a:gd name="T47" fmla="*/ 108 h 337"/>
                <a:gd name="T48" fmla="*/ 264 w 265"/>
                <a:gd name="T49" fmla="*/ 104 h 337"/>
                <a:gd name="T50" fmla="*/ 261 w 265"/>
                <a:gd name="T51" fmla="*/ 10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7">
                  <a:moveTo>
                    <a:pt x="156" y="108"/>
                  </a:moveTo>
                  <a:lnTo>
                    <a:pt x="156" y="12"/>
                  </a:lnTo>
                  <a:lnTo>
                    <a:pt x="252" y="108"/>
                  </a:lnTo>
                  <a:lnTo>
                    <a:pt x="156" y="108"/>
                  </a:lnTo>
                  <a:close/>
                  <a:moveTo>
                    <a:pt x="261" y="100"/>
                  </a:moveTo>
                  <a:lnTo>
                    <a:pt x="165" y="3"/>
                  </a:lnTo>
                  <a:lnTo>
                    <a:pt x="161" y="1"/>
                  </a:lnTo>
                  <a:lnTo>
                    <a:pt x="156" y="0"/>
                  </a:lnTo>
                  <a:lnTo>
                    <a:pt x="12" y="0"/>
                  </a:lnTo>
                  <a:lnTo>
                    <a:pt x="7" y="1"/>
                  </a:lnTo>
                  <a:lnTo>
                    <a:pt x="3" y="3"/>
                  </a:lnTo>
                  <a:lnTo>
                    <a:pt x="1" y="7"/>
                  </a:lnTo>
                  <a:lnTo>
                    <a:pt x="0" y="12"/>
                  </a:lnTo>
                  <a:lnTo>
                    <a:pt x="0" y="325"/>
                  </a:lnTo>
                  <a:lnTo>
                    <a:pt x="1" y="329"/>
                  </a:lnTo>
                  <a:lnTo>
                    <a:pt x="3" y="334"/>
                  </a:lnTo>
                  <a:lnTo>
                    <a:pt x="7" y="337"/>
                  </a:lnTo>
                  <a:lnTo>
                    <a:pt x="12" y="337"/>
                  </a:lnTo>
                  <a:lnTo>
                    <a:pt x="253" y="337"/>
                  </a:lnTo>
                  <a:lnTo>
                    <a:pt x="258" y="337"/>
                  </a:lnTo>
                  <a:lnTo>
                    <a:pt x="261" y="334"/>
                  </a:lnTo>
                  <a:lnTo>
                    <a:pt x="264" y="329"/>
                  </a:lnTo>
                  <a:lnTo>
                    <a:pt x="265" y="325"/>
                  </a:lnTo>
                  <a:lnTo>
                    <a:pt x="265" y="108"/>
                  </a:lnTo>
                  <a:lnTo>
                    <a:pt x="264" y="104"/>
                  </a:lnTo>
                  <a:lnTo>
                    <a:pt x="26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62">
              <a:extLst>
                <a:ext uri="{FF2B5EF4-FFF2-40B4-BE49-F238E27FC236}">
                  <a16:creationId xmlns:a16="http://schemas.microsoft.com/office/drawing/2014/main" id="{7D08D3FB-CE07-48D9-980E-AB4CD5EB57B7}"/>
                </a:ext>
              </a:extLst>
            </p:cNvPr>
            <p:cNvSpPr>
              <a:spLocks noEditPoints="1"/>
            </p:cNvSpPr>
            <p:nvPr/>
          </p:nvSpPr>
          <p:spPr bwMode="auto">
            <a:xfrm>
              <a:off x="5494338" y="1370013"/>
              <a:ext cx="106363" cy="133350"/>
            </a:xfrm>
            <a:custGeom>
              <a:avLst/>
              <a:gdLst>
                <a:gd name="T0" fmla="*/ 157 w 266"/>
                <a:gd name="T1" fmla="*/ 108 h 337"/>
                <a:gd name="T2" fmla="*/ 157 w 266"/>
                <a:gd name="T3" fmla="*/ 12 h 337"/>
                <a:gd name="T4" fmla="*/ 252 w 266"/>
                <a:gd name="T5" fmla="*/ 108 h 337"/>
                <a:gd name="T6" fmla="*/ 157 w 266"/>
                <a:gd name="T7" fmla="*/ 108 h 337"/>
                <a:gd name="T8" fmla="*/ 166 w 266"/>
                <a:gd name="T9" fmla="*/ 3 h 337"/>
                <a:gd name="T10" fmla="*/ 162 w 266"/>
                <a:gd name="T11" fmla="*/ 1 h 337"/>
                <a:gd name="T12" fmla="*/ 157 w 266"/>
                <a:gd name="T13" fmla="*/ 0 h 337"/>
                <a:gd name="T14" fmla="*/ 13 w 266"/>
                <a:gd name="T15" fmla="*/ 0 h 337"/>
                <a:gd name="T16" fmla="*/ 8 w 266"/>
                <a:gd name="T17" fmla="*/ 1 h 337"/>
                <a:gd name="T18" fmla="*/ 5 w 266"/>
                <a:gd name="T19" fmla="*/ 3 h 337"/>
                <a:gd name="T20" fmla="*/ 1 w 266"/>
                <a:gd name="T21" fmla="*/ 7 h 337"/>
                <a:gd name="T22" fmla="*/ 0 w 266"/>
                <a:gd name="T23" fmla="*/ 12 h 337"/>
                <a:gd name="T24" fmla="*/ 0 w 266"/>
                <a:gd name="T25" fmla="*/ 325 h 337"/>
                <a:gd name="T26" fmla="*/ 1 w 266"/>
                <a:gd name="T27" fmla="*/ 329 h 337"/>
                <a:gd name="T28" fmla="*/ 5 w 266"/>
                <a:gd name="T29" fmla="*/ 334 h 337"/>
                <a:gd name="T30" fmla="*/ 8 w 266"/>
                <a:gd name="T31" fmla="*/ 337 h 337"/>
                <a:gd name="T32" fmla="*/ 13 w 266"/>
                <a:gd name="T33" fmla="*/ 337 h 337"/>
                <a:gd name="T34" fmla="*/ 253 w 266"/>
                <a:gd name="T35" fmla="*/ 337 h 337"/>
                <a:gd name="T36" fmla="*/ 258 w 266"/>
                <a:gd name="T37" fmla="*/ 337 h 337"/>
                <a:gd name="T38" fmla="*/ 263 w 266"/>
                <a:gd name="T39" fmla="*/ 334 h 337"/>
                <a:gd name="T40" fmla="*/ 265 w 266"/>
                <a:gd name="T41" fmla="*/ 329 h 337"/>
                <a:gd name="T42" fmla="*/ 266 w 266"/>
                <a:gd name="T43" fmla="*/ 325 h 337"/>
                <a:gd name="T44" fmla="*/ 266 w 266"/>
                <a:gd name="T45" fmla="*/ 108 h 337"/>
                <a:gd name="T46" fmla="*/ 265 w 266"/>
                <a:gd name="T47" fmla="*/ 104 h 337"/>
                <a:gd name="T48" fmla="*/ 263 w 266"/>
                <a:gd name="T49" fmla="*/ 100 h 337"/>
                <a:gd name="T50" fmla="*/ 166 w 266"/>
                <a:gd name="T51" fmla="*/ 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7">
                  <a:moveTo>
                    <a:pt x="157" y="108"/>
                  </a:moveTo>
                  <a:lnTo>
                    <a:pt x="157" y="12"/>
                  </a:lnTo>
                  <a:lnTo>
                    <a:pt x="252" y="108"/>
                  </a:lnTo>
                  <a:lnTo>
                    <a:pt x="157" y="108"/>
                  </a:lnTo>
                  <a:close/>
                  <a:moveTo>
                    <a:pt x="166" y="3"/>
                  </a:moveTo>
                  <a:lnTo>
                    <a:pt x="162" y="1"/>
                  </a:lnTo>
                  <a:lnTo>
                    <a:pt x="157" y="0"/>
                  </a:lnTo>
                  <a:lnTo>
                    <a:pt x="13" y="0"/>
                  </a:lnTo>
                  <a:lnTo>
                    <a:pt x="8" y="1"/>
                  </a:lnTo>
                  <a:lnTo>
                    <a:pt x="5" y="3"/>
                  </a:lnTo>
                  <a:lnTo>
                    <a:pt x="1" y="7"/>
                  </a:lnTo>
                  <a:lnTo>
                    <a:pt x="0" y="12"/>
                  </a:lnTo>
                  <a:lnTo>
                    <a:pt x="0" y="325"/>
                  </a:lnTo>
                  <a:lnTo>
                    <a:pt x="1" y="329"/>
                  </a:lnTo>
                  <a:lnTo>
                    <a:pt x="5" y="334"/>
                  </a:lnTo>
                  <a:lnTo>
                    <a:pt x="8" y="337"/>
                  </a:lnTo>
                  <a:lnTo>
                    <a:pt x="13" y="337"/>
                  </a:lnTo>
                  <a:lnTo>
                    <a:pt x="253" y="337"/>
                  </a:lnTo>
                  <a:lnTo>
                    <a:pt x="258" y="337"/>
                  </a:lnTo>
                  <a:lnTo>
                    <a:pt x="263" y="334"/>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63">
              <a:extLst>
                <a:ext uri="{FF2B5EF4-FFF2-40B4-BE49-F238E27FC236}">
                  <a16:creationId xmlns:a16="http://schemas.microsoft.com/office/drawing/2014/main" id="{C6F30BE3-B76C-412D-8CC7-7A20FC32C0B9}"/>
                </a:ext>
              </a:extLst>
            </p:cNvPr>
            <p:cNvSpPr>
              <a:spLocks noEditPoints="1"/>
            </p:cNvSpPr>
            <p:nvPr/>
          </p:nvSpPr>
          <p:spPr bwMode="auto">
            <a:xfrm>
              <a:off x="5629275" y="1522413"/>
              <a:ext cx="104775" cy="133350"/>
            </a:xfrm>
            <a:custGeom>
              <a:avLst/>
              <a:gdLst>
                <a:gd name="T0" fmla="*/ 156 w 265"/>
                <a:gd name="T1" fmla="*/ 108 h 336"/>
                <a:gd name="T2" fmla="*/ 156 w 265"/>
                <a:gd name="T3" fmla="*/ 11 h 336"/>
                <a:gd name="T4" fmla="*/ 252 w 265"/>
                <a:gd name="T5" fmla="*/ 108 h 336"/>
                <a:gd name="T6" fmla="*/ 156 w 265"/>
                <a:gd name="T7" fmla="*/ 108 h 336"/>
                <a:gd name="T8" fmla="*/ 165 w 265"/>
                <a:gd name="T9" fmla="*/ 3 h 336"/>
                <a:gd name="T10" fmla="*/ 161 w 265"/>
                <a:gd name="T11" fmla="*/ 1 h 336"/>
                <a:gd name="T12" fmla="*/ 156 w 265"/>
                <a:gd name="T13" fmla="*/ 0 h 336"/>
                <a:gd name="T14" fmla="*/ 12 w 265"/>
                <a:gd name="T15" fmla="*/ 0 h 336"/>
                <a:gd name="T16" fmla="*/ 7 w 265"/>
                <a:gd name="T17" fmla="*/ 1 h 336"/>
                <a:gd name="T18" fmla="*/ 3 w 265"/>
                <a:gd name="T19" fmla="*/ 3 h 336"/>
                <a:gd name="T20" fmla="*/ 1 w 265"/>
                <a:gd name="T21" fmla="*/ 7 h 336"/>
                <a:gd name="T22" fmla="*/ 0 w 265"/>
                <a:gd name="T23" fmla="*/ 11 h 336"/>
                <a:gd name="T24" fmla="*/ 0 w 265"/>
                <a:gd name="T25" fmla="*/ 325 h 336"/>
                <a:gd name="T26" fmla="*/ 1 w 265"/>
                <a:gd name="T27" fmla="*/ 329 h 336"/>
                <a:gd name="T28" fmla="*/ 3 w 265"/>
                <a:gd name="T29" fmla="*/ 333 h 336"/>
                <a:gd name="T30" fmla="*/ 7 w 265"/>
                <a:gd name="T31" fmla="*/ 335 h 336"/>
                <a:gd name="T32" fmla="*/ 12 w 265"/>
                <a:gd name="T33" fmla="*/ 336 h 336"/>
                <a:gd name="T34" fmla="*/ 253 w 265"/>
                <a:gd name="T35" fmla="*/ 336 h 336"/>
                <a:gd name="T36" fmla="*/ 258 w 265"/>
                <a:gd name="T37" fmla="*/ 335 h 336"/>
                <a:gd name="T38" fmla="*/ 261 w 265"/>
                <a:gd name="T39" fmla="*/ 333 h 336"/>
                <a:gd name="T40" fmla="*/ 264 w 265"/>
                <a:gd name="T41" fmla="*/ 329 h 336"/>
                <a:gd name="T42" fmla="*/ 265 w 265"/>
                <a:gd name="T43" fmla="*/ 325 h 336"/>
                <a:gd name="T44" fmla="*/ 265 w 265"/>
                <a:gd name="T45" fmla="*/ 108 h 336"/>
                <a:gd name="T46" fmla="*/ 264 w 265"/>
                <a:gd name="T47" fmla="*/ 104 h 336"/>
                <a:gd name="T48" fmla="*/ 261 w 265"/>
                <a:gd name="T49" fmla="*/ 100 h 336"/>
                <a:gd name="T50" fmla="*/ 165 w 265"/>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6">
                  <a:moveTo>
                    <a:pt x="156" y="108"/>
                  </a:moveTo>
                  <a:lnTo>
                    <a:pt x="156" y="11"/>
                  </a:lnTo>
                  <a:lnTo>
                    <a:pt x="252" y="108"/>
                  </a:lnTo>
                  <a:lnTo>
                    <a:pt x="156" y="108"/>
                  </a:lnTo>
                  <a:close/>
                  <a:moveTo>
                    <a:pt x="165" y="3"/>
                  </a:moveTo>
                  <a:lnTo>
                    <a:pt x="161" y="1"/>
                  </a:lnTo>
                  <a:lnTo>
                    <a:pt x="156" y="0"/>
                  </a:lnTo>
                  <a:lnTo>
                    <a:pt x="12" y="0"/>
                  </a:lnTo>
                  <a:lnTo>
                    <a:pt x="7" y="1"/>
                  </a:lnTo>
                  <a:lnTo>
                    <a:pt x="3" y="3"/>
                  </a:lnTo>
                  <a:lnTo>
                    <a:pt x="1" y="7"/>
                  </a:lnTo>
                  <a:lnTo>
                    <a:pt x="0" y="11"/>
                  </a:lnTo>
                  <a:lnTo>
                    <a:pt x="0" y="325"/>
                  </a:lnTo>
                  <a:lnTo>
                    <a:pt x="1" y="329"/>
                  </a:lnTo>
                  <a:lnTo>
                    <a:pt x="3" y="333"/>
                  </a:lnTo>
                  <a:lnTo>
                    <a:pt x="7" y="335"/>
                  </a:lnTo>
                  <a:lnTo>
                    <a:pt x="12" y="336"/>
                  </a:lnTo>
                  <a:lnTo>
                    <a:pt x="253" y="336"/>
                  </a:lnTo>
                  <a:lnTo>
                    <a:pt x="258" y="335"/>
                  </a:lnTo>
                  <a:lnTo>
                    <a:pt x="261" y="333"/>
                  </a:lnTo>
                  <a:lnTo>
                    <a:pt x="264" y="329"/>
                  </a:lnTo>
                  <a:lnTo>
                    <a:pt x="265" y="325"/>
                  </a:lnTo>
                  <a:lnTo>
                    <a:pt x="265" y="108"/>
                  </a:lnTo>
                  <a:lnTo>
                    <a:pt x="264" y="104"/>
                  </a:lnTo>
                  <a:lnTo>
                    <a:pt x="261" y="100"/>
                  </a:lnTo>
                  <a:lnTo>
                    <a:pt x="16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4">
              <a:extLst>
                <a:ext uri="{FF2B5EF4-FFF2-40B4-BE49-F238E27FC236}">
                  <a16:creationId xmlns:a16="http://schemas.microsoft.com/office/drawing/2014/main" id="{A9CC2ED8-C102-4A35-AB95-F2EDE1397430}"/>
                </a:ext>
              </a:extLst>
            </p:cNvPr>
            <p:cNvSpPr>
              <a:spLocks noEditPoints="1"/>
            </p:cNvSpPr>
            <p:nvPr/>
          </p:nvSpPr>
          <p:spPr bwMode="auto">
            <a:xfrm>
              <a:off x="5494338" y="1522413"/>
              <a:ext cx="106363" cy="133350"/>
            </a:xfrm>
            <a:custGeom>
              <a:avLst/>
              <a:gdLst>
                <a:gd name="T0" fmla="*/ 157 w 266"/>
                <a:gd name="T1" fmla="*/ 108 h 336"/>
                <a:gd name="T2" fmla="*/ 157 w 266"/>
                <a:gd name="T3" fmla="*/ 11 h 336"/>
                <a:gd name="T4" fmla="*/ 252 w 266"/>
                <a:gd name="T5" fmla="*/ 108 h 336"/>
                <a:gd name="T6" fmla="*/ 157 w 266"/>
                <a:gd name="T7" fmla="*/ 108 h 336"/>
                <a:gd name="T8" fmla="*/ 166 w 266"/>
                <a:gd name="T9" fmla="*/ 3 h 336"/>
                <a:gd name="T10" fmla="*/ 162 w 266"/>
                <a:gd name="T11" fmla="*/ 1 h 336"/>
                <a:gd name="T12" fmla="*/ 157 w 266"/>
                <a:gd name="T13" fmla="*/ 0 h 336"/>
                <a:gd name="T14" fmla="*/ 13 w 266"/>
                <a:gd name="T15" fmla="*/ 0 h 336"/>
                <a:gd name="T16" fmla="*/ 8 w 266"/>
                <a:gd name="T17" fmla="*/ 1 h 336"/>
                <a:gd name="T18" fmla="*/ 5 w 266"/>
                <a:gd name="T19" fmla="*/ 3 h 336"/>
                <a:gd name="T20" fmla="*/ 1 w 266"/>
                <a:gd name="T21" fmla="*/ 7 h 336"/>
                <a:gd name="T22" fmla="*/ 0 w 266"/>
                <a:gd name="T23" fmla="*/ 11 h 336"/>
                <a:gd name="T24" fmla="*/ 0 w 266"/>
                <a:gd name="T25" fmla="*/ 325 h 336"/>
                <a:gd name="T26" fmla="*/ 1 w 266"/>
                <a:gd name="T27" fmla="*/ 329 h 336"/>
                <a:gd name="T28" fmla="*/ 5 w 266"/>
                <a:gd name="T29" fmla="*/ 333 h 336"/>
                <a:gd name="T30" fmla="*/ 8 w 266"/>
                <a:gd name="T31" fmla="*/ 335 h 336"/>
                <a:gd name="T32" fmla="*/ 13 w 266"/>
                <a:gd name="T33" fmla="*/ 336 h 336"/>
                <a:gd name="T34" fmla="*/ 253 w 266"/>
                <a:gd name="T35" fmla="*/ 336 h 336"/>
                <a:gd name="T36" fmla="*/ 258 w 266"/>
                <a:gd name="T37" fmla="*/ 335 h 336"/>
                <a:gd name="T38" fmla="*/ 263 w 266"/>
                <a:gd name="T39" fmla="*/ 333 h 336"/>
                <a:gd name="T40" fmla="*/ 265 w 266"/>
                <a:gd name="T41" fmla="*/ 329 h 336"/>
                <a:gd name="T42" fmla="*/ 266 w 266"/>
                <a:gd name="T43" fmla="*/ 325 h 336"/>
                <a:gd name="T44" fmla="*/ 266 w 266"/>
                <a:gd name="T45" fmla="*/ 108 h 336"/>
                <a:gd name="T46" fmla="*/ 265 w 266"/>
                <a:gd name="T47" fmla="*/ 104 h 336"/>
                <a:gd name="T48" fmla="*/ 263 w 266"/>
                <a:gd name="T49" fmla="*/ 100 h 336"/>
                <a:gd name="T50" fmla="*/ 166 w 266"/>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6">
                  <a:moveTo>
                    <a:pt x="157" y="108"/>
                  </a:moveTo>
                  <a:lnTo>
                    <a:pt x="157" y="11"/>
                  </a:lnTo>
                  <a:lnTo>
                    <a:pt x="252" y="108"/>
                  </a:lnTo>
                  <a:lnTo>
                    <a:pt x="157" y="108"/>
                  </a:lnTo>
                  <a:close/>
                  <a:moveTo>
                    <a:pt x="166" y="3"/>
                  </a:moveTo>
                  <a:lnTo>
                    <a:pt x="162" y="1"/>
                  </a:lnTo>
                  <a:lnTo>
                    <a:pt x="157" y="0"/>
                  </a:lnTo>
                  <a:lnTo>
                    <a:pt x="13" y="0"/>
                  </a:lnTo>
                  <a:lnTo>
                    <a:pt x="8" y="1"/>
                  </a:lnTo>
                  <a:lnTo>
                    <a:pt x="5" y="3"/>
                  </a:lnTo>
                  <a:lnTo>
                    <a:pt x="1" y="7"/>
                  </a:lnTo>
                  <a:lnTo>
                    <a:pt x="0" y="11"/>
                  </a:lnTo>
                  <a:lnTo>
                    <a:pt x="0" y="325"/>
                  </a:lnTo>
                  <a:lnTo>
                    <a:pt x="1" y="329"/>
                  </a:lnTo>
                  <a:lnTo>
                    <a:pt x="5" y="333"/>
                  </a:lnTo>
                  <a:lnTo>
                    <a:pt x="8" y="335"/>
                  </a:lnTo>
                  <a:lnTo>
                    <a:pt x="13" y="336"/>
                  </a:lnTo>
                  <a:lnTo>
                    <a:pt x="253" y="336"/>
                  </a:lnTo>
                  <a:lnTo>
                    <a:pt x="258" y="335"/>
                  </a:lnTo>
                  <a:lnTo>
                    <a:pt x="263" y="333"/>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1" name="Diamond 50">
            <a:extLst>
              <a:ext uri="{FF2B5EF4-FFF2-40B4-BE49-F238E27FC236}">
                <a16:creationId xmlns:a16="http://schemas.microsoft.com/office/drawing/2014/main" id="{325BF4E5-3B64-4B67-B766-48625D751557}"/>
              </a:ext>
            </a:extLst>
          </p:cNvPr>
          <p:cNvSpPr/>
          <p:nvPr/>
        </p:nvSpPr>
        <p:spPr>
          <a:xfrm>
            <a:off x="805688" y="4694308"/>
            <a:ext cx="1408640" cy="1408640"/>
          </a:xfrm>
          <a:prstGeom prst="diamond">
            <a:avLst/>
          </a:prstGeom>
          <a:solidFill>
            <a:srgbClr val="39ACA9"/>
          </a:solidFill>
          <a:ln w="38100">
            <a:solidFill>
              <a:srgbClr val="13D3A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D0886E0C-D5B5-4B74-827B-97E9A634678A}"/>
              </a:ext>
            </a:extLst>
          </p:cNvPr>
          <p:cNvGrpSpPr/>
          <p:nvPr/>
        </p:nvGrpSpPr>
        <p:grpSpPr>
          <a:xfrm>
            <a:off x="1344337" y="5201139"/>
            <a:ext cx="331342" cy="394978"/>
            <a:chOff x="5494338" y="1370013"/>
            <a:chExt cx="239712" cy="285750"/>
          </a:xfrm>
          <a:solidFill>
            <a:schemeClr val="bg1"/>
          </a:solidFill>
        </p:grpSpPr>
        <p:sp>
          <p:nvSpPr>
            <p:cNvPr id="53" name="Freeform 961">
              <a:extLst>
                <a:ext uri="{FF2B5EF4-FFF2-40B4-BE49-F238E27FC236}">
                  <a16:creationId xmlns:a16="http://schemas.microsoft.com/office/drawing/2014/main" id="{75AEEC5A-0843-4616-A77A-336B5281D02D}"/>
                </a:ext>
              </a:extLst>
            </p:cNvPr>
            <p:cNvSpPr>
              <a:spLocks noEditPoints="1"/>
            </p:cNvSpPr>
            <p:nvPr/>
          </p:nvSpPr>
          <p:spPr bwMode="auto">
            <a:xfrm>
              <a:off x="5629275" y="1370013"/>
              <a:ext cx="104775" cy="133350"/>
            </a:xfrm>
            <a:custGeom>
              <a:avLst/>
              <a:gdLst>
                <a:gd name="T0" fmla="*/ 156 w 265"/>
                <a:gd name="T1" fmla="*/ 108 h 337"/>
                <a:gd name="T2" fmla="*/ 156 w 265"/>
                <a:gd name="T3" fmla="*/ 12 h 337"/>
                <a:gd name="T4" fmla="*/ 252 w 265"/>
                <a:gd name="T5" fmla="*/ 108 h 337"/>
                <a:gd name="T6" fmla="*/ 156 w 265"/>
                <a:gd name="T7" fmla="*/ 108 h 337"/>
                <a:gd name="T8" fmla="*/ 261 w 265"/>
                <a:gd name="T9" fmla="*/ 100 h 337"/>
                <a:gd name="T10" fmla="*/ 165 w 265"/>
                <a:gd name="T11" fmla="*/ 3 h 337"/>
                <a:gd name="T12" fmla="*/ 161 w 265"/>
                <a:gd name="T13" fmla="*/ 1 h 337"/>
                <a:gd name="T14" fmla="*/ 156 w 265"/>
                <a:gd name="T15" fmla="*/ 0 h 337"/>
                <a:gd name="T16" fmla="*/ 12 w 265"/>
                <a:gd name="T17" fmla="*/ 0 h 337"/>
                <a:gd name="T18" fmla="*/ 7 w 265"/>
                <a:gd name="T19" fmla="*/ 1 h 337"/>
                <a:gd name="T20" fmla="*/ 3 w 265"/>
                <a:gd name="T21" fmla="*/ 3 h 337"/>
                <a:gd name="T22" fmla="*/ 1 w 265"/>
                <a:gd name="T23" fmla="*/ 7 h 337"/>
                <a:gd name="T24" fmla="*/ 0 w 265"/>
                <a:gd name="T25" fmla="*/ 12 h 337"/>
                <a:gd name="T26" fmla="*/ 0 w 265"/>
                <a:gd name="T27" fmla="*/ 325 h 337"/>
                <a:gd name="T28" fmla="*/ 1 w 265"/>
                <a:gd name="T29" fmla="*/ 329 h 337"/>
                <a:gd name="T30" fmla="*/ 3 w 265"/>
                <a:gd name="T31" fmla="*/ 334 h 337"/>
                <a:gd name="T32" fmla="*/ 7 w 265"/>
                <a:gd name="T33" fmla="*/ 337 h 337"/>
                <a:gd name="T34" fmla="*/ 12 w 265"/>
                <a:gd name="T35" fmla="*/ 337 h 337"/>
                <a:gd name="T36" fmla="*/ 253 w 265"/>
                <a:gd name="T37" fmla="*/ 337 h 337"/>
                <a:gd name="T38" fmla="*/ 258 w 265"/>
                <a:gd name="T39" fmla="*/ 337 h 337"/>
                <a:gd name="T40" fmla="*/ 261 w 265"/>
                <a:gd name="T41" fmla="*/ 334 h 337"/>
                <a:gd name="T42" fmla="*/ 264 w 265"/>
                <a:gd name="T43" fmla="*/ 329 h 337"/>
                <a:gd name="T44" fmla="*/ 265 w 265"/>
                <a:gd name="T45" fmla="*/ 325 h 337"/>
                <a:gd name="T46" fmla="*/ 265 w 265"/>
                <a:gd name="T47" fmla="*/ 108 h 337"/>
                <a:gd name="T48" fmla="*/ 264 w 265"/>
                <a:gd name="T49" fmla="*/ 104 h 337"/>
                <a:gd name="T50" fmla="*/ 261 w 265"/>
                <a:gd name="T51" fmla="*/ 10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7">
                  <a:moveTo>
                    <a:pt x="156" y="108"/>
                  </a:moveTo>
                  <a:lnTo>
                    <a:pt x="156" y="12"/>
                  </a:lnTo>
                  <a:lnTo>
                    <a:pt x="252" y="108"/>
                  </a:lnTo>
                  <a:lnTo>
                    <a:pt x="156" y="108"/>
                  </a:lnTo>
                  <a:close/>
                  <a:moveTo>
                    <a:pt x="261" y="100"/>
                  </a:moveTo>
                  <a:lnTo>
                    <a:pt x="165" y="3"/>
                  </a:lnTo>
                  <a:lnTo>
                    <a:pt x="161" y="1"/>
                  </a:lnTo>
                  <a:lnTo>
                    <a:pt x="156" y="0"/>
                  </a:lnTo>
                  <a:lnTo>
                    <a:pt x="12" y="0"/>
                  </a:lnTo>
                  <a:lnTo>
                    <a:pt x="7" y="1"/>
                  </a:lnTo>
                  <a:lnTo>
                    <a:pt x="3" y="3"/>
                  </a:lnTo>
                  <a:lnTo>
                    <a:pt x="1" y="7"/>
                  </a:lnTo>
                  <a:lnTo>
                    <a:pt x="0" y="12"/>
                  </a:lnTo>
                  <a:lnTo>
                    <a:pt x="0" y="325"/>
                  </a:lnTo>
                  <a:lnTo>
                    <a:pt x="1" y="329"/>
                  </a:lnTo>
                  <a:lnTo>
                    <a:pt x="3" y="334"/>
                  </a:lnTo>
                  <a:lnTo>
                    <a:pt x="7" y="337"/>
                  </a:lnTo>
                  <a:lnTo>
                    <a:pt x="12" y="337"/>
                  </a:lnTo>
                  <a:lnTo>
                    <a:pt x="253" y="337"/>
                  </a:lnTo>
                  <a:lnTo>
                    <a:pt x="258" y="337"/>
                  </a:lnTo>
                  <a:lnTo>
                    <a:pt x="261" y="334"/>
                  </a:lnTo>
                  <a:lnTo>
                    <a:pt x="264" y="329"/>
                  </a:lnTo>
                  <a:lnTo>
                    <a:pt x="265" y="325"/>
                  </a:lnTo>
                  <a:lnTo>
                    <a:pt x="265" y="108"/>
                  </a:lnTo>
                  <a:lnTo>
                    <a:pt x="264" y="104"/>
                  </a:lnTo>
                  <a:lnTo>
                    <a:pt x="26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962">
              <a:extLst>
                <a:ext uri="{FF2B5EF4-FFF2-40B4-BE49-F238E27FC236}">
                  <a16:creationId xmlns:a16="http://schemas.microsoft.com/office/drawing/2014/main" id="{94CA8A3C-1C23-4779-ABD0-E80A6CA6BAB1}"/>
                </a:ext>
              </a:extLst>
            </p:cNvPr>
            <p:cNvSpPr>
              <a:spLocks noEditPoints="1"/>
            </p:cNvSpPr>
            <p:nvPr/>
          </p:nvSpPr>
          <p:spPr bwMode="auto">
            <a:xfrm>
              <a:off x="5494338" y="1370013"/>
              <a:ext cx="106363" cy="133350"/>
            </a:xfrm>
            <a:custGeom>
              <a:avLst/>
              <a:gdLst>
                <a:gd name="T0" fmla="*/ 157 w 266"/>
                <a:gd name="T1" fmla="*/ 108 h 337"/>
                <a:gd name="T2" fmla="*/ 157 w 266"/>
                <a:gd name="T3" fmla="*/ 12 h 337"/>
                <a:gd name="T4" fmla="*/ 252 w 266"/>
                <a:gd name="T5" fmla="*/ 108 h 337"/>
                <a:gd name="T6" fmla="*/ 157 w 266"/>
                <a:gd name="T7" fmla="*/ 108 h 337"/>
                <a:gd name="T8" fmla="*/ 166 w 266"/>
                <a:gd name="T9" fmla="*/ 3 h 337"/>
                <a:gd name="T10" fmla="*/ 162 w 266"/>
                <a:gd name="T11" fmla="*/ 1 h 337"/>
                <a:gd name="T12" fmla="*/ 157 w 266"/>
                <a:gd name="T13" fmla="*/ 0 h 337"/>
                <a:gd name="T14" fmla="*/ 13 w 266"/>
                <a:gd name="T15" fmla="*/ 0 h 337"/>
                <a:gd name="T16" fmla="*/ 8 w 266"/>
                <a:gd name="T17" fmla="*/ 1 h 337"/>
                <a:gd name="T18" fmla="*/ 5 w 266"/>
                <a:gd name="T19" fmla="*/ 3 h 337"/>
                <a:gd name="T20" fmla="*/ 1 w 266"/>
                <a:gd name="T21" fmla="*/ 7 h 337"/>
                <a:gd name="T22" fmla="*/ 0 w 266"/>
                <a:gd name="T23" fmla="*/ 12 h 337"/>
                <a:gd name="T24" fmla="*/ 0 w 266"/>
                <a:gd name="T25" fmla="*/ 325 h 337"/>
                <a:gd name="T26" fmla="*/ 1 w 266"/>
                <a:gd name="T27" fmla="*/ 329 h 337"/>
                <a:gd name="T28" fmla="*/ 5 w 266"/>
                <a:gd name="T29" fmla="*/ 334 h 337"/>
                <a:gd name="T30" fmla="*/ 8 w 266"/>
                <a:gd name="T31" fmla="*/ 337 h 337"/>
                <a:gd name="T32" fmla="*/ 13 w 266"/>
                <a:gd name="T33" fmla="*/ 337 h 337"/>
                <a:gd name="T34" fmla="*/ 253 w 266"/>
                <a:gd name="T35" fmla="*/ 337 h 337"/>
                <a:gd name="T36" fmla="*/ 258 w 266"/>
                <a:gd name="T37" fmla="*/ 337 h 337"/>
                <a:gd name="T38" fmla="*/ 263 w 266"/>
                <a:gd name="T39" fmla="*/ 334 h 337"/>
                <a:gd name="T40" fmla="*/ 265 w 266"/>
                <a:gd name="T41" fmla="*/ 329 h 337"/>
                <a:gd name="T42" fmla="*/ 266 w 266"/>
                <a:gd name="T43" fmla="*/ 325 h 337"/>
                <a:gd name="T44" fmla="*/ 266 w 266"/>
                <a:gd name="T45" fmla="*/ 108 h 337"/>
                <a:gd name="T46" fmla="*/ 265 w 266"/>
                <a:gd name="T47" fmla="*/ 104 h 337"/>
                <a:gd name="T48" fmla="*/ 263 w 266"/>
                <a:gd name="T49" fmla="*/ 100 h 337"/>
                <a:gd name="T50" fmla="*/ 166 w 266"/>
                <a:gd name="T51" fmla="*/ 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7">
                  <a:moveTo>
                    <a:pt x="157" y="108"/>
                  </a:moveTo>
                  <a:lnTo>
                    <a:pt x="157" y="12"/>
                  </a:lnTo>
                  <a:lnTo>
                    <a:pt x="252" y="108"/>
                  </a:lnTo>
                  <a:lnTo>
                    <a:pt x="157" y="108"/>
                  </a:lnTo>
                  <a:close/>
                  <a:moveTo>
                    <a:pt x="166" y="3"/>
                  </a:moveTo>
                  <a:lnTo>
                    <a:pt x="162" y="1"/>
                  </a:lnTo>
                  <a:lnTo>
                    <a:pt x="157" y="0"/>
                  </a:lnTo>
                  <a:lnTo>
                    <a:pt x="13" y="0"/>
                  </a:lnTo>
                  <a:lnTo>
                    <a:pt x="8" y="1"/>
                  </a:lnTo>
                  <a:lnTo>
                    <a:pt x="5" y="3"/>
                  </a:lnTo>
                  <a:lnTo>
                    <a:pt x="1" y="7"/>
                  </a:lnTo>
                  <a:lnTo>
                    <a:pt x="0" y="12"/>
                  </a:lnTo>
                  <a:lnTo>
                    <a:pt x="0" y="325"/>
                  </a:lnTo>
                  <a:lnTo>
                    <a:pt x="1" y="329"/>
                  </a:lnTo>
                  <a:lnTo>
                    <a:pt x="5" y="334"/>
                  </a:lnTo>
                  <a:lnTo>
                    <a:pt x="8" y="337"/>
                  </a:lnTo>
                  <a:lnTo>
                    <a:pt x="13" y="337"/>
                  </a:lnTo>
                  <a:lnTo>
                    <a:pt x="253" y="337"/>
                  </a:lnTo>
                  <a:lnTo>
                    <a:pt x="258" y="337"/>
                  </a:lnTo>
                  <a:lnTo>
                    <a:pt x="263" y="334"/>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963">
              <a:extLst>
                <a:ext uri="{FF2B5EF4-FFF2-40B4-BE49-F238E27FC236}">
                  <a16:creationId xmlns:a16="http://schemas.microsoft.com/office/drawing/2014/main" id="{C5B0F6D1-A203-43B3-A72A-9487E31D858D}"/>
                </a:ext>
              </a:extLst>
            </p:cNvPr>
            <p:cNvSpPr>
              <a:spLocks noEditPoints="1"/>
            </p:cNvSpPr>
            <p:nvPr/>
          </p:nvSpPr>
          <p:spPr bwMode="auto">
            <a:xfrm>
              <a:off x="5629275" y="1522413"/>
              <a:ext cx="104775" cy="133350"/>
            </a:xfrm>
            <a:custGeom>
              <a:avLst/>
              <a:gdLst>
                <a:gd name="T0" fmla="*/ 156 w 265"/>
                <a:gd name="T1" fmla="*/ 108 h 336"/>
                <a:gd name="T2" fmla="*/ 156 w 265"/>
                <a:gd name="T3" fmla="*/ 11 h 336"/>
                <a:gd name="T4" fmla="*/ 252 w 265"/>
                <a:gd name="T5" fmla="*/ 108 h 336"/>
                <a:gd name="T6" fmla="*/ 156 w 265"/>
                <a:gd name="T7" fmla="*/ 108 h 336"/>
                <a:gd name="T8" fmla="*/ 165 w 265"/>
                <a:gd name="T9" fmla="*/ 3 h 336"/>
                <a:gd name="T10" fmla="*/ 161 w 265"/>
                <a:gd name="T11" fmla="*/ 1 h 336"/>
                <a:gd name="T12" fmla="*/ 156 w 265"/>
                <a:gd name="T13" fmla="*/ 0 h 336"/>
                <a:gd name="T14" fmla="*/ 12 w 265"/>
                <a:gd name="T15" fmla="*/ 0 h 336"/>
                <a:gd name="T16" fmla="*/ 7 w 265"/>
                <a:gd name="T17" fmla="*/ 1 h 336"/>
                <a:gd name="T18" fmla="*/ 3 w 265"/>
                <a:gd name="T19" fmla="*/ 3 h 336"/>
                <a:gd name="T20" fmla="*/ 1 w 265"/>
                <a:gd name="T21" fmla="*/ 7 h 336"/>
                <a:gd name="T22" fmla="*/ 0 w 265"/>
                <a:gd name="T23" fmla="*/ 11 h 336"/>
                <a:gd name="T24" fmla="*/ 0 w 265"/>
                <a:gd name="T25" fmla="*/ 325 h 336"/>
                <a:gd name="T26" fmla="*/ 1 w 265"/>
                <a:gd name="T27" fmla="*/ 329 h 336"/>
                <a:gd name="T28" fmla="*/ 3 w 265"/>
                <a:gd name="T29" fmla="*/ 333 h 336"/>
                <a:gd name="T30" fmla="*/ 7 w 265"/>
                <a:gd name="T31" fmla="*/ 335 h 336"/>
                <a:gd name="T32" fmla="*/ 12 w 265"/>
                <a:gd name="T33" fmla="*/ 336 h 336"/>
                <a:gd name="T34" fmla="*/ 253 w 265"/>
                <a:gd name="T35" fmla="*/ 336 h 336"/>
                <a:gd name="T36" fmla="*/ 258 w 265"/>
                <a:gd name="T37" fmla="*/ 335 h 336"/>
                <a:gd name="T38" fmla="*/ 261 w 265"/>
                <a:gd name="T39" fmla="*/ 333 h 336"/>
                <a:gd name="T40" fmla="*/ 264 w 265"/>
                <a:gd name="T41" fmla="*/ 329 h 336"/>
                <a:gd name="T42" fmla="*/ 265 w 265"/>
                <a:gd name="T43" fmla="*/ 325 h 336"/>
                <a:gd name="T44" fmla="*/ 265 w 265"/>
                <a:gd name="T45" fmla="*/ 108 h 336"/>
                <a:gd name="T46" fmla="*/ 264 w 265"/>
                <a:gd name="T47" fmla="*/ 104 h 336"/>
                <a:gd name="T48" fmla="*/ 261 w 265"/>
                <a:gd name="T49" fmla="*/ 100 h 336"/>
                <a:gd name="T50" fmla="*/ 165 w 265"/>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6">
                  <a:moveTo>
                    <a:pt x="156" y="108"/>
                  </a:moveTo>
                  <a:lnTo>
                    <a:pt x="156" y="11"/>
                  </a:lnTo>
                  <a:lnTo>
                    <a:pt x="252" y="108"/>
                  </a:lnTo>
                  <a:lnTo>
                    <a:pt x="156" y="108"/>
                  </a:lnTo>
                  <a:close/>
                  <a:moveTo>
                    <a:pt x="165" y="3"/>
                  </a:moveTo>
                  <a:lnTo>
                    <a:pt x="161" y="1"/>
                  </a:lnTo>
                  <a:lnTo>
                    <a:pt x="156" y="0"/>
                  </a:lnTo>
                  <a:lnTo>
                    <a:pt x="12" y="0"/>
                  </a:lnTo>
                  <a:lnTo>
                    <a:pt x="7" y="1"/>
                  </a:lnTo>
                  <a:lnTo>
                    <a:pt x="3" y="3"/>
                  </a:lnTo>
                  <a:lnTo>
                    <a:pt x="1" y="7"/>
                  </a:lnTo>
                  <a:lnTo>
                    <a:pt x="0" y="11"/>
                  </a:lnTo>
                  <a:lnTo>
                    <a:pt x="0" y="325"/>
                  </a:lnTo>
                  <a:lnTo>
                    <a:pt x="1" y="329"/>
                  </a:lnTo>
                  <a:lnTo>
                    <a:pt x="3" y="333"/>
                  </a:lnTo>
                  <a:lnTo>
                    <a:pt x="7" y="335"/>
                  </a:lnTo>
                  <a:lnTo>
                    <a:pt x="12" y="336"/>
                  </a:lnTo>
                  <a:lnTo>
                    <a:pt x="253" y="336"/>
                  </a:lnTo>
                  <a:lnTo>
                    <a:pt x="258" y="335"/>
                  </a:lnTo>
                  <a:lnTo>
                    <a:pt x="261" y="333"/>
                  </a:lnTo>
                  <a:lnTo>
                    <a:pt x="264" y="329"/>
                  </a:lnTo>
                  <a:lnTo>
                    <a:pt x="265" y="325"/>
                  </a:lnTo>
                  <a:lnTo>
                    <a:pt x="265" y="108"/>
                  </a:lnTo>
                  <a:lnTo>
                    <a:pt x="264" y="104"/>
                  </a:lnTo>
                  <a:lnTo>
                    <a:pt x="261" y="100"/>
                  </a:lnTo>
                  <a:lnTo>
                    <a:pt x="16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964">
              <a:extLst>
                <a:ext uri="{FF2B5EF4-FFF2-40B4-BE49-F238E27FC236}">
                  <a16:creationId xmlns:a16="http://schemas.microsoft.com/office/drawing/2014/main" id="{308394C2-D299-4C71-A69B-D903DD5D63D0}"/>
                </a:ext>
              </a:extLst>
            </p:cNvPr>
            <p:cNvSpPr>
              <a:spLocks noEditPoints="1"/>
            </p:cNvSpPr>
            <p:nvPr/>
          </p:nvSpPr>
          <p:spPr bwMode="auto">
            <a:xfrm>
              <a:off x="5494338" y="1522413"/>
              <a:ext cx="106363" cy="133350"/>
            </a:xfrm>
            <a:custGeom>
              <a:avLst/>
              <a:gdLst>
                <a:gd name="T0" fmla="*/ 157 w 266"/>
                <a:gd name="T1" fmla="*/ 108 h 336"/>
                <a:gd name="T2" fmla="*/ 157 w 266"/>
                <a:gd name="T3" fmla="*/ 11 h 336"/>
                <a:gd name="T4" fmla="*/ 252 w 266"/>
                <a:gd name="T5" fmla="*/ 108 h 336"/>
                <a:gd name="T6" fmla="*/ 157 w 266"/>
                <a:gd name="T7" fmla="*/ 108 h 336"/>
                <a:gd name="T8" fmla="*/ 166 w 266"/>
                <a:gd name="T9" fmla="*/ 3 h 336"/>
                <a:gd name="T10" fmla="*/ 162 w 266"/>
                <a:gd name="T11" fmla="*/ 1 h 336"/>
                <a:gd name="T12" fmla="*/ 157 w 266"/>
                <a:gd name="T13" fmla="*/ 0 h 336"/>
                <a:gd name="T14" fmla="*/ 13 w 266"/>
                <a:gd name="T15" fmla="*/ 0 h 336"/>
                <a:gd name="T16" fmla="*/ 8 w 266"/>
                <a:gd name="T17" fmla="*/ 1 h 336"/>
                <a:gd name="T18" fmla="*/ 5 w 266"/>
                <a:gd name="T19" fmla="*/ 3 h 336"/>
                <a:gd name="T20" fmla="*/ 1 w 266"/>
                <a:gd name="T21" fmla="*/ 7 h 336"/>
                <a:gd name="T22" fmla="*/ 0 w 266"/>
                <a:gd name="T23" fmla="*/ 11 h 336"/>
                <a:gd name="T24" fmla="*/ 0 w 266"/>
                <a:gd name="T25" fmla="*/ 325 h 336"/>
                <a:gd name="T26" fmla="*/ 1 w 266"/>
                <a:gd name="T27" fmla="*/ 329 h 336"/>
                <a:gd name="T28" fmla="*/ 5 w 266"/>
                <a:gd name="T29" fmla="*/ 333 h 336"/>
                <a:gd name="T30" fmla="*/ 8 w 266"/>
                <a:gd name="T31" fmla="*/ 335 h 336"/>
                <a:gd name="T32" fmla="*/ 13 w 266"/>
                <a:gd name="T33" fmla="*/ 336 h 336"/>
                <a:gd name="T34" fmla="*/ 253 w 266"/>
                <a:gd name="T35" fmla="*/ 336 h 336"/>
                <a:gd name="T36" fmla="*/ 258 w 266"/>
                <a:gd name="T37" fmla="*/ 335 h 336"/>
                <a:gd name="T38" fmla="*/ 263 w 266"/>
                <a:gd name="T39" fmla="*/ 333 h 336"/>
                <a:gd name="T40" fmla="*/ 265 w 266"/>
                <a:gd name="T41" fmla="*/ 329 h 336"/>
                <a:gd name="T42" fmla="*/ 266 w 266"/>
                <a:gd name="T43" fmla="*/ 325 h 336"/>
                <a:gd name="T44" fmla="*/ 266 w 266"/>
                <a:gd name="T45" fmla="*/ 108 h 336"/>
                <a:gd name="T46" fmla="*/ 265 w 266"/>
                <a:gd name="T47" fmla="*/ 104 h 336"/>
                <a:gd name="T48" fmla="*/ 263 w 266"/>
                <a:gd name="T49" fmla="*/ 100 h 336"/>
                <a:gd name="T50" fmla="*/ 166 w 266"/>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6">
                  <a:moveTo>
                    <a:pt x="157" y="108"/>
                  </a:moveTo>
                  <a:lnTo>
                    <a:pt x="157" y="11"/>
                  </a:lnTo>
                  <a:lnTo>
                    <a:pt x="252" y="108"/>
                  </a:lnTo>
                  <a:lnTo>
                    <a:pt x="157" y="108"/>
                  </a:lnTo>
                  <a:close/>
                  <a:moveTo>
                    <a:pt x="166" y="3"/>
                  </a:moveTo>
                  <a:lnTo>
                    <a:pt x="162" y="1"/>
                  </a:lnTo>
                  <a:lnTo>
                    <a:pt x="157" y="0"/>
                  </a:lnTo>
                  <a:lnTo>
                    <a:pt x="13" y="0"/>
                  </a:lnTo>
                  <a:lnTo>
                    <a:pt x="8" y="1"/>
                  </a:lnTo>
                  <a:lnTo>
                    <a:pt x="5" y="3"/>
                  </a:lnTo>
                  <a:lnTo>
                    <a:pt x="1" y="7"/>
                  </a:lnTo>
                  <a:lnTo>
                    <a:pt x="0" y="11"/>
                  </a:lnTo>
                  <a:lnTo>
                    <a:pt x="0" y="325"/>
                  </a:lnTo>
                  <a:lnTo>
                    <a:pt x="1" y="329"/>
                  </a:lnTo>
                  <a:lnTo>
                    <a:pt x="5" y="333"/>
                  </a:lnTo>
                  <a:lnTo>
                    <a:pt x="8" y="335"/>
                  </a:lnTo>
                  <a:lnTo>
                    <a:pt x="13" y="336"/>
                  </a:lnTo>
                  <a:lnTo>
                    <a:pt x="253" y="336"/>
                  </a:lnTo>
                  <a:lnTo>
                    <a:pt x="258" y="335"/>
                  </a:lnTo>
                  <a:lnTo>
                    <a:pt x="263" y="333"/>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Rectangle 1">
            <a:extLst>
              <a:ext uri="{FF2B5EF4-FFF2-40B4-BE49-F238E27FC236}">
                <a16:creationId xmlns:a16="http://schemas.microsoft.com/office/drawing/2014/main" id="{95F4635C-6AAA-4E3B-B6B3-E68B6D699FEF}"/>
              </a:ext>
            </a:extLst>
          </p:cNvPr>
          <p:cNvSpPr/>
          <p:nvPr/>
        </p:nvSpPr>
        <p:spPr>
          <a:xfrm>
            <a:off x="408716" y="267172"/>
            <a:ext cx="2318648" cy="707886"/>
          </a:xfrm>
          <a:prstGeom prst="rect">
            <a:avLst/>
          </a:prstGeom>
        </p:spPr>
        <p:txBody>
          <a:bodyPr wrap="none">
            <a:spAutoFit/>
          </a:bodyPr>
          <a:lstStyle/>
          <a:p>
            <a:r>
              <a:rPr lang="en-GB" sz="4000" dirty="0">
                <a:latin typeface="+mj-lt"/>
              </a:rPr>
              <a:t>Volunteer </a:t>
            </a:r>
            <a:endParaRPr lang="id-ID" sz="4000" dirty="0">
              <a:latin typeface="+mj-lt"/>
            </a:endParaRPr>
          </a:p>
        </p:txBody>
      </p:sp>
      <p:sp>
        <p:nvSpPr>
          <p:cNvPr id="3" name="AutoShape 2" descr="https://apis.mail.yahoo.com/ws/v3/mailboxes/@.id==VjN-6P8X4r6kFz4IqceDrHncBAbGnI_VwxdxZI7VnI2kVKH_0W0p-o_mMYjS16f2jxiyT4YLq15JUcbdx0AIPyiC0RpdixHhG_C-BXdBgSbOXzg/messages/@.id==AG62T2YP9EnpXObQ3wtaQEWK7UQ/content/parts/@.id==2/thumbnail?appId=YMailNorrin&amp;downloadWhenThumbnailFails=true&amp;pid=2">
            <a:extLst>
              <a:ext uri="{FF2B5EF4-FFF2-40B4-BE49-F238E27FC236}">
                <a16:creationId xmlns:a16="http://schemas.microsoft.com/office/drawing/2014/main" id="{41B40B59-B7A5-414D-ACE8-A62CB6F2ADE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a:extLst>
              <a:ext uri="{FF2B5EF4-FFF2-40B4-BE49-F238E27FC236}">
                <a16:creationId xmlns:a16="http://schemas.microsoft.com/office/drawing/2014/main" id="{572365E2-4FB7-4E22-A93A-A728683E6C55}"/>
              </a:ext>
            </a:extLst>
          </p:cNvPr>
          <p:cNvSpPr/>
          <p:nvPr/>
        </p:nvSpPr>
        <p:spPr>
          <a:xfrm>
            <a:off x="2510986" y="1123053"/>
            <a:ext cx="4419901" cy="4801314"/>
          </a:xfrm>
          <a:prstGeom prst="rect">
            <a:avLst/>
          </a:prstGeom>
        </p:spPr>
        <p:txBody>
          <a:bodyPr wrap="square">
            <a:spAutoFit/>
          </a:bodyPr>
          <a:lstStyle/>
          <a:p>
            <a:r>
              <a:rPr lang="en-GB" dirty="0">
                <a:latin typeface="Arial" panose="020B0604020202020204" pitchFamily="34" charset="0"/>
                <a:cs typeface="Arial" panose="020B0604020202020204" pitchFamily="34" charset="0"/>
              </a:rPr>
              <a:t>Purchase items from our store to help spread awareness – we have pens, wristbands, notepads, golf balls. Golf towels, beanies, t-shirts and pin badges for sale</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Hold an event to raise funds – past events have included quiz nights, golf days, wedding favours, sponsored runs/walks/cycles and coffee mornings. We will help promote your event across our networks and can organise promotional material and support</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Share our story: help us spread awareness by encouraging others to </a:t>
            </a:r>
            <a:r>
              <a:rPr lang="en-US" b="1" dirty="0"/>
              <a:t>“Catch It Early”</a:t>
            </a: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03C144E-4AFD-44CB-A5A1-87806B262795}"/>
              </a:ext>
            </a:extLst>
          </p:cNvPr>
          <p:cNvPicPr>
            <a:picLocks noChangeAspect="1"/>
          </p:cNvPicPr>
          <p:nvPr/>
        </p:nvPicPr>
        <p:blipFill>
          <a:blip r:embed="rId2"/>
          <a:stretch>
            <a:fillRect/>
          </a:stretch>
        </p:blipFill>
        <p:spPr>
          <a:xfrm>
            <a:off x="6930887" y="1024540"/>
            <a:ext cx="5084505" cy="5078408"/>
          </a:xfrm>
          <a:prstGeom prst="rect">
            <a:avLst/>
          </a:prstGeom>
        </p:spPr>
      </p:pic>
    </p:spTree>
    <p:extLst>
      <p:ext uri="{BB962C8B-B14F-4D97-AF65-F5344CB8AC3E}">
        <p14:creationId xmlns:p14="http://schemas.microsoft.com/office/powerpoint/2010/main" val="170767653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9A4C66B-BBFC-4EF4-B943-54C582A3D6F5}"/>
              </a:ext>
            </a:extLst>
          </p:cNvPr>
          <p:cNvGrpSpPr/>
          <p:nvPr/>
        </p:nvGrpSpPr>
        <p:grpSpPr>
          <a:xfrm>
            <a:off x="7501817" y="1570105"/>
            <a:ext cx="271462" cy="266700"/>
            <a:chOff x="903288" y="6518275"/>
            <a:chExt cx="271462" cy="266700"/>
          </a:xfrm>
          <a:solidFill>
            <a:schemeClr val="bg1"/>
          </a:solidFill>
        </p:grpSpPr>
        <p:sp>
          <p:nvSpPr>
            <p:cNvPr id="29" name="Freeform 1840">
              <a:extLst>
                <a:ext uri="{FF2B5EF4-FFF2-40B4-BE49-F238E27FC236}">
                  <a16:creationId xmlns:a16="http://schemas.microsoft.com/office/drawing/2014/main" id="{E44811C0-5C22-4F94-A217-0E3ACDBA316E}"/>
                </a:ext>
              </a:extLst>
            </p:cNvPr>
            <p:cNvSpPr>
              <a:spLocks/>
            </p:cNvSpPr>
            <p:nvPr/>
          </p:nvSpPr>
          <p:spPr bwMode="auto">
            <a:xfrm>
              <a:off x="946150" y="6518275"/>
              <a:ext cx="228600" cy="204788"/>
            </a:xfrm>
            <a:custGeom>
              <a:avLst/>
              <a:gdLst>
                <a:gd name="T0" fmla="*/ 566 w 574"/>
                <a:gd name="T1" fmla="*/ 6 h 515"/>
                <a:gd name="T2" fmla="*/ 562 w 574"/>
                <a:gd name="T3" fmla="*/ 3 h 515"/>
                <a:gd name="T4" fmla="*/ 557 w 574"/>
                <a:gd name="T5" fmla="*/ 1 h 515"/>
                <a:gd name="T6" fmla="*/ 553 w 574"/>
                <a:gd name="T7" fmla="*/ 0 h 515"/>
                <a:gd name="T8" fmla="*/ 549 w 574"/>
                <a:gd name="T9" fmla="*/ 0 h 515"/>
                <a:gd name="T10" fmla="*/ 544 w 574"/>
                <a:gd name="T11" fmla="*/ 1 h 515"/>
                <a:gd name="T12" fmla="*/ 540 w 574"/>
                <a:gd name="T13" fmla="*/ 3 h 515"/>
                <a:gd name="T14" fmla="*/ 535 w 574"/>
                <a:gd name="T15" fmla="*/ 6 h 515"/>
                <a:gd name="T16" fmla="*/ 532 w 574"/>
                <a:gd name="T17" fmla="*/ 10 h 515"/>
                <a:gd name="T18" fmla="*/ 165 w 574"/>
                <a:gd name="T19" fmla="*/ 456 h 515"/>
                <a:gd name="T20" fmla="*/ 41 w 574"/>
                <a:gd name="T21" fmla="*/ 330 h 515"/>
                <a:gd name="T22" fmla="*/ 36 w 574"/>
                <a:gd name="T23" fmla="*/ 327 h 515"/>
                <a:gd name="T24" fmla="*/ 33 w 574"/>
                <a:gd name="T25" fmla="*/ 325 h 515"/>
                <a:gd name="T26" fmla="*/ 28 w 574"/>
                <a:gd name="T27" fmla="*/ 324 h 515"/>
                <a:gd name="T28" fmla="*/ 23 w 574"/>
                <a:gd name="T29" fmla="*/ 324 h 515"/>
                <a:gd name="T30" fmla="*/ 18 w 574"/>
                <a:gd name="T31" fmla="*/ 324 h 515"/>
                <a:gd name="T32" fmla="*/ 14 w 574"/>
                <a:gd name="T33" fmla="*/ 325 h 515"/>
                <a:gd name="T34" fmla="*/ 11 w 574"/>
                <a:gd name="T35" fmla="*/ 327 h 515"/>
                <a:gd name="T36" fmla="*/ 6 w 574"/>
                <a:gd name="T37" fmla="*/ 330 h 515"/>
                <a:gd name="T38" fmla="*/ 3 w 574"/>
                <a:gd name="T39" fmla="*/ 335 h 515"/>
                <a:gd name="T40" fmla="*/ 1 w 574"/>
                <a:gd name="T41" fmla="*/ 339 h 515"/>
                <a:gd name="T42" fmla="*/ 0 w 574"/>
                <a:gd name="T43" fmla="*/ 343 h 515"/>
                <a:gd name="T44" fmla="*/ 0 w 574"/>
                <a:gd name="T45" fmla="*/ 348 h 515"/>
                <a:gd name="T46" fmla="*/ 0 w 574"/>
                <a:gd name="T47" fmla="*/ 352 h 515"/>
                <a:gd name="T48" fmla="*/ 1 w 574"/>
                <a:gd name="T49" fmla="*/ 357 h 515"/>
                <a:gd name="T50" fmla="*/ 3 w 574"/>
                <a:gd name="T51" fmla="*/ 361 h 515"/>
                <a:gd name="T52" fmla="*/ 6 w 574"/>
                <a:gd name="T53" fmla="*/ 365 h 515"/>
                <a:gd name="T54" fmla="*/ 150 w 574"/>
                <a:gd name="T55" fmla="*/ 509 h 515"/>
                <a:gd name="T56" fmla="*/ 154 w 574"/>
                <a:gd name="T57" fmla="*/ 511 h 515"/>
                <a:gd name="T58" fmla="*/ 158 w 574"/>
                <a:gd name="T59" fmla="*/ 513 h 515"/>
                <a:gd name="T60" fmla="*/ 162 w 574"/>
                <a:gd name="T61" fmla="*/ 515 h 515"/>
                <a:gd name="T62" fmla="*/ 168 w 574"/>
                <a:gd name="T63" fmla="*/ 515 h 515"/>
                <a:gd name="T64" fmla="*/ 168 w 574"/>
                <a:gd name="T65" fmla="*/ 515 h 515"/>
                <a:gd name="T66" fmla="*/ 169 w 574"/>
                <a:gd name="T67" fmla="*/ 515 h 515"/>
                <a:gd name="T68" fmla="*/ 173 w 574"/>
                <a:gd name="T69" fmla="*/ 515 h 515"/>
                <a:gd name="T70" fmla="*/ 178 w 574"/>
                <a:gd name="T71" fmla="*/ 512 h 515"/>
                <a:gd name="T72" fmla="*/ 182 w 574"/>
                <a:gd name="T73" fmla="*/ 510 h 515"/>
                <a:gd name="T74" fmla="*/ 185 w 574"/>
                <a:gd name="T75" fmla="*/ 507 h 515"/>
                <a:gd name="T76" fmla="*/ 570 w 574"/>
                <a:gd name="T77" fmla="*/ 40 h 515"/>
                <a:gd name="T78" fmla="*/ 572 w 574"/>
                <a:gd name="T79" fmla="*/ 35 h 515"/>
                <a:gd name="T80" fmla="*/ 574 w 574"/>
                <a:gd name="T81" fmla="*/ 31 h 515"/>
                <a:gd name="T82" fmla="*/ 574 w 574"/>
                <a:gd name="T83" fmla="*/ 26 h 515"/>
                <a:gd name="T84" fmla="*/ 574 w 574"/>
                <a:gd name="T85" fmla="*/ 22 h 515"/>
                <a:gd name="T86" fmla="*/ 574 w 574"/>
                <a:gd name="T87" fmla="*/ 18 h 515"/>
                <a:gd name="T88" fmla="*/ 572 w 574"/>
                <a:gd name="T89" fmla="*/ 13 h 515"/>
                <a:gd name="T90" fmla="*/ 570 w 574"/>
                <a:gd name="T91" fmla="*/ 9 h 515"/>
                <a:gd name="T92" fmla="*/ 566 w 574"/>
                <a:gd name="T9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4" h="515">
                  <a:moveTo>
                    <a:pt x="566" y="6"/>
                  </a:moveTo>
                  <a:lnTo>
                    <a:pt x="562" y="3"/>
                  </a:lnTo>
                  <a:lnTo>
                    <a:pt x="557" y="1"/>
                  </a:lnTo>
                  <a:lnTo>
                    <a:pt x="553" y="0"/>
                  </a:lnTo>
                  <a:lnTo>
                    <a:pt x="549" y="0"/>
                  </a:lnTo>
                  <a:lnTo>
                    <a:pt x="544" y="1"/>
                  </a:lnTo>
                  <a:lnTo>
                    <a:pt x="540" y="3"/>
                  </a:lnTo>
                  <a:lnTo>
                    <a:pt x="535" y="6"/>
                  </a:lnTo>
                  <a:lnTo>
                    <a:pt x="532" y="10"/>
                  </a:lnTo>
                  <a:lnTo>
                    <a:pt x="165" y="456"/>
                  </a:lnTo>
                  <a:lnTo>
                    <a:pt x="41" y="330"/>
                  </a:lnTo>
                  <a:lnTo>
                    <a:pt x="36" y="327"/>
                  </a:lnTo>
                  <a:lnTo>
                    <a:pt x="33" y="325"/>
                  </a:lnTo>
                  <a:lnTo>
                    <a:pt x="28" y="324"/>
                  </a:lnTo>
                  <a:lnTo>
                    <a:pt x="23" y="324"/>
                  </a:lnTo>
                  <a:lnTo>
                    <a:pt x="18" y="324"/>
                  </a:lnTo>
                  <a:lnTo>
                    <a:pt x="14" y="325"/>
                  </a:lnTo>
                  <a:lnTo>
                    <a:pt x="11" y="327"/>
                  </a:lnTo>
                  <a:lnTo>
                    <a:pt x="6" y="330"/>
                  </a:lnTo>
                  <a:lnTo>
                    <a:pt x="3" y="335"/>
                  </a:lnTo>
                  <a:lnTo>
                    <a:pt x="1" y="339"/>
                  </a:lnTo>
                  <a:lnTo>
                    <a:pt x="0" y="343"/>
                  </a:lnTo>
                  <a:lnTo>
                    <a:pt x="0" y="348"/>
                  </a:lnTo>
                  <a:lnTo>
                    <a:pt x="0" y="352"/>
                  </a:lnTo>
                  <a:lnTo>
                    <a:pt x="1" y="357"/>
                  </a:lnTo>
                  <a:lnTo>
                    <a:pt x="3" y="361"/>
                  </a:lnTo>
                  <a:lnTo>
                    <a:pt x="6" y="365"/>
                  </a:lnTo>
                  <a:lnTo>
                    <a:pt x="150" y="509"/>
                  </a:lnTo>
                  <a:lnTo>
                    <a:pt x="154" y="511"/>
                  </a:lnTo>
                  <a:lnTo>
                    <a:pt x="158" y="513"/>
                  </a:lnTo>
                  <a:lnTo>
                    <a:pt x="162" y="515"/>
                  </a:lnTo>
                  <a:lnTo>
                    <a:pt x="168" y="515"/>
                  </a:lnTo>
                  <a:lnTo>
                    <a:pt x="168" y="515"/>
                  </a:lnTo>
                  <a:lnTo>
                    <a:pt x="169" y="515"/>
                  </a:lnTo>
                  <a:lnTo>
                    <a:pt x="173" y="515"/>
                  </a:lnTo>
                  <a:lnTo>
                    <a:pt x="178" y="512"/>
                  </a:lnTo>
                  <a:lnTo>
                    <a:pt x="182" y="510"/>
                  </a:lnTo>
                  <a:lnTo>
                    <a:pt x="185" y="507"/>
                  </a:lnTo>
                  <a:lnTo>
                    <a:pt x="570" y="40"/>
                  </a:lnTo>
                  <a:lnTo>
                    <a:pt x="572" y="35"/>
                  </a:lnTo>
                  <a:lnTo>
                    <a:pt x="574" y="31"/>
                  </a:lnTo>
                  <a:lnTo>
                    <a:pt x="574" y="26"/>
                  </a:lnTo>
                  <a:lnTo>
                    <a:pt x="574" y="22"/>
                  </a:lnTo>
                  <a:lnTo>
                    <a:pt x="574" y="18"/>
                  </a:lnTo>
                  <a:lnTo>
                    <a:pt x="572" y="13"/>
                  </a:lnTo>
                  <a:lnTo>
                    <a:pt x="570" y="9"/>
                  </a:lnTo>
                  <a:lnTo>
                    <a:pt x="56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841">
              <a:extLst>
                <a:ext uri="{FF2B5EF4-FFF2-40B4-BE49-F238E27FC236}">
                  <a16:creationId xmlns:a16="http://schemas.microsoft.com/office/drawing/2014/main" id="{A489F9C2-99D2-4C71-A167-1725FED39DC4}"/>
                </a:ext>
              </a:extLst>
            </p:cNvPr>
            <p:cNvSpPr>
              <a:spLocks/>
            </p:cNvSpPr>
            <p:nvPr/>
          </p:nvSpPr>
          <p:spPr bwMode="auto">
            <a:xfrm>
              <a:off x="903288" y="6546850"/>
              <a:ext cx="238125" cy="238125"/>
            </a:xfrm>
            <a:custGeom>
              <a:avLst/>
              <a:gdLst>
                <a:gd name="T0" fmla="*/ 569 w 599"/>
                <a:gd name="T1" fmla="*/ 220 h 598"/>
                <a:gd name="T2" fmla="*/ 562 w 599"/>
                <a:gd name="T3" fmla="*/ 223 h 598"/>
                <a:gd name="T4" fmla="*/ 555 w 599"/>
                <a:gd name="T5" fmla="*/ 229 h 598"/>
                <a:gd name="T6" fmla="*/ 552 w 599"/>
                <a:gd name="T7" fmla="*/ 238 h 598"/>
                <a:gd name="T8" fmla="*/ 551 w 599"/>
                <a:gd name="T9" fmla="*/ 551 h 598"/>
                <a:gd name="T10" fmla="*/ 48 w 599"/>
                <a:gd name="T11" fmla="*/ 47 h 598"/>
                <a:gd name="T12" fmla="*/ 421 w 599"/>
                <a:gd name="T13" fmla="*/ 47 h 598"/>
                <a:gd name="T14" fmla="*/ 430 w 599"/>
                <a:gd name="T15" fmla="*/ 44 h 598"/>
                <a:gd name="T16" fmla="*/ 436 w 599"/>
                <a:gd name="T17" fmla="*/ 37 h 598"/>
                <a:gd name="T18" fmla="*/ 440 w 599"/>
                <a:gd name="T19" fmla="*/ 28 h 598"/>
                <a:gd name="T20" fmla="*/ 440 w 599"/>
                <a:gd name="T21" fmla="*/ 19 h 598"/>
                <a:gd name="T22" fmla="*/ 436 w 599"/>
                <a:gd name="T23" fmla="*/ 11 h 598"/>
                <a:gd name="T24" fmla="*/ 430 w 599"/>
                <a:gd name="T25" fmla="*/ 4 h 598"/>
                <a:gd name="T26" fmla="*/ 421 w 599"/>
                <a:gd name="T27" fmla="*/ 0 h 598"/>
                <a:gd name="T28" fmla="*/ 24 w 599"/>
                <a:gd name="T29" fmla="*/ 0 h 598"/>
                <a:gd name="T30" fmla="*/ 14 w 599"/>
                <a:gd name="T31" fmla="*/ 2 h 598"/>
                <a:gd name="T32" fmla="*/ 6 w 599"/>
                <a:gd name="T33" fmla="*/ 6 h 598"/>
                <a:gd name="T34" fmla="*/ 2 w 599"/>
                <a:gd name="T35" fmla="*/ 14 h 598"/>
                <a:gd name="T36" fmla="*/ 0 w 599"/>
                <a:gd name="T37" fmla="*/ 24 h 598"/>
                <a:gd name="T38" fmla="*/ 1 w 599"/>
                <a:gd name="T39" fmla="*/ 579 h 598"/>
                <a:gd name="T40" fmla="*/ 4 w 599"/>
                <a:gd name="T41" fmla="*/ 588 h 598"/>
                <a:gd name="T42" fmla="*/ 11 w 599"/>
                <a:gd name="T43" fmla="*/ 595 h 598"/>
                <a:gd name="T44" fmla="*/ 18 w 599"/>
                <a:gd name="T45" fmla="*/ 598 h 598"/>
                <a:gd name="T46" fmla="*/ 575 w 599"/>
                <a:gd name="T47" fmla="*/ 598 h 598"/>
                <a:gd name="T48" fmla="*/ 584 w 599"/>
                <a:gd name="T49" fmla="*/ 597 h 598"/>
                <a:gd name="T50" fmla="*/ 591 w 599"/>
                <a:gd name="T51" fmla="*/ 592 h 598"/>
                <a:gd name="T52" fmla="*/ 597 w 599"/>
                <a:gd name="T53" fmla="*/ 584 h 598"/>
                <a:gd name="T54" fmla="*/ 599 w 599"/>
                <a:gd name="T55" fmla="*/ 575 h 598"/>
                <a:gd name="T56" fmla="*/ 598 w 599"/>
                <a:gd name="T57" fmla="*/ 238 h 598"/>
                <a:gd name="T58" fmla="*/ 595 w 599"/>
                <a:gd name="T59" fmla="*/ 229 h 598"/>
                <a:gd name="T60" fmla="*/ 588 w 599"/>
                <a:gd name="T61" fmla="*/ 223 h 598"/>
                <a:gd name="T62" fmla="*/ 579 w 599"/>
                <a:gd name="T63" fmla="*/ 22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9" h="598">
                  <a:moveTo>
                    <a:pt x="575" y="218"/>
                  </a:moveTo>
                  <a:lnTo>
                    <a:pt x="569" y="220"/>
                  </a:lnTo>
                  <a:lnTo>
                    <a:pt x="565" y="221"/>
                  </a:lnTo>
                  <a:lnTo>
                    <a:pt x="562" y="223"/>
                  </a:lnTo>
                  <a:lnTo>
                    <a:pt x="557" y="226"/>
                  </a:lnTo>
                  <a:lnTo>
                    <a:pt x="555" y="229"/>
                  </a:lnTo>
                  <a:lnTo>
                    <a:pt x="553" y="234"/>
                  </a:lnTo>
                  <a:lnTo>
                    <a:pt x="552" y="238"/>
                  </a:lnTo>
                  <a:lnTo>
                    <a:pt x="551" y="243"/>
                  </a:lnTo>
                  <a:lnTo>
                    <a:pt x="551" y="551"/>
                  </a:lnTo>
                  <a:lnTo>
                    <a:pt x="48" y="551"/>
                  </a:lnTo>
                  <a:lnTo>
                    <a:pt x="48" y="47"/>
                  </a:lnTo>
                  <a:lnTo>
                    <a:pt x="416" y="47"/>
                  </a:lnTo>
                  <a:lnTo>
                    <a:pt x="421" y="47"/>
                  </a:lnTo>
                  <a:lnTo>
                    <a:pt x="426" y="46"/>
                  </a:lnTo>
                  <a:lnTo>
                    <a:pt x="430" y="44"/>
                  </a:lnTo>
                  <a:lnTo>
                    <a:pt x="433" y="41"/>
                  </a:lnTo>
                  <a:lnTo>
                    <a:pt x="436" y="37"/>
                  </a:lnTo>
                  <a:lnTo>
                    <a:pt x="438" y="33"/>
                  </a:lnTo>
                  <a:lnTo>
                    <a:pt x="440" y="28"/>
                  </a:lnTo>
                  <a:lnTo>
                    <a:pt x="440" y="24"/>
                  </a:lnTo>
                  <a:lnTo>
                    <a:pt x="440" y="19"/>
                  </a:lnTo>
                  <a:lnTo>
                    <a:pt x="438" y="14"/>
                  </a:lnTo>
                  <a:lnTo>
                    <a:pt x="436" y="11"/>
                  </a:lnTo>
                  <a:lnTo>
                    <a:pt x="433" y="6"/>
                  </a:lnTo>
                  <a:lnTo>
                    <a:pt x="430" y="4"/>
                  </a:lnTo>
                  <a:lnTo>
                    <a:pt x="426" y="2"/>
                  </a:lnTo>
                  <a:lnTo>
                    <a:pt x="421" y="0"/>
                  </a:lnTo>
                  <a:lnTo>
                    <a:pt x="416" y="0"/>
                  </a:lnTo>
                  <a:lnTo>
                    <a:pt x="24" y="0"/>
                  </a:lnTo>
                  <a:lnTo>
                    <a:pt x="18" y="0"/>
                  </a:lnTo>
                  <a:lnTo>
                    <a:pt x="14" y="2"/>
                  </a:lnTo>
                  <a:lnTo>
                    <a:pt x="11" y="4"/>
                  </a:lnTo>
                  <a:lnTo>
                    <a:pt x="6" y="6"/>
                  </a:lnTo>
                  <a:lnTo>
                    <a:pt x="4" y="11"/>
                  </a:lnTo>
                  <a:lnTo>
                    <a:pt x="2" y="14"/>
                  </a:lnTo>
                  <a:lnTo>
                    <a:pt x="1" y="19"/>
                  </a:lnTo>
                  <a:lnTo>
                    <a:pt x="0" y="24"/>
                  </a:lnTo>
                  <a:lnTo>
                    <a:pt x="0" y="575"/>
                  </a:lnTo>
                  <a:lnTo>
                    <a:pt x="1" y="579"/>
                  </a:lnTo>
                  <a:lnTo>
                    <a:pt x="2" y="584"/>
                  </a:lnTo>
                  <a:lnTo>
                    <a:pt x="4" y="588"/>
                  </a:lnTo>
                  <a:lnTo>
                    <a:pt x="6" y="592"/>
                  </a:lnTo>
                  <a:lnTo>
                    <a:pt x="11" y="595"/>
                  </a:lnTo>
                  <a:lnTo>
                    <a:pt x="14" y="597"/>
                  </a:lnTo>
                  <a:lnTo>
                    <a:pt x="18" y="598"/>
                  </a:lnTo>
                  <a:lnTo>
                    <a:pt x="24" y="598"/>
                  </a:lnTo>
                  <a:lnTo>
                    <a:pt x="575" y="598"/>
                  </a:lnTo>
                  <a:lnTo>
                    <a:pt x="579" y="598"/>
                  </a:lnTo>
                  <a:lnTo>
                    <a:pt x="584" y="597"/>
                  </a:lnTo>
                  <a:lnTo>
                    <a:pt x="588" y="595"/>
                  </a:lnTo>
                  <a:lnTo>
                    <a:pt x="591" y="592"/>
                  </a:lnTo>
                  <a:lnTo>
                    <a:pt x="595" y="588"/>
                  </a:lnTo>
                  <a:lnTo>
                    <a:pt x="597" y="584"/>
                  </a:lnTo>
                  <a:lnTo>
                    <a:pt x="598" y="579"/>
                  </a:lnTo>
                  <a:lnTo>
                    <a:pt x="599" y="575"/>
                  </a:lnTo>
                  <a:lnTo>
                    <a:pt x="599" y="243"/>
                  </a:lnTo>
                  <a:lnTo>
                    <a:pt x="598" y="238"/>
                  </a:lnTo>
                  <a:lnTo>
                    <a:pt x="597" y="234"/>
                  </a:lnTo>
                  <a:lnTo>
                    <a:pt x="595" y="229"/>
                  </a:lnTo>
                  <a:lnTo>
                    <a:pt x="591" y="226"/>
                  </a:lnTo>
                  <a:lnTo>
                    <a:pt x="588" y="223"/>
                  </a:lnTo>
                  <a:lnTo>
                    <a:pt x="584" y="221"/>
                  </a:lnTo>
                  <a:lnTo>
                    <a:pt x="579" y="220"/>
                  </a:lnTo>
                  <a:lnTo>
                    <a:pt x="575"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 name="Group 32">
            <a:extLst>
              <a:ext uri="{FF2B5EF4-FFF2-40B4-BE49-F238E27FC236}">
                <a16:creationId xmlns:a16="http://schemas.microsoft.com/office/drawing/2014/main" id="{AF2D5C6A-22B3-4785-85EE-72410E63818A}"/>
              </a:ext>
            </a:extLst>
          </p:cNvPr>
          <p:cNvGrpSpPr/>
          <p:nvPr/>
        </p:nvGrpSpPr>
        <p:grpSpPr>
          <a:xfrm>
            <a:off x="1095010" y="4283942"/>
            <a:ext cx="271462" cy="266700"/>
            <a:chOff x="903288" y="6518275"/>
            <a:chExt cx="271462" cy="266700"/>
          </a:xfrm>
          <a:solidFill>
            <a:schemeClr val="bg1"/>
          </a:solidFill>
        </p:grpSpPr>
        <p:sp>
          <p:nvSpPr>
            <p:cNvPr id="34" name="Freeform 1840">
              <a:extLst>
                <a:ext uri="{FF2B5EF4-FFF2-40B4-BE49-F238E27FC236}">
                  <a16:creationId xmlns:a16="http://schemas.microsoft.com/office/drawing/2014/main" id="{AB044C91-99B4-43E9-84DD-E9CD8C34CC3B}"/>
                </a:ext>
              </a:extLst>
            </p:cNvPr>
            <p:cNvSpPr>
              <a:spLocks/>
            </p:cNvSpPr>
            <p:nvPr/>
          </p:nvSpPr>
          <p:spPr bwMode="auto">
            <a:xfrm>
              <a:off x="946150" y="6518275"/>
              <a:ext cx="228600" cy="204788"/>
            </a:xfrm>
            <a:custGeom>
              <a:avLst/>
              <a:gdLst>
                <a:gd name="T0" fmla="*/ 566 w 574"/>
                <a:gd name="T1" fmla="*/ 6 h 515"/>
                <a:gd name="T2" fmla="*/ 562 w 574"/>
                <a:gd name="T3" fmla="*/ 3 h 515"/>
                <a:gd name="T4" fmla="*/ 557 w 574"/>
                <a:gd name="T5" fmla="*/ 1 h 515"/>
                <a:gd name="T6" fmla="*/ 553 w 574"/>
                <a:gd name="T7" fmla="*/ 0 h 515"/>
                <a:gd name="T8" fmla="*/ 549 w 574"/>
                <a:gd name="T9" fmla="*/ 0 h 515"/>
                <a:gd name="T10" fmla="*/ 544 w 574"/>
                <a:gd name="T11" fmla="*/ 1 h 515"/>
                <a:gd name="T12" fmla="*/ 540 w 574"/>
                <a:gd name="T13" fmla="*/ 3 h 515"/>
                <a:gd name="T14" fmla="*/ 535 w 574"/>
                <a:gd name="T15" fmla="*/ 6 h 515"/>
                <a:gd name="T16" fmla="*/ 532 w 574"/>
                <a:gd name="T17" fmla="*/ 10 h 515"/>
                <a:gd name="T18" fmla="*/ 165 w 574"/>
                <a:gd name="T19" fmla="*/ 456 h 515"/>
                <a:gd name="T20" fmla="*/ 41 w 574"/>
                <a:gd name="T21" fmla="*/ 330 h 515"/>
                <a:gd name="T22" fmla="*/ 36 w 574"/>
                <a:gd name="T23" fmla="*/ 327 h 515"/>
                <a:gd name="T24" fmla="*/ 33 w 574"/>
                <a:gd name="T25" fmla="*/ 325 h 515"/>
                <a:gd name="T26" fmla="*/ 28 w 574"/>
                <a:gd name="T27" fmla="*/ 324 h 515"/>
                <a:gd name="T28" fmla="*/ 23 w 574"/>
                <a:gd name="T29" fmla="*/ 324 h 515"/>
                <a:gd name="T30" fmla="*/ 18 w 574"/>
                <a:gd name="T31" fmla="*/ 324 h 515"/>
                <a:gd name="T32" fmla="*/ 14 w 574"/>
                <a:gd name="T33" fmla="*/ 325 h 515"/>
                <a:gd name="T34" fmla="*/ 11 w 574"/>
                <a:gd name="T35" fmla="*/ 327 h 515"/>
                <a:gd name="T36" fmla="*/ 6 w 574"/>
                <a:gd name="T37" fmla="*/ 330 h 515"/>
                <a:gd name="T38" fmla="*/ 3 w 574"/>
                <a:gd name="T39" fmla="*/ 335 h 515"/>
                <a:gd name="T40" fmla="*/ 1 w 574"/>
                <a:gd name="T41" fmla="*/ 339 h 515"/>
                <a:gd name="T42" fmla="*/ 0 w 574"/>
                <a:gd name="T43" fmla="*/ 343 h 515"/>
                <a:gd name="T44" fmla="*/ 0 w 574"/>
                <a:gd name="T45" fmla="*/ 348 h 515"/>
                <a:gd name="T46" fmla="*/ 0 w 574"/>
                <a:gd name="T47" fmla="*/ 352 h 515"/>
                <a:gd name="T48" fmla="*/ 1 w 574"/>
                <a:gd name="T49" fmla="*/ 357 h 515"/>
                <a:gd name="T50" fmla="*/ 3 w 574"/>
                <a:gd name="T51" fmla="*/ 361 h 515"/>
                <a:gd name="T52" fmla="*/ 6 w 574"/>
                <a:gd name="T53" fmla="*/ 365 h 515"/>
                <a:gd name="T54" fmla="*/ 150 w 574"/>
                <a:gd name="T55" fmla="*/ 509 h 515"/>
                <a:gd name="T56" fmla="*/ 154 w 574"/>
                <a:gd name="T57" fmla="*/ 511 h 515"/>
                <a:gd name="T58" fmla="*/ 158 w 574"/>
                <a:gd name="T59" fmla="*/ 513 h 515"/>
                <a:gd name="T60" fmla="*/ 162 w 574"/>
                <a:gd name="T61" fmla="*/ 515 h 515"/>
                <a:gd name="T62" fmla="*/ 168 w 574"/>
                <a:gd name="T63" fmla="*/ 515 h 515"/>
                <a:gd name="T64" fmla="*/ 168 w 574"/>
                <a:gd name="T65" fmla="*/ 515 h 515"/>
                <a:gd name="T66" fmla="*/ 169 w 574"/>
                <a:gd name="T67" fmla="*/ 515 h 515"/>
                <a:gd name="T68" fmla="*/ 173 w 574"/>
                <a:gd name="T69" fmla="*/ 515 h 515"/>
                <a:gd name="T70" fmla="*/ 178 w 574"/>
                <a:gd name="T71" fmla="*/ 512 h 515"/>
                <a:gd name="T72" fmla="*/ 182 w 574"/>
                <a:gd name="T73" fmla="*/ 510 h 515"/>
                <a:gd name="T74" fmla="*/ 185 w 574"/>
                <a:gd name="T75" fmla="*/ 507 h 515"/>
                <a:gd name="T76" fmla="*/ 570 w 574"/>
                <a:gd name="T77" fmla="*/ 40 h 515"/>
                <a:gd name="T78" fmla="*/ 572 w 574"/>
                <a:gd name="T79" fmla="*/ 35 h 515"/>
                <a:gd name="T80" fmla="*/ 574 w 574"/>
                <a:gd name="T81" fmla="*/ 31 h 515"/>
                <a:gd name="T82" fmla="*/ 574 w 574"/>
                <a:gd name="T83" fmla="*/ 26 h 515"/>
                <a:gd name="T84" fmla="*/ 574 w 574"/>
                <a:gd name="T85" fmla="*/ 22 h 515"/>
                <a:gd name="T86" fmla="*/ 574 w 574"/>
                <a:gd name="T87" fmla="*/ 18 h 515"/>
                <a:gd name="T88" fmla="*/ 572 w 574"/>
                <a:gd name="T89" fmla="*/ 13 h 515"/>
                <a:gd name="T90" fmla="*/ 570 w 574"/>
                <a:gd name="T91" fmla="*/ 9 h 515"/>
                <a:gd name="T92" fmla="*/ 566 w 574"/>
                <a:gd name="T9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4" h="515">
                  <a:moveTo>
                    <a:pt x="566" y="6"/>
                  </a:moveTo>
                  <a:lnTo>
                    <a:pt x="562" y="3"/>
                  </a:lnTo>
                  <a:lnTo>
                    <a:pt x="557" y="1"/>
                  </a:lnTo>
                  <a:lnTo>
                    <a:pt x="553" y="0"/>
                  </a:lnTo>
                  <a:lnTo>
                    <a:pt x="549" y="0"/>
                  </a:lnTo>
                  <a:lnTo>
                    <a:pt x="544" y="1"/>
                  </a:lnTo>
                  <a:lnTo>
                    <a:pt x="540" y="3"/>
                  </a:lnTo>
                  <a:lnTo>
                    <a:pt x="535" y="6"/>
                  </a:lnTo>
                  <a:lnTo>
                    <a:pt x="532" y="10"/>
                  </a:lnTo>
                  <a:lnTo>
                    <a:pt x="165" y="456"/>
                  </a:lnTo>
                  <a:lnTo>
                    <a:pt x="41" y="330"/>
                  </a:lnTo>
                  <a:lnTo>
                    <a:pt x="36" y="327"/>
                  </a:lnTo>
                  <a:lnTo>
                    <a:pt x="33" y="325"/>
                  </a:lnTo>
                  <a:lnTo>
                    <a:pt x="28" y="324"/>
                  </a:lnTo>
                  <a:lnTo>
                    <a:pt x="23" y="324"/>
                  </a:lnTo>
                  <a:lnTo>
                    <a:pt x="18" y="324"/>
                  </a:lnTo>
                  <a:lnTo>
                    <a:pt x="14" y="325"/>
                  </a:lnTo>
                  <a:lnTo>
                    <a:pt x="11" y="327"/>
                  </a:lnTo>
                  <a:lnTo>
                    <a:pt x="6" y="330"/>
                  </a:lnTo>
                  <a:lnTo>
                    <a:pt x="3" y="335"/>
                  </a:lnTo>
                  <a:lnTo>
                    <a:pt x="1" y="339"/>
                  </a:lnTo>
                  <a:lnTo>
                    <a:pt x="0" y="343"/>
                  </a:lnTo>
                  <a:lnTo>
                    <a:pt x="0" y="348"/>
                  </a:lnTo>
                  <a:lnTo>
                    <a:pt x="0" y="352"/>
                  </a:lnTo>
                  <a:lnTo>
                    <a:pt x="1" y="357"/>
                  </a:lnTo>
                  <a:lnTo>
                    <a:pt x="3" y="361"/>
                  </a:lnTo>
                  <a:lnTo>
                    <a:pt x="6" y="365"/>
                  </a:lnTo>
                  <a:lnTo>
                    <a:pt x="150" y="509"/>
                  </a:lnTo>
                  <a:lnTo>
                    <a:pt x="154" y="511"/>
                  </a:lnTo>
                  <a:lnTo>
                    <a:pt x="158" y="513"/>
                  </a:lnTo>
                  <a:lnTo>
                    <a:pt x="162" y="515"/>
                  </a:lnTo>
                  <a:lnTo>
                    <a:pt x="168" y="515"/>
                  </a:lnTo>
                  <a:lnTo>
                    <a:pt x="168" y="515"/>
                  </a:lnTo>
                  <a:lnTo>
                    <a:pt x="169" y="515"/>
                  </a:lnTo>
                  <a:lnTo>
                    <a:pt x="173" y="515"/>
                  </a:lnTo>
                  <a:lnTo>
                    <a:pt x="178" y="512"/>
                  </a:lnTo>
                  <a:lnTo>
                    <a:pt x="182" y="510"/>
                  </a:lnTo>
                  <a:lnTo>
                    <a:pt x="185" y="507"/>
                  </a:lnTo>
                  <a:lnTo>
                    <a:pt x="570" y="40"/>
                  </a:lnTo>
                  <a:lnTo>
                    <a:pt x="572" y="35"/>
                  </a:lnTo>
                  <a:lnTo>
                    <a:pt x="574" y="31"/>
                  </a:lnTo>
                  <a:lnTo>
                    <a:pt x="574" y="26"/>
                  </a:lnTo>
                  <a:lnTo>
                    <a:pt x="574" y="22"/>
                  </a:lnTo>
                  <a:lnTo>
                    <a:pt x="574" y="18"/>
                  </a:lnTo>
                  <a:lnTo>
                    <a:pt x="572" y="13"/>
                  </a:lnTo>
                  <a:lnTo>
                    <a:pt x="570" y="9"/>
                  </a:lnTo>
                  <a:lnTo>
                    <a:pt x="56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841">
              <a:extLst>
                <a:ext uri="{FF2B5EF4-FFF2-40B4-BE49-F238E27FC236}">
                  <a16:creationId xmlns:a16="http://schemas.microsoft.com/office/drawing/2014/main" id="{FEE4CF06-4CC8-43DC-9FB6-D8819E1B40D1}"/>
                </a:ext>
              </a:extLst>
            </p:cNvPr>
            <p:cNvSpPr>
              <a:spLocks/>
            </p:cNvSpPr>
            <p:nvPr/>
          </p:nvSpPr>
          <p:spPr bwMode="auto">
            <a:xfrm>
              <a:off x="903288" y="6546850"/>
              <a:ext cx="238125" cy="238125"/>
            </a:xfrm>
            <a:custGeom>
              <a:avLst/>
              <a:gdLst>
                <a:gd name="T0" fmla="*/ 569 w 599"/>
                <a:gd name="T1" fmla="*/ 220 h 598"/>
                <a:gd name="T2" fmla="*/ 562 w 599"/>
                <a:gd name="T3" fmla="*/ 223 h 598"/>
                <a:gd name="T4" fmla="*/ 555 w 599"/>
                <a:gd name="T5" fmla="*/ 229 h 598"/>
                <a:gd name="T6" fmla="*/ 552 w 599"/>
                <a:gd name="T7" fmla="*/ 238 h 598"/>
                <a:gd name="T8" fmla="*/ 551 w 599"/>
                <a:gd name="T9" fmla="*/ 551 h 598"/>
                <a:gd name="T10" fmla="*/ 48 w 599"/>
                <a:gd name="T11" fmla="*/ 47 h 598"/>
                <a:gd name="T12" fmla="*/ 421 w 599"/>
                <a:gd name="T13" fmla="*/ 47 h 598"/>
                <a:gd name="T14" fmla="*/ 430 w 599"/>
                <a:gd name="T15" fmla="*/ 44 h 598"/>
                <a:gd name="T16" fmla="*/ 436 w 599"/>
                <a:gd name="T17" fmla="*/ 37 h 598"/>
                <a:gd name="T18" fmla="*/ 440 w 599"/>
                <a:gd name="T19" fmla="*/ 28 h 598"/>
                <a:gd name="T20" fmla="*/ 440 w 599"/>
                <a:gd name="T21" fmla="*/ 19 h 598"/>
                <a:gd name="T22" fmla="*/ 436 w 599"/>
                <a:gd name="T23" fmla="*/ 11 h 598"/>
                <a:gd name="T24" fmla="*/ 430 w 599"/>
                <a:gd name="T25" fmla="*/ 4 h 598"/>
                <a:gd name="T26" fmla="*/ 421 w 599"/>
                <a:gd name="T27" fmla="*/ 0 h 598"/>
                <a:gd name="T28" fmla="*/ 24 w 599"/>
                <a:gd name="T29" fmla="*/ 0 h 598"/>
                <a:gd name="T30" fmla="*/ 14 w 599"/>
                <a:gd name="T31" fmla="*/ 2 h 598"/>
                <a:gd name="T32" fmla="*/ 6 w 599"/>
                <a:gd name="T33" fmla="*/ 6 h 598"/>
                <a:gd name="T34" fmla="*/ 2 w 599"/>
                <a:gd name="T35" fmla="*/ 14 h 598"/>
                <a:gd name="T36" fmla="*/ 0 w 599"/>
                <a:gd name="T37" fmla="*/ 24 h 598"/>
                <a:gd name="T38" fmla="*/ 1 w 599"/>
                <a:gd name="T39" fmla="*/ 579 h 598"/>
                <a:gd name="T40" fmla="*/ 4 w 599"/>
                <a:gd name="T41" fmla="*/ 588 h 598"/>
                <a:gd name="T42" fmla="*/ 11 w 599"/>
                <a:gd name="T43" fmla="*/ 595 h 598"/>
                <a:gd name="T44" fmla="*/ 18 w 599"/>
                <a:gd name="T45" fmla="*/ 598 h 598"/>
                <a:gd name="T46" fmla="*/ 575 w 599"/>
                <a:gd name="T47" fmla="*/ 598 h 598"/>
                <a:gd name="T48" fmla="*/ 584 w 599"/>
                <a:gd name="T49" fmla="*/ 597 h 598"/>
                <a:gd name="T50" fmla="*/ 591 w 599"/>
                <a:gd name="T51" fmla="*/ 592 h 598"/>
                <a:gd name="T52" fmla="*/ 597 w 599"/>
                <a:gd name="T53" fmla="*/ 584 h 598"/>
                <a:gd name="T54" fmla="*/ 599 w 599"/>
                <a:gd name="T55" fmla="*/ 575 h 598"/>
                <a:gd name="T56" fmla="*/ 598 w 599"/>
                <a:gd name="T57" fmla="*/ 238 h 598"/>
                <a:gd name="T58" fmla="*/ 595 w 599"/>
                <a:gd name="T59" fmla="*/ 229 h 598"/>
                <a:gd name="T60" fmla="*/ 588 w 599"/>
                <a:gd name="T61" fmla="*/ 223 h 598"/>
                <a:gd name="T62" fmla="*/ 579 w 599"/>
                <a:gd name="T63" fmla="*/ 22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9" h="598">
                  <a:moveTo>
                    <a:pt x="575" y="218"/>
                  </a:moveTo>
                  <a:lnTo>
                    <a:pt x="569" y="220"/>
                  </a:lnTo>
                  <a:lnTo>
                    <a:pt x="565" y="221"/>
                  </a:lnTo>
                  <a:lnTo>
                    <a:pt x="562" y="223"/>
                  </a:lnTo>
                  <a:lnTo>
                    <a:pt x="557" y="226"/>
                  </a:lnTo>
                  <a:lnTo>
                    <a:pt x="555" y="229"/>
                  </a:lnTo>
                  <a:lnTo>
                    <a:pt x="553" y="234"/>
                  </a:lnTo>
                  <a:lnTo>
                    <a:pt x="552" y="238"/>
                  </a:lnTo>
                  <a:lnTo>
                    <a:pt x="551" y="243"/>
                  </a:lnTo>
                  <a:lnTo>
                    <a:pt x="551" y="551"/>
                  </a:lnTo>
                  <a:lnTo>
                    <a:pt x="48" y="551"/>
                  </a:lnTo>
                  <a:lnTo>
                    <a:pt x="48" y="47"/>
                  </a:lnTo>
                  <a:lnTo>
                    <a:pt x="416" y="47"/>
                  </a:lnTo>
                  <a:lnTo>
                    <a:pt x="421" y="47"/>
                  </a:lnTo>
                  <a:lnTo>
                    <a:pt x="426" y="46"/>
                  </a:lnTo>
                  <a:lnTo>
                    <a:pt x="430" y="44"/>
                  </a:lnTo>
                  <a:lnTo>
                    <a:pt x="433" y="41"/>
                  </a:lnTo>
                  <a:lnTo>
                    <a:pt x="436" y="37"/>
                  </a:lnTo>
                  <a:lnTo>
                    <a:pt x="438" y="33"/>
                  </a:lnTo>
                  <a:lnTo>
                    <a:pt x="440" y="28"/>
                  </a:lnTo>
                  <a:lnTo>
                    <a:pt x="440" y="24"/>
                  </a:lnTo>
                  <a:lnTo>
                    <a:pt x="440" y="19"/>
                  </a:lnTo>
                  <a:lnTo>
                    <a:pt x="438" y="14"/>
                  </a:lnTo>
                  <a:lnTo>
                    <a:pt x="436" y="11"/>
                  </a:lnTo>
                  <a:lnTo>
                    <a:pt x="433" y="6"/>
                  </a:lnTo>
                  <a:lnTo>
                    <a:pt x="430" y="4"/>
                  </a:lnTo>
                  <a:lnTo>
                    <a:pt x="426" y="2"/>
                  </a:lnTo>
                  <a:lnTo>
                    <a:pt x="421" y="0"/>
                  </a:lnTo>
                  <a:lnTo>
                    <a:pt x="416" y="0"/>
                  </a:lnTo>
                  <a:lnTo>
                    <a:pt x="24" y="0"/>
                  </a:lnTo>
                  <a:lnTo>
                    <a:pt x="18" y="0"/>
                  </a:lnTo>
                  <a:lnTo>
                    <a:pt x="14" y="2"/>
                  </a:lnTo>
                  <a:lnTo>
                    <a:pt x="11" y="4"/>
                  </a:lnTo>
                  <a:lnTo>
                    <a:pt x="6" y="6"/>
                  </a:lnTo>
                  <a:lnTo>
                    <a:pt x="4" y="11"/>
                  </a:lnTo>
                  <a:lnTo>
                    <a:pt x="2" y="14"/>
                  </a:lnTo>
                  <a:lnTo>
                    <a:pt x="1" y="19"/>
                  </a:lnTo>
                  <a:lnTo>
                    <a:pt x="0" y="24"/>
                  </a:lnTo>
                  <a:lnTo>
                    <a:pt x="0" y="575"/>
                  </a:lnTo>
                  <a:lnTo>
                    <a:pt x="1" y="579"/>
                  </a:lnTo>
                  <a:lnTo>
                    <a:pt x="2" y="584"/>
                  </a:lnTo>
                  <a:lnTo>
                    <a:pt x="4" y="588"/>
                  </a:lnTo>
                  <a:lnTo>
                    <a:pt x="6" y="592"/>
                  </a:lnTo>
                  <a:lnTo>
                    <a:pt x="11" y="595"/>
                  </a:lnTo>
                  <a:lnTo>
                    <a:pt x="14" y="597"/>
                  </a:lnTo>
                  <a:lnTo>
                    <a:pt x="18" y="598"/>
                  </a:lnTo>
                  <a:lnTo>
                    <a:pt x="24" y="598"/>
                  </a:lnTo>
                  <a:lnTo>
                    <a:pt x="575" y="598"/>
                  </a:lnTo>
                  <a:lnTo>
                    <a:pt x="579" y="598"/>
                  </a:lnTo>
                  <a:lnTo>
                    <a:pt x="584" y="597"/>
                  </a:lnTo>
                  <a:lnTo>
                    <a:pt x="588" y="595"/>
                  </a:lnTo>
                  <a:lnTo>
                    <a:pt x="591" y="592"/>
                  </a:lnTo>
                  <a:lnTo>
                    <a:pt x="595" y="588"/>
                  </a:lnTo>
                  <a:lnTo>
                    <a:pt x="597" y="584"/>
                  </a:lnTo>
                  <a:lnTo>
                    <a:pt x="598" y="579"/>
                  </a:lnTo>
                  <a:lnTo>
                    <a:pt x="599" y="575"/>
                  </a:lnTo>
                  <a:lnTo>
                    <a:pt x="599" y="243"/>
                  </a:lnTo>
                  <a:lnTo>
                    <a:pt x="598" y="238"/>
                  </a:lnTo>
                  <a:lnTo>
                    <a:pt x="597" y="234"/>
                  </a:lnTo>
                  <a:lnTo>
                    <a:pt x="595" y="229"/>
                  </a:lnTo>
                  <a:lnTo>
                    <a:pt x="591" y="226"/>
                  </a:lnTo>
                  <a:lnTo>
                    <a:pt x="588" y="223"/>
                  </a:lnTo>
                  <a:lnTo>
                    <a:pt x="584" y="221"/>
                  </a:lnTo>
                  <a:lnTo>
                    <a:pt x="579" y="220"/>
                  </a:lnTo>
                  <a:lnTo>
                    <a:pt x="575"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59324A52-366C-44C2-8288-DC110828111A}"/>
              </a:ext>
            </a:extLst>
          </p:cNvPr>
          <p:cNvGrpSpPr/>
          <p:nvPr/>
        </p:nvGrpSpPr>
        <p:grpSpPr>
          <a:xfrm>
            <a:off x="4145334" y="3585161"/>
            <a:ext cx="271462" cy="266700"/>
            <a:chOff x="903288" y="6518275"/>
            <a:chExt cx="271462" cy="266700"/>
          </a:xfrm>
          <a:solidFill>
            <a:schemeClr val="bg1"/>
          </a:solidFill>
        </p:grpSpPr>
        <p:sp>
          <p:nvSpPr>
            <p:cNvPr id="66" name="Freeform 1840">
              <a:extLst>
                <a:ext uri="{FF2B5EF4-FFF2-40B4-BE49-F238E27FC236}">
                  <a16:creationId xmlns:a16="http://schemas.microsoft.com/office/drawing/2014/main" id="{21D5EF12-3DAF-4CFE-8EB7-94140E6FAE85}"/>
                </a:ext>
              </a:extLst>
            </p:cNvPr>
            <p:cNvSpPr>
              <a:spLocks/>
            </p:cNvSpPr>
            <p:nvPr/>
          </p:nvSpPr>
          <p:spPr bwMode="auto">
            <a:xfrm>
              <a:off x="946150" y="6518275"/>
              <a:ext cx="228600" cy="204788"/>
            </a:xfrm>
            <a:custGeom>
              <a:avLst/>
              <a:gdLst>
                <a:gd name="T0" fmla="*/ 566 w 574"/>
                <a:gd name="T1" fmla="*/ 6 h 515"/>
                <a:gd name="T2" fmla="*/ 562 w 574"/>
                <a:gd name="T3" fmla="*/ 3 h 515"/>
                <a:gd name="T4" fmla="*/ 557 w 574"/>
                <a:gd name="T5" fmla="*/ 1 h 515"/>
                <a:gd name="T6" fmla="*/ 553 w 574"/>
                <a:gd name="T7" fmla="*/ 0 h 515"/>
                <a:gd name="T8" fmla="*/ 549 w 574"/>
                <a:gd name="T9" fmla="*/ 0 h 515"/>
                <a:gd name="T10" fmla="*/ 544 w 574"/>
                <a:gd name="T11" fmla="*/ 1 h 515"/>
                <a:gd name="T12" fmla="*/ 540 w 574"/>
                <a:gd name="T13" fmla="*/ 3 h 515"/>
                <a:gd name="T14" fmla="*/ 535 w 574"/>
                <a:gd name="T15" fmla="*/ 6 h 515"/>
                <a:gd name="T16" fmla="*/ 532 w 574"/>
                <a:gd name="T17" fmla="*/ 10 h 515"/>
                <a:gd name="T18" fmla="*/ 165 w 574"/>
                <a:gd name="T19" fmla="*/ 456 h 515"/>
                <a:gd name="T20" fmla="*/ 41 w 574"/>
                <a:gd name="T21" fmla="*/ 330 h 515"/>
                <a:gd name="T22" fmla="*/ 36 w 574"/>
                <a:gd name="T23" fmla="*/ 327 h 515"/>
                <a:gd name="T24" fmla="*/ 33 w 574"/>
                <a:gd name="T25" fmla="*/ 325 h 515"/>
                <a:gd name="T26" fmla="*/ 28 w 574"/>
                <a:gd name="T27" fmla="*/ 324 h 515"/>
                <a:gd name="T28" fmla="*/ 23 w 574"/>
                <a:gd name="T29" fmla="*/ 324 h 515"/>
                <a:gd name="T30" fmla="*/ 18 w 574"/>
                <a:gd name="T31" fmla="*/ 324 h 515"/>
                <a:gd name="T32" fmla="*/ 14 w 574"/>
                <a:gd name="T33" fmla="*/ 325 h 515"/>
                <a:gd name="T34" fmla="*/ 11 w 574"/>
                <a:gd name="T35" fmla="*/ 327 h 515"/>
                <a:gd name="T36" fmla="*/ 6 w 574"/>
                <a:gd name="T37" fmla="*/ 330 h 515"/>
                <a:gd name="T38" fmla="*/ 3 w 574"/>
                <a:gd name="T39" fmla="*/ 335 h 515"/>
                <a:gd name="T40" fmla="*/ 1 w 574"/>
                <a:gd name="T41" fmla="*/ 339 h 515"/>
                <a:gd name="T42" fmla="*/ 0 w 574"/>
                <a:gd name="T43" fmla="*/ 343 h 515"/>
                <a:gd name="T44" fmla="*/ 0 w 574"/>
                <a:gd name="T45" fmla="*/ 348 h 515"/>
                <a:gd name="T46" fmla="*/ 0 w 574"/>
                <a:gd name="T47" fmla="*/ 352 h 515"/>
                <a:gd name="T48" fmla="*/ 1 w 574"/>
                <a:gd name="T49" fmla="*/ 357 h 515"/>
                <a:gd name="T50" fmla="*/ 3 w 574"/>
                <a:gd name="T51" fmla="*/ 361 h 515"/>
                <a:gd name="T52" fmla="*/ 6 w 574"/>
                <a:gd name="T53" fmla="*/ 365 h 515"/>
                <a:gd name="T54" fmla="*/ 150 w 574"/>
                <a:gd name="T55" fmla="*/ 509 h 515"/>
                <a:gd name="T56" fmla="*/ 154 w 574"/>
                <a:gd name="T57" fmla="*/ 511 h 515"/>
                <a:gd name="T58" fmla="*/ 158 w 574"/>
                <a:gd name="T59" fmla="*/ 513 h 515"/>
                <a:gd name="T60" fmla="*/ 162 w 574"/>
                <a:gd name="T61" fmla="*/ 515 h 515"/>
                <a:gd name="T62" fmla="*/ 168 w 574"/>
                <a:gd name="T63" fmla="*/ 515 h 515"/>
                <a:gd name="T64" fmla="*/ 168 w 574"/>
                <a:gd name="T65" fmla="*/ 515 h 515"/>
                <a:gd name="T66" fmla="*/ 169 w 574"/>
                <a:gd name="T67" fmla="*/ 515 h 515"/>
                <a:gd name="T68" fmla="*/ 173 w 574"/>
                <a:gd name="T69" fmla="*/ 515 h 515"/>
                <a:gd name="T70" fmla="*/ 178 w 574"/>
                <a:gd name="T71" fmla="*/ 512 h 515"/>
                <a:gd name="T72" fmla="*/ 182 w 574"/>
                <a:gd name="T73" fmla="*/ 510 h 515"/>
                <a:gd name="T74" fmla="*/ 185 w 574"/>
                <a:gd name="T75" fmla="*/ 507 h 515"/>
                <a:gd name="T76" fmla="*/ 570 w 574"/>
                <a:gd name="T77" fmla="*/ 40 h 515"/>
                <a:gd name="T78" fmla="*/ 572 w 574"/>
                <a:gd name="T79" fmla="*/ 35 h 515"/>
                <a:gd name="T80" fmla="*/ 574 w 574"/>
                <a:gd name="T81" fmla="*/ 31 h 515"/>
                <a:gd name="T82" fmla="*/ 574 w 574"/>
                <a:gd name="T83" fmla="*/ 26 h 515"/>
                <a:gd name="T84" fmla="*/ 574 w 574"/>
                <a:gd name="T85" fmla="*/ 22 h 515"/>
                <a:gd name="T86" fmla="*/ 574 w 574"/>
                <a:gd name="T87" fmla="*/ 18 h 515"/>
                <a:gd name="T88" fmla="*/ 572 w 574"/>
                <a:gd name="T89" fmla="*/ 13 h 515"/>
                <a:gd name="T90" fmla="*/ 570 w 574"/>
                <a:gd name="T91" fmla="*/ 9 h 515"/>
                <a:gd name="T92" fmla="*/ 566 w 574"/>
                <a:gd name="T9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4" h="515">
                  <a:moveTo>
                    <a:pt x="566" y="6"/>
                  </a:moveTo>
                  <a:lnTo>
                    <a:pt x="562" y="3"/>
                  </a:lnTo>
                  <a:lnTo>
                    <a:pt x="557" y="1"/>
                  </a:lnTo>
                  <a:lnTo>
                    <a:pt x="553" y="0"/>
                  </a:lnTo>
                  <a:lnTo>
                    <a:pt x="549" y="0"/>
                  </a:lnTo>
                  <a:lnTo>
                    <a:pt x="544" y="1"/>
                  </a:lnTo>
                  <a:lnTo>
                    <a:pt x="540" y="3"/>
                  </a:lnTo>
                  <a:lnTo>
                    <a:pt x="535" y="6"/>
                  </a:lnTo>
                  <a:lnTo>
                    <a:pt x="532" y="10"/>
                  </a:lnTo>
                  <a:lnTo>
                    <a:pt x="165" y="456"/>
                  </a:lnTo>
                  <a:lnTo>
                    <a:pt x="41" y="330"/>
                  </a:lnTo>
                  <a:lnTo>
                    <a:pt x="36" y="327"/>
                  </a:lnTo>
                  <a:lnTo>
                    <a:pt x="33" y="325"/>
                  </a:lnTo>
                  <a:lnTo>
                    <a:pt x="28" y="324"/>
                  </a:lnTo>
                  <a:lnTo>
                    <a:pt x="23" y="324"/>
                  </a:lnTo>
                  <a:lnTo>
                    <a:pt x="18" y="324"/>
                  </a:lnTo>
                  <a:lnTo>
                    <a:pt x="14" y="325"/>
                  </a:lnTo>
                  <a:lnTo>
                    <a:pt x="11" y="327"/>
                  </a:lnTo>
                  <a:lnTo>
                    <a:pt x="6" y="330"/>
                  </a:lnTo>
                  <a:lnTo>
                    <a:pt x="3" y="335"/>
                  </a:lnTo>
                  <a:lnTo>
                    <a:pt x="1" y="339"/>
                  </a:lnTo>
                  <a:lnTo>
                    <a:pt x="0" y="343"/>
                  </a:lnTo>
                  <a:lnTo>
                    <a:pt x="0" y="348"/>
                  </a:lnTo>
                  <a:lnTo>
                    <a:pt x="0" y="352"/>
                  </a:lnTo>
                  <a:lnTo>
                    <a:pt x="1" y="357"/>
                  </a:lnTo>
                  <a:lnTo>
                    <a:pt x="3" y="361"/>
                  </a:lnTo>
                  <a:lnTo>
                    <a:pt x="6" y="365"/>
                  </a:lnTo>
                  <a:lnTo>
                    <a:pt x="150" y="509"/>
                  </a:lnTo>
                  <a:lnTo>
                    <a:pt x="154" y="511"/>
                  </a:lnTo>
                  <a:lnTo>
                    <a:pt x="158" y="513"/>
                  </a:lnTo>
                  <a:lnTo>
                    <a:pt x="162" y="515"/>
                  </a:lnTo>
                  <a:lnTo>
                    <a:pt x="168" y="515"/>
                  </a:lnTo>
                  <a:lnTo>
                    <a:pt x="168" y="515"/>
                  </a:lnTo>
                  <a:lnTo>
                    <a:pt x="169" y="515"/>
                  </a:lnTo>
                  <a:lnTo>
                    <a:pt x="173" y="515"/>
                  </a:lnTo>
                  <a:lnTo>
                    <a:pt x="178" y="512"/>
                  </a:lnTo>
                  <a:lnTo>
                    <a:pt x="182" y="510"/>
                  </a:lnTo>
                  <a:lnTo>
                    <a:pt x="185" y="507"/>
                  </a:lnTo>
                  <a:lnTo>
                    <a:pt x="570" y="40"/>
                  </a:lnTo>
                  <a:lnTo>
                    <a:pt x="572" y="35"/>
                  </a:lnTo>
                  <a:lnTo>
                    <a:pt x="574" y="31"/>
                  </a:lnTo>
                  <a:lnTo>
                    <a:pt x="574" y="26"/>
                  </a:lnTo>
                  <a:lnTo>
                    <a:pt x="574" y="22"/>
                  </a:lnTo>
                  <a:lnTo>
                    <a:pt x="574" y="18"/>
                  </a:lnTo>
                  <a:lnTo>
                    <a:pt x="572" y="13"/>
                  </a:lnTo>
                  <a:lnTo>
                    <a:pt x="570" y="9"/>
                  </a:lnTo>
                  <a:lnTo>
                    <a:pt x="56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841">
              <a:extLst>
                <a:ext uri="{FF2B5EF4-FFF2-40B4-BE49-F238E27FC236}">
                  <a16:creationId xmlns:a16="http://schemas.microsoft.com/office/drawing/2014/main" id="{795F802F-902A-4A2E-B48C-DDE9F81FDF99}"/>
                </a:ext>
              </a:extLst>
            </p:cNvPr>
            <p:cNvSpPr>
              <a:spLocks/>
            </p:cNvSpPr>
            <p:nvPr/>
          </p:nvSpPr>
          <p:spPr bwMode="auto">
            <a:xfrm>
              <a:off x="903288" y="6546850"/>
              <a:ext cx="238125" cy="238125"/>
            </a:xfrm>
            <a:custGeom>
              <a:avLst/>
              <a:gdLst>
                <a:gd name="T0" fmla="*/ 569 w 599"/>
                <a:gd name="T1" fmla="*/ 220 h 598"/>
                <a:gd name="T2" fmla="*/ 562 w 599"/>
                <a:gd name="T3" fmla="*/ 223 h 598"/>
                <a:gd name="T4" fmla="*/ 555 w 599"/>
                <a:gd name="T5" fmla="*/ 229 h 598"/>
                <a:gd name="T6" fmla="*/ 552 w 599"/>
                <a:gd name="T7" fmla="*/ 238 h 598"/>
                <a:gd name="T8" fmla="*/ 551 w 599"/>
                <a:gd name="T9" fmla="*/ 551 h 598"/>
                <a:gd name="T10" fmla="*/ 48 w 599"/>
                <a:gd name="T11" fmla="*/ 47 h 598"/>
                <a:gd name="T12" fmla="*/ 421 w 599"/>
                <a:gd name="T13" fmla="*/ 47 h 598"/>
                <a:gd name="T14" fmla="*/ 430 w 599"/>
                <a:gd name="T15" fmla="*/ 44 h 598"/>
                <a:gd name="T16" fmla="*/ 436 w 599"/>
                <a:gd name="T17" fmla="*/ 37 h 598"/>
                <a:gd name="T18" fmla="*/ 440 w 599"/>
                <a:gd name="T19" fmla="*/ 28 h 598"/>
                <a:gd name="T20" fmla="*/ 440 w 599"/>
                <a:gd name="T21" fmla="*/ 19 h 598"/>
                <a:gd name="T22" fmla="*/ 436 w 599"/>
                <a:gd name="T23" fmla="*/ 11 h 598"/>
                <a:gd name="T24" fmla="*/ 430 w 599"/>
                <a:gd name="T25" fmla="*/ 4 h 598"/>
                <a:gd name="T26" fmla="*/ 421 w 599"/>
                <a:gd name="T27" fmla="*/ 0 h 598"/>
                <a:gd name="T28" fmla="*/ 24 w 599"/>
                <a:gd name="T29" fmla="*/ 0 h 598"/>
                <a:gd name="T30" fmla="*/ 14 w 599"/>
                <a:gd name="T31" fmla="*/ 2 h 598"/>
                <a:gd name="T32" fmla="*/ 6 w 599"/>
                <a:gd name="T33" fmla="*/ 6 h 598"/>
                <a:gd name="T34" fmla="*/ 2 w 599"/>
                <a:gd name="T35" fmla="*/ 14 h 598"/>
                <a:gd name="T36" fmla="*/ 0 w 599"/>
                <a:gd name="T37" fmla="*/ 24 h 598"/>
                <a:gd name="T38" fmla="*/ 1 w 599"/>
                <a:gd name="T39" fmla="*/ 579 h 598"/>
                <a:gd name="T40" fmla="*/ 4 w 599"/>
                <a:gd name="T41" fmla="*/ 588 h 598"/>
                <a:gd name="T42" fmla="*/ 11 w 599"/>
                <a:gd name="T43" fmla="*/ 595 h 598"/>
                <a:gd name="T44" fmla="*/ 18 w 599"/>
                <a:gd name="T45" fmla="*/ 598 h 598"/>
                <a:gd name="T46" fmla="*/ 575 w 599"/>
                <a:gd name="T47" fmla="*/ 598 h 598"/>
                <a:gd name="T48" fmla="*/ 584 w 599"/>
                <a:gd name="T49" fmla="*/ 597 h 598"/>
                <a:gd name="T50" fmla="*/ 591 w 599"/>
                <a:gd name="T51" fmla="*/ 592 h 598"/>
                <a:gd name="T52" fmla="*/ 597 w 599"/>
                <a:gd name="T53" fmla="*/ 584 h 598"/>
                <a:gd name="T54" fmla="*/ 599 w 599"/>
                <a:gd name="T55" fmla="*/ 575 h 598"/>
                <a:gd name="T56" fmla="*/ 598 w 599"/>
                <a:gd name="T57" fmla="*/ 238 h 598"/>
                <a:gd name="T58" fmla="*/ 595 w 599"/>
                <a:gd name="T59" fmla="*/ 229 h 598"/>
                <a:gd name="T60" fmla="*/ 588 w 599"/>
                <a:gd name="T61" fmla="*/ 223 h 598"/>
                <a:gd name="T62" fmla="*/ 579 w 599"/>
                <a:gd name="T63" fmla="*/ 22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9" h="598">
                  <a:moveTo>
                    <a:pt x="575" y="218"/>
                  </a:moveTo>
                  <a:lnTo>
                    <a:pt x="569" y="220"/>
                  </a:lnTo>
                  <a:lnTo>
                    <a:pt x="565" y="221"/>
                  </a:lnTo>
                  <a:lnTo>
                    <a:pt x="562" y="223"/>
                  </a:lnTo>
                  <a:lnTo>
                    <a:pt x="557" y="226"/>
                  </a:lnTo>
                  <a:lnTo>
                    <a:pt x="555" y="229"/>
                  </a:lnTo>
                  <a:lnTo>
                    <a:pt x="553" y="234"/>
                  </a:lnTo>
                  <a:lnTo>
                    <a:pt x="552" y="238"/>
                  </a:lnTo>
                  <a:lnTo>
                    <a:pt x="551" y="243"/>
                  </a:lnTo>
                  <a:lnTo>
                    <a:pt x="551" y="551"/>
                  </a:lnTo>
                  <a:lnTo>
                    <a:pt x="48" y="551"/>
                  </a:lnTo>
                  <a:lnTo>
                    <a:pt x="48" y="47"/>
                  </a:lnTo>
                  <a:lnTo>
                    <a:pt x="416" y="47"/>
                  </a:lnTo>
                  <a:lnTo>
                    <a:pt x="421" y="47"/>
                  </a:lnTo>
                  <a:lnTo>
                    <a:pt x="426" y="46"/>
                  </a:lnTo>
                  <a:lnTo>
                    <a:pt x="430" y="44"/>
                  </a:lnTo>
                  <a:lnTo>
                    <a:pt x="433" y="41"/>
                  </a:lnTo>
                  <a:lnTo>
                    <a:pt x="436" y="37"/>
                  </a:lnTo>
                  <a:lnTo>
                    <a:pt x="438" y="33"/>
                  </a:lnTo>
                  <a:lnTo>
                    <a:pt x="440" y="28"/>
                  </a:lnTo>
                  <a:lnTo>
                    <a:pt x="440" y="24"/>
                  </a:lnTo>
                  <a:lnTo>
                    <a:pt x="440" y="19"/>
                  </a:lnTo>
                  <a:lnTo>
                    <a:pt x="438" y="14"/>
                  </a:lnTo>
                  <a:lnTo>
                    <a:pt x="436" y="11"/>
                  </a:lnTo>
                  <a:lnTo>
                    <a:pt x="433" y="6"/>
                  </a:lnTo>
                  <a:lnTo>
                    <a:pt x="430" y="4"/>
                  </a:lnTo>
                  <a:lnTo>
                    <a:pt x="426" y="2"/>
                  </a:lnTo>
                  <a:lnTo>
                    <a:pt x="421" y="0"/>
                  </a:lnTo>
                  <a:lnTo>
                    <a:pt x="416" y="0"/>
                  </a:lnTo>
                  <a:lnTo>
                    <a:pt x="24" y="0"/>
                  </a:lnTo>
                  <a:lnTo>
                    <a:pt x="18" y="0"/>
                  </a:lnTo>
                  <a:lnTo>
                    <a:pt x="14" y="2"/>
                  </a:lnTo>
                  <a:lnTo>
                    <a:pt x="11" y="4"/>
                  </a:lnTo>
                  <a:lnTo>
                    <a:pt x="6" y="6"/>
                  </a:lnTo>
                  <a:lnTo>
                    <a:pt x="4" y="11"/>
                  </a:lnTo>
                  <a:lnTo>
                    <a:pt x="2" y="14"/>
                  </a:lnTo>
                  <a:lnTo>
                    <a:pt x="1" y="19"/>
                  </a:lnTo>
                  <a:lnTo>
                    <a:pt x="0" y="24"/>
                  </a:lnTo>
                  <a:lnTo>
                    <a:pt x="0" y="575"/>
                  </a:lnTo>
                  <a:lnTo>
                    <a:pt x="1" y="579"/>
                  </a:lnTo>
                  <a:lnTo>
                    <a:pt x="2" y="584"/>
                  </a:lnTo>
                  <a:lnTo>
                    <a:pt x="4" y="588"/>
                  </a:lnTo>
                  <a:lnTo>
                    <a:pt x="6" y="592"/>
                  </a:lnTo>
                  <a:lnTo>
                    <a:pt x="11" y="595"/>
                  </a:lnTo>
                  <a:lnTo>
                    <a:pt x="14" y="597"/>
                  </a:lnTo>
                  <a:lnTo>
                    <a:pt x="18" y="598"/>
                  </a:lnTo>
                  <a:lnTo>
                    <a:pt x="24" y="598"/>
                  </a:lnTo>
                  <a:lnTo>
                    <a:pt x="575" y="598"/>
                  </a:lnTo>
                  <a:lnTo>
                    <a:pt x="579" y="598"/>
                  </a:lnTo>
                  <a:lnTo>
                    <a:pt x="584" y="597"/>
                  </a:lnTo>
                  <a:lnTo>
                    <a:pt x="588" y="595"/>
                  </a:lnTo>
                  <a:lnTo>
                    <a:pt x="591" y="592"/>
                  </a:lnTo>
                  <a:lnTo>
                    <a:pt x="595" y="588"/>
                  </a:lnTo>
                  <a:lnTo>
                    <a:pt x="597" y="584"/>
                  </a:lnTo>
                  <a:lnTo>
                    <a:pt x="598" y="579"/>
                  </a:lnTo>
                  <a:lnTo>
                    <a:pt x="599" y="575"/>
                  </a:lnTo>
                  <a:lnTo>
                    <a:pt x="599" y="243"/>
                  </a:lnTo>
                  <a:lnTo>
                    <a:pt x="598" y="238"/>
                  </a:lnTo>
                  <a:lnTo>
                    <a:pt x="597" y="234"/>
                  </a:lnTo>
                  <a:lnTo>
                    <a:pt x="595" y="229"/>
                  </a:lnTo>
                  <a:lnTo>
                    <a:pt x="591" y="226"/>
                  </a:lnTo>
                  <a:lnTo>
                    <a:pt x="588" y="223"/>
                  </a:lnTo>
                  <a:lnTo>
                    <a:pt x="584" y="221"/>
                  </a:lnTo>
                  <a:lnTo>
                    <a:pt x="579" y="220"/>
                  </a:lnTo>
                  <a:lnTo>
                    <a:pt x="575"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0" name="TextBox 69">
            <a:extLst>
              <a:ext uri="{FF2B5EF4-FFF2-40B4-BE49-F238E27FC236}">
                <a16:creationId xmlns:a16="http://schemas.microsoft.com/office/drawing/2014/main" id="{1122C29E-F48B-4040-B5C2-A83C806CE455}"/>
              </a:ext>
            </a:extLst>
          </p:cNvPr>
          <p:cNvSpPr txBox="1"/>
          <p:nvPr/>
        </p:nvSpPr>
        <p:spPr>
          <a:xfrm>
            <a:off x="4138190" y="4565676"/>
            <a:ext cx="6045200" cy="276999"/>
          </a:xfrm>
          <a:prstGeom prst="rect">
            <a:avLst/>
          </a:prstGeom>
          <a:noFill/>
          <a:ln>
            <a:noFill/>
          </a:ln>
        </p:spPr>
        <p:txBody>
          <a:bodyPr wrap="square" lIns="0" tIns="0" rIns="0" bIns="0" rtlCol="0" anchor="ctr">
            <a:spAutoFit/>
          </a:bodyPr>
          <a:lstStyle/>
          <a:p>
            <a:pPr>
              <a:buClr>
                <a:schemeClr val="accent1"/>
              </a:buClr>
            </a:pPr>
            <a:endParaRPr lang="en-US" dirty="0">
              <a:solidFill>
                <a:schemeClr val="tx1">
                  <a:lumMod val="75000"/>
                  <a:lumOff val="25000"/>
                </a:schemeClr>
              </a:solidFill>
            </a:endParaRPr>
          </a:p>
        </p:txBody>
      </p:sp>
      <p:grpSp>
        <p:nvGrpSpPr>
          <p:cNvPr id="71" name="Group 70">
            <a:extLst>
              <a:ext uri="{FF2B5EF4-FFF2-40B4-BE49-F238E27FC236}">
                <a16:creationId xmlns:a16="http://schemas.microsoft.com/office/drawing/2014/main" id="{ADE89177-643A-478B-9A55-44584F6F5E13}"/>
              </a:ext>
            </a:extLst>
          </p:cNvPr>
          <p:cNvGrpSpPr/>
          <p:nvPr/>
        </p:nvGrpSpPr>
        <p:grpSpPr>
          <a:xfrm>
            <a:off x="3440484" y="4570825"/>
            <a:ext cx="271462" cy="266700"/>
            <a:chOff x="903288" y="6518275"/>
            <a:chExt cx="271462" cy="266700"/>
          </a:xfrm>
          <a:solidFill>
            <a:schemeClr val="bg1"/>
          </a:solidFill>
        </p:grpSpPr>
        <p:sp>
          <p:nvSpPr>
            <p:cNvPr id="72" name="Freeform 1840">
              <a:extLst>
                <a:ext uri="{FF2B5EF4-FFF2-40B4-BE49-F238E27FC236}">
                  <a16:creationId xmlns:a16="http://schemas.microsoft.com/office/drawing/2014/main" id="{8BE8BBEA-800E-4E10-A997-846B04BCA315}"/>
                </a:ext>
              </a:extLst>
            </p:cNvPr>
            <p:cNvSpPr>
              <a:spLocks/>
            </p:cNvSpPr>
            <p:nvPr/>
          </p:nvSpPr>
          <p:spPr bwMode="auto">
            <a:xfrm>
              <a:off x="946150" y="6518275"/>
              <a:ext cx="228600" cy="204788"/>
            </a:xfrm>
            <a:custGeom>
              <a:avLst/>
              <a:gdLst>
                <a:gd name="T0" fmla="*/ 566 w 574"/>
                <a:gd name="T1" fmla="*/ 6 h 515"/>
                <a:gd name="T2" fmla="*/ 562 w 574"/>
                <a:gd name="T3" fmla="*/ 3 h 515"/>
                <a:gd name="T4" fmla="*/ 557 w 574"/>
                <a:gd name="T5" fmla="*/ 1 h 515"/>
                <a:gd name="T6" fmla="*/ 553 w 574"/>
                <a:gd name="T7" fmla="*/ 0 h 515"/>
                <a:gd name="T8" fmla="*/ 549 w 574"/>
                <a:gd name="T9" fmla="*/ 0 h 515"/>
                <a:gd name="T10" fmla="*/ 544 w 574"/>
                <a:gd name="T11" fmla="*/ 1 h 515"/>
                <a:gd name="T12" fmla="*/ 540 w 574"/>
                <a:gd name="T13" fmla="*/ 3 h 515"/>
                <a:gd name="T14" fmla="*/ 535 w 574"/>
                <a:gd name="T15" fmla="*/ 6 h 515"/>
                <a:gd name="T16" fmla="*/ 532 w 574"/>
                <a:gd name="T17" fmla="*/ 10 h 515"/>
                <a:gd name="T18" fmla="*/ 165 w 574"/>
                <a:gd name="T19" fmla="*/ 456 h 515"/>
                <a:gd name="T20" fmla="*/ 41 w 574"/>
                <a:gd name="T21" fmla="*/ 330 h 515"/>
                <a:gd name="T22" fmla="*/ 36 w 574"/>
                <a:gd name="T23" fmla="*/ 327 h 515"/>
                <a:gd name="T24" fmla="*/ 33 w 574"/>
                <a:gd name="T25" fmla="*/ 325 h 515"/>
                <a:gd name="T26" fmla="*/ 28 w 574"/>
                <a:gd name="T27" fmla="*/ 324 h 515"/>
                <a:gd name="T28" fmla="*/ 23 w 574"/>
                <a:gd name="T29" fmla="*/ 324 h 515"/>
                <a:gd name="T30" fmla="*/ 18 w 574"/>
                <a:gd name="T31" fmla="*/ 324 h 515"/>
                <a:gd name="T32" fmla="*/ 14 w 574"/>
                <a:gd name="T33" fmla="*/ 325 h 515"/>
                <a:gd name="T34" fmla="*/ 11 w 574"/>
                <a:gd name="T35" fmla="*/ 327 h 515"/>
                <a:gd name="T36" fmla="*/ 6 w 574"/>
                <a:gd name="T37" fmla="*/ 330 h 515"/>
                <a:gd name="T38" fmla="*/ 3 w 574"/>
                <a:gd name="T39" fmla="*/ 335 h 515"/>
                <a:gd name="T40" fmla="*/ 1 w 574"/>
                <a:gd name="T41" fmla="*/ 339 h 515"/>
                <a:gd name="T42" fmla="*/ 0 w 574"/>
                <a:gd name="T43" fmla="*/ 343 h 515"/>
                <a:gd name="T44" fmla="*/ 0 w 574"/>
                <a:gd name="T45" fmla="*/ 348 h 515"/>
                <a:gd name="T46" fmla="*/ 0 w 574"/>
                <a:gd name="T47" fmla="*/ 352 h 515"/>
                <a:gd name="T48" fmla="*/ 1 w 574"/>
                <a:gd name="T49" fmla="*/ 357 h 515"/>
                <a:gd name="T50" fmla="*/ 3 w 574"/>
                <a:gd name="T51" fmla="*/ 361 h 515"/>
                <a:gd name="T52" fmla="*/ 6 w 574"/>
                <a:gd name="T53" fmla="*/ 365 h 515"/>
                <a:gd name="T54" fmla="*/ 150 w 574"/>
                <a:gd name="T55" fmla="*/ 509 h 515"/>
                <a:gd name="T56" fmla="*/ 154 w 574"/>
                <a:gd name="T57" fmla="*/ 511 h 515"/>
                <a:gd name="T58" fmla="*/ 158 w 574"/>
                <a:gd name="T59" fmla="*/ 513 h 515"/>
                <a:gd name="T60" fmla="*/ 162 w 574"/>
                <a:gd name="T61" fmla="*/ 515 h 515"/>
                <a:gd name="T62" fmla="*/ 168 w 574"/>
                <a:gd name="T63" fmla="*/ 515 h 515"/>
                <a:gd name="T64" fmla="*/ 168 w 574"/>
                <a:gd name="T65" fmla="*/ 515 h 515"/>
                <a:gd name="T66" fmla="*/ 169 w 574"/>
                <a:gd name="T67" fmla="*/ 515 h 515"/>
                <a:gd name="T68" fmla="*/ 173 w 574"/>
                <a:gd name="T69" fmla="*/ 515 h 515"/>
                <a:gd name="T70" fmla="*/ 178 w 574"/>
                <a:gd name="T71" fmla="*/ 512 h 515"/>
                <a:gd name="T72" fmla="*/ 182 w 574"/>
                <a:gd name="T73" fmla="*/ 510 h 515"/>
                <a:gd name="T74" fmla="*/ 185 w 574"/>
                <a:gd name="T75" fmla="*/ 507 h 515"/>
                <a:gd name="T76" fmla="*/ 570 w 574"/>
                <a:gd name="T77" fmla="*/ 40 h 515"/>
                <a:gd name="T78" fmla="*/ 572 w 574"/>
                <a:gd name="T79" fmla="*/ 35 h 515"/>
                <a:gd name="T80" fmla="*/ 574 w 574"/>
                <a:gd name="T81" fmla="*/ 31 h 515"/>
                <a:gd name="T82" fmla="*/ 574 w 574"/>
                <a:gd name="T83" fmla="*/ 26 h 515"/>
                <a:gd name="T84" fmla="*/ 574 w 574"/>
                <a:gd name="T85" fmla="*/ 22 h 515"/>
                <a:gd name="T86" fmla="*/ 574 w 574"/>
                <a:gd name="T87" fmla="*/ 18 h 515"/>
                <a:gd name="T88" fmla="*/ 572 w 574"/>
                <a:gd name="T89" fmla="*/ 13 h 515"/>
                <a:gd name="T90" fmla="*/ 570 w 574"/>
                <a:gd name="T91" fmla="*/ 9 h 515"/>
                <a:gd name="T92" fmla="*/ 566 w 574"/>
                <a:gd name="T9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4" h="515">
                  <a:moveTo>
                    <a:pt x="566" y="6"/>
                  </a:moveTo>
                  <a:lnTo>
                    <a:pt x="562" y="3"/>
                  </a:lnTo>
                  <a:lnTo>
                    <a:pt x="557" y="1"/>
                  </a:lnTo>
                  <a:lnTo>
                    <a:pt x="553" y="0"/>
                  </a:lnTo>
                  <a:lnTo>
                    <a:pt x="549" y="0"/>
                  </a:lnTo>
                  <a:lnTo>
                    <a:pt x="544" y="1"/>
                  </a:lnTo>
                  <a:lnTo>
                    <a:pt x="540" y="3"/>
                  </a:lnTo>
                  <a:lnTo>
                    <a:pt x="535" y="6"/>
                  </a:lnTo>
                  <a:lnTo>
                    <a:pt x="532" y="10"/>
                  </a:lnTo>
                  <a:lnTo>
                    <a:pt x="165" y="456"/>
                  </a:lnTo>
                  <a:lnTo>
                    <a:pt x="41" y="330"/>
                  </a:lnTo>
                  <a:lnTo>
                    <a:pt x="36" y="327"/>
                  </a:lnTo>
                  <a:lnTo>
                    <a:pt x="33" y="325"/>
                  </a:lnTo>
                  <a:lnTo>
                    <a:pt x="28" y="324"/>
                  </a:lnTo>
                  <a:lnTo>
                    <a:pt x="23" y="324"/>
                  </a:lnTo>
                  <a:lnTo>
                    <a:pt x="18" y="324"/>
                  </a:lnTo>
                  <a:lnTo>
                    <a:pt x="14" y="325"/>
                  </a:lnTo>
                  <a:lnTo>
                    <a:pt x="11" y="327"/>
                  </a:lnTo>
                  <a:lnTo>
                    <a:pt x="6" y="330"/>
                  </a:lnTo>
                  <a:lnTo>
                    <a:pt x="3" y="335"/>
                  </a:lnTo>
                  <a:lnTo>
                    <a:pt x="1" y="339"/>
                  </a:lnTo>
                  <a:lnTo>
                    <a:pt x="0" y="343"/>
                  </a:lnTo>
                  <a:lnTo>
                    <a:pt x="0" y="348"/>
                  </a:lnTo>
                  <a:lnTo>
                    <a:pt x="0" y="352"/>
                  </a:lnTo>
                  <a:lnTo>
                    <a:pt x="1" y="357"/>
                  </a:lnTo>
                  <a:lnTo>
                    <a:pt x="3" y="361"/>
                  </a:lnTo>
                  <a:lnTo>
                    <a:pt x="6" y="365"/>
                  </a:lnTo>
                  <a:lnTo>
                    <a:pt x="150" y="509"/>
                  </a:lnTo>
                  <a:lnTo>
                    <a:pt x="154" y="511"/>
                  </a:lnTo>
                  <a:lnTo>
                    <a:pt x="158" y="513"/>
                  </a:lnTo>
                  <a:lnTo>
                    <a:pt x="162" y="515"/>
                  </a:lnTo>
                  <a:lnTo>
                    <a:pt x="168" y="515"/>
                  </a:lnTo>
                  <a:lnTo>
                    <a:pt x="168" y="515"/>
                  </a:lnTo>
                  <a:lnTo>
                    <a:pt x="169" y="515"/>
                  </a:lnTo>
                  <a:lnTo>
                    <a:pt x="173" y="515"/>
                  </a:lnTo>
                  <a:lnTo>
                    <a:pt x="178" y="512"/>
                  </a:lnTo>
                  <a:lnTo>
                    <a:pt x="182" y="510"/>
                  </a:lnTo>
                  <a:lnTo>
                    <a:pt x="185" y="507"/>
                  </a:lnTo>
                  <a:lnTo>
                    <a:pt x="570" y="40"/>
                  </a:lnTo>
                  <a:lnTo>
                    <a:pt x="572" y="35"/>
                  </a:lnTo>
                  <a:lnTo>
                    <a:pt x="574" y="31"/>
                  </a:lnTo>
                  <a:lnTo>
                    <a:pt x="574" y="26"/>
                  </a:lnTo>
                  <a:lnTo>
                    <a:pt x="574" y="22"/>
                  </a:lnTo>
                  <a:lnTo>
                    <a:pt x="574" y="18"/>
                  </a:lnTo>
                  <a:lnTo>
                    <a:pt x="572" y="13"/>
                  </a:lnTo>
                  <a:lnTo>
                    <a:pt x="570" y="9"/>
                  </a:lnTo>
                  <a:lnTo>
                    <a:pt x="56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841">
              <a:extLst>
                <a:ext uri="{FF2B5EF4-FFF2-40B4-BE49-F238E27FC236}">
                  <a16:creationId xmlns:a16="http://schemas.microsoft.com/office/drawing/2014/main" id="{7AF5658A-DEA9-4E47-9EE7-45A4B43F42C7}"/>
                </a:ext>
              </a:extLst>
            </p:cNvPr>
            <p:cNvSpPr>
              <a:spLocks/>
            </p:cNvSpPr>
            <p:nvPr/>
          </p:nvSpPr>
          <p:spPr bwMode="auto">
            <a:xfrm>
              <a:off x="903288" y="6546850"/>
              <a:ext cx="238125" cy="238125"/>
            </a:xfrm>
            <a:custGeom>
              <a:avLst/>
              <a:gdLst>
                <a:gd name="T0" fmla="*/ 569 w 599"/>
                <a:gd name="T1" fmla="*/ 220 h 598"/>
                <a:gd name="T2" fmla="*/ 562 w 599"/>
                <a:gd name="T3" fmla="*/ 223 h 598"/>
                <a:gd name="T4" fmla="*/ 555 w 599"/>
                <a:gd name="T5" fmla="*/ 229 h 598"/>
                <a:gd name="T6" fmla="*/ 552 w 599"/>
                <a:gd name="T7" fmla="*/ 238 h 598"/>
                <a:gd name="T8" fmla="*/ 551 w 599"/>
                <a:gd name="T9" fmla="*/ 551 h 598"/>
                <a:gd name="T10" fmla="*/ 48 w 599"/>
                <a:gd name="T11" fmla="*/ 47 h 598"/>
                <a:gd name="T12" fmla="*/ 421 w 599"/>
                <a:gd name="T13" fmla="*/ 47 h 598"/>
                <a:gd name="T14" fmla="*/ 430 w 599"/>
                <a:gd name="T15" fmla="*/ 44 h 598"/>
                <a:gd name="T16" fmla="*/ 436 w 599"/>
                <a:gd name="T17" fmla="*/ 37 h 598"/>
                <a:gd name="T18" fmla="*/ 440 w 599"/>
                <a:gd name="T19" fmla="*/ 28 h 598"/>
                <a:gd name="T20" fmla="*/ 440 w 599"/>
                <a:gd name="T21" fmla="*/ 19 h 598"/>
                <a:gd name="T22" fmla="*/ 436 w 599"/>
                <a:gd name="T23" fmla="*/ 11 h 598"/>
                <a:gd name="T24" fmla="*/ 430 w 599"/>
                <a:gd name="T25" fmla="*/ 4 h 598"/>
                <a:gd name="T26" fmla="*/ 421 w 599"/>
                <a:gd name="T27" fmla="*/ 0 h 598"/>
                <a:gd name="T28" fmla="*/ 24 w 599"/>
                <a:gd name="T29" fmla="*/ 0 h 598"/>
                <a:gd name="T30" fmla="*/ 14 w 599"/>
                <a:gd name="T31" fmla="*/ 2 h 598"/>
                <a:gd name="T32" fmla="*/ 6 w 599"/>
                <a:gd name="T33" fmla="*/ 6 h 598"/>
                <a:gd name="T34" fmla="*/ 2 w 599"/>
                <a:gd name="T35" fmla="*/ 14 h 598"/>
                <a:gd name="T36" fmla="*/ 0 w 599"/>
                <a:gd name="T37" fmla="*/ 24 h 598"/>
                <a:gd name="T38" fmla="*/ 1 w 599"/>
                <a:gd name="T39" fmla="*/ 579 h 598"/>
                <a:gd name="T40" fmla="*/ 4 w 599"/>
                <a:gd name="T41" fmla="*/ 588 h 598"/>
                <a:gd name="T42" fmla="*/ 11 w 599"/>
                <a:gd name="T43" fmla="*/ 595 h 598"/>
                <a:gd name="T44" fmla="*/ 18 w 599"/>
                <a:gd name="T45" fmla="*/ 598 h 598"/>
                <a:gd name="T46" fmla="*/ 575 w 599"/>
                <a:gd name="T47" fmla="*/ 598 h 598"/>
                <a:gd name="T48" fmla="*/ 584 w 599"/>
                <a:gd name="T49" fmla="*/ 597 h 598"/>
                <a:gd name="T50" fmla="*/ 591 w 599"/>
                <a:gd name="T51" fmla="*/ 592 h 598"/>
                <a:gd name="T52" fmla="*/ 597 w 599"/>
                <a:gd name="T53" fmla="*/ 584 h 598"/>
                <a:gd name="T54" fmla="*/ 599 w 599"/>
                <a:gd name="T55" fmla="*/ 575 h 598"/>
                <a:gd name="T56" fmla="*/ 598 w 599"/>
                <a:gd name="T57" fmla="*/ 238 h 598"/>
                <a:gd name="T58" fmla="*/ 595 w 599"/>
                <a:gd name="T59" fmla="*/ 229 h 598"/>
                <a:gd name="T60" fmla="*/ 588 w 599"/>
                <a:gd name="T61" fmla="*/ 223 h 598"/>
                <a:gd name="T62" fmla="*/ 579 w 599"/>
                <a:gd name="T63" fmla="*/ 22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9" h="598">
                  <a:moveTo>
                    <a:pt x="575" y="218"/>
                  </a:moveTo>
                  <a:lnTo>
                    <a:pt x="569" y="220"/>
                  </a:lnTo>
                  <a:lnTo>
                    <a:pt x="565" y="221"/>
                  </a:lnTo>
                  <a:lnTo>
                    <a:pt x="562" y="223"/>
                  </a:lnTo>
                  <a:lnTo>
                    <a:pt x="557" y="226"/>
                  </a:lnTo>
                  <a:lnTo>
                    <a:pt x="555" y="229"/>
                  </a:lnTo>
                  <a:lnTo>
                    <a:pt x="553" y="234"/>
                  </a:lnTo>
                  <a:lnTo>
                    <a:pt x="552" y="238"/>
                  </a:lnTo>
                  <a:lnTo>
                    <a:pt x="551" y="243"/>
                  </a:lnTo>
                  <a:lnTo>
                    <a:pt x="551" y="551"/>
                  </a:lnTo>
                  <a:lnTo>
                    <a:pt x="48" y="551"/>
                  </a:lnTo>
                  <a:lnTo>
                    <a:pt x="48" y="47"/>
                  </a:lnTo>
                  <a:lnTo>
                    <a:pt x="416" y="47"/>
                  </a:lnTo>
                  <a:lnTo>
                    <a:pt x="421" y="47"/>
                  </a:lnTo>
                  <a:lnTo>
                    <a:pt x="426" y="46"/>
                  </a:lnTo>
                  <a:lnTo>
                    <a:pt x="430" y="44"/>
                  </a:lnTo>
                  <a:lnTo>
                    <a:pt x="433" y="41"/>
                  </a:lnTo>
                  <a:lnTo>
                    <a:pt x="436" y="37"/>
                  </a:lnTo>
                  <a:lnTo>
                    <a:pt x="438" y="33"/>
                  </a:lnTo>
                  <a:lnTo>
                    <a:pt x="440" y="28"/>
                  </a:lnTo>
                  <a:lnTo>
                    <a:pt x="440" y="24"/>
                  </a:lnTo>
                  <a:lnTo>
                    <a:pt x="440" y="19"/>
                  </a:lnTo>
                  <a:lnTo>
                    <a:pt x="438" y="14"/>
                  </a:lnTo>
                  <a:lnTo>
                    <a:pt x="436" y="11"/>
                  </a:lnTo>
                  <a:lnTo>
                    <a:pt x="433" y="6"/>
                  </a:lnTo>
                  <a:lnTo>
                    <a:pt x="430" y="4"/>
                  </a:lnTo>
                  <a:lnTo>
                    <a:pt x="426" y="2"/>
                  </a:lnTo>
                  <a:lnTo>
                    <a:pt x="421" y="0"/>
                  </a:lnTo>
                  <a:lnTo>
                    <a:pt x="416" y="0"/>
                  </a:lnTo>
                  <a:lnTo>
                    <a:pt x="24" y="0"/>
                  </a:lnTo>
                  <a:lnTo>
                    <a:pt x="18" y="0"/>
                  </a:lnTo>
                  <a:lnTo>
                    <a:pt x="14" y="2"/>
                  </a:lnTo>
                  <a:lnTo>
                    <a:pt x="11" y="4"/>
                  </a:lnTo>
                  <a:lnTo>
                    <a:pt x="6" y="6"/>
                  </a:lnTo>
                  <a:lnTo>
                    <a:pt x="4" y="11"/>
                  </a:lnTo>
                  <a:lnTo>
                    <a:pt x="2" y="14"/>
                  </a:lnTo>
                  <a:lnTo>
                    <a:pt x="1" y="19"/>
                  </a:lnTo>
                  <a:lnTo>
                    <a:pt x="0" y="24"/>
                  </a:lnTo>
                  <a:lnTo>
                    <a:pt x="0" y="575"/>
                  </a:lnTo>
                  <a:lnTo>
                    <a:pt x="1" y="579"/>
                  </a:lnTo>
                  <a:lnTo>
                    <a:pt x="2" y="584"/>
                  </a:lnTo>
                  <a:lnTo>
                    <a:pt x="4" y="588"/>
                  </a:lnTo>
                  <a:lnTo>
                    <a:pt x="6" y="592"/>
                  </a:lnTo>
                  <a:lnTo>
                    <a:pt x="11" y="595"/>
                  </a:lnTo>
                  <a:lnTo>
                    <a:pt x="14" y="597"/>
                  </a:lnTo>
                  <a:lnTo>
                    <a:pt x="18" y="598"/>
                  </a:lnTo>
                  <a:lnTo>
                    <a:pt x="24" y="598"/>
                  </a:lnTo>
                  <a:lnTo>
                    <a:pt x="575" y="598"/>
                  </a:lnTo>
                  <a:lnTo>
                    <a:pt x="579" y="598"/>
                  </a:lnTo>
                  <a:lnTo>
                    <a:pt x="584" y="597"/>
                  </a:lnTo>
                  <a:lnTo>
                    <a:pt x="588" y="595"/>
                  </a:lnTo>
                  <a:lnTo>
                    <a:pt x="591" y="592"/>
                  </a:lnTo>
                  <a:lnTo>
                    <a:pt x="595" y="588"/>
                  </a:lnTo>
                  <a:lnTo>
                    <a:pt x="597" y="584"/>
                  </a:lnTo>
                  <a:lnTo>
                    <a:pt x="598" y="579"/>
                  </a:lnTo>
                  <a:lnTo>
                    <a:pt x="599" y="575"/>
                  </a:lnTo>
                  <a:lnTo>
                    <a:pt x="599" y="243"/>
                  </a:lnTo>
                  <a:lnTo>
                    <a:pt x="598" y="238"/>
                  </a:lnTo>
                  <a:lnTo>
                    <a:pt x="597" y="234"/>
                  </a:lnTo>
                  <a:lnTo>
                    <a:pt x="595" y="229"/>
                  </a:lnTo>
                  <a:lnTo>
                    <a:pt x="591" y="226"/>
                  </a:lnTo>
                  <a:lnTo>
                    <a:pt x="588" y="223"/>
                  </a:lnTo>
                  <a:lnTo>
                    <a:pt x="584" y="221"/>
                  </a:lnTo>
                  <a:lnTo>
                    <a:pt x="579" y="220"/>
                  </a:lnTo>
                  <a:lnTo>
                    <a:pt x="575"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6" name="TextBox 35">
            <a:extLst>
              <a:ext uri="{FF2B5EF4-FFF2-40B4-BE49-F238E27FC236}">
                <a16:creationId xmlns:a16="http://schemas.microsoft.com/office/drawing/2014/main" id="{6ABAE65D-8639-41D3-B443-DD2219AA81B5}"/>
              </a:ext>
            </a:extLst>
          </p:cNvPr>
          <p:cNvSpPr txBox="1"/>
          <p:nvPr/>
        </p:nvSpPr>
        <p:spPr>
          <a:xfrm>
            <a:off x="314633" y="190885"/>
            <a:ext cx="6724341" cy="615553"/>
          </a:xfrm>
          <a:prstGeom prst="rect">
            <a:avLst/>
          </a:prstGeom>
          <a:noFill/>
        </p:spPr>
        <p:txBody>
          <a:bodyPr wrap="square" lIns="0" tIns="0" rIns="0" bIns="0" rtlCol="0">
            <a:spAutoFit/>
          </a:bodyPr>
          <a:lstStyle/>
          <a:p>
            <a:r>
              <a:rPr lang="en-GB" sz="4000" dirty="0">
                <a:latin typeface="+mj-lt"/>
                <a:cs typeface="Arial" panose="020B0604020202020204" pitchFamily="34" charset="0"/>
              </a:rPr>
              <a:t>Contact Us</a:t>
            </a:r>
            <a:endParaRPr lang="id-ID" sz="4000" dirty="0">
              <a:latin typeface="+mj-lt"/>
              <a:cs typeface="Arial" panose="020B0604020202020204" pitchFamily="34" charset="0"/>
            </a:endParaRPr>
          </a:p>
        </p:txBody>
      </p:sp>
      <p:grpSp>
        <p:nvGrpSpPr>
          <p:cNvPr id="42" name="Group 41">
            <a:extLst>
              <a:ext uri="{FF2B5EF4-FFF2-40B4-BE49-F238E27FC236}">
                <a16:creationId xmlns:a16="http://schemas.microsoft.com/office/drawing/2014/main" id="{1C1A15CD-A1D6-4CE0-AB64-8209D32B15CB}"/>
              </a:ext>
            </a:extLst>
          </p:cNvPr>
          <p:cNvGrpSpPr/>
          <p:nvPr/>
        </p:nvGrpSpPr>
        <p:grpSpPr>
          <a:xfrm>
            <a:off x="3440484" y="4716081"/>
            <a:ext cx="271462" cy="266700"/>
            <a:chOff x="903288" y="6518275"/>
            <a:chExt cx="271462" cy="266700"/>
          </a:xfrm>
          <a:solidFill>
            <a:schemeClr val="bg1"/>
          </a:solidFill>
        </p:grpSpPr>
        <p:sp>
          <p:nvSpPr>
            <p:cNvPr id="43" name="Freeform 1840">
              <a:extLst>
                <a:ext uri="{FF2B5EF4-FFF2-40B4-BE49-F238E27FC236}">
                  <a16:creationId xmlns:a16="http://schemas.microsoft.com/office/drawing/2014/main" id="{957E20A6-5182-4A10-9CC0-628C11CA9D8C}"/>
                </a:ext>
              </a:extLst>
            </p:cNvPr>
            <p:cNvSpPr>
              <a:spLocks/>
            </p:cNvSpPr>
            <p:nvPr/>
          </p:nvSpPr>
          <p:spPr bwMode="auto">
            <a:xfrm>
              <a:off x="946150" y="6518275"/>
              <a:ext cx="228600" cy="204788"/>
            </a:xfrm>
            <a:custGeom>
              <a:avLst/>
              <a:gdLst>
                <a:gd name="T0" fmla="*/ 566 w 574"/>
                <a:gd name="T1" fmla="*/ 6 h 515"/>
                <a:gd name="T2" fmla="*/ 562 w 574"/>
                <a:gd name="T3" fmla="*/ 3 h 515"/>
                <a:gd name="T4" fmla="*/ 557 w 574"/>
                <a:gd name="T5" fmla="*/ 1 h 515"/>
                <a:gd name="T6" fmla="*/ 553 w 574"/>
                <a:gd name="T7" fmla="*/ 0 h 515"/>
                <a:gd name="T8" fmla="*/ 549 w 574"/>
                <a:gd name="T9" fmla="*/ 0 h 515"/>
                <a:gd name="T10" fmla="*/ 544 w 574"/>
                <a:gd name="T11" fmla="*/ 1 h 515"/>
                <a:gd name="T12" fmla="*/ 540 w 574"/>
                <a:gd name="T13" fmla="*/ 3 h 515"/>
                <a:gd name="T14" fmla="*/ 535 w 574"/>
                <a:gd name="T15" fmla="*/ 6 h 515"/>
                <a:gd name="T16" fmla="*/ 532 w 574"/>
                <a:gd name="T17" fmla="*/ 10 h 515"/>
                <a:gd name="T18" fmla="*/ 165 w 574"/>
                <a:gd name="T19" fmla="*/ 456 h 515"/>
                <a:gd name="T20" fmla="*/ 41 w 574"/>
                <a:gd name="T21" fmla="*/ 330 h 515"/>
                <a:gd name="T22" fmla="*/ 36 w 574"/>
                <a:gd name="T23" fmla="*/ 327 h 515"/>
                <a:gd name="T24" fmla="*/ 33 w 574"/>
                <a:gd name="T25" fmla="*/ 325 h 515"/>
                <a:gd name="T26" fmla="*/ 28 w 574"/>
                <a:gd name="T27" fmla="*/ 324 h 515"/>
                <a:gd name="T28" fmla="*/ 23 w 574"/>
                <a:gd name="T29" fmla="*/ 324 h 515"/>
                <a:gd name="T30" fmla="*/ 18 w 574"/>
                <a:gd name="T31" fmla="*/ 324 h 515"/>
                <a:gd name="T32" fmla="*/ 14 w 574"/>
                <a:gd name="T33" fmla="*/ 325 h 515"/>
                <a:gd name="T34" fmla="*/ 11 w 574"/>
                <a:gd name="T35" fmla="*/ 327 h 515"/>
                <a:gd name="T36" fmla="*/ 6 w 574"/>
                <a:gd name="T37" fmla="*/ 330 h 515"/>
                <a:gd name="T38" fmla="*/ 3 w 574"/>
                <a:gd name="T39" fmla="*/ 335 h 515"/>
                <a:gd name="T40" fmla="*/ 1 w 574"/>
                <a:gd name="T41" fmla="*/ 339 h 515"/>
                <a:gd name="T42" fmla="*/ 0 w 574"/>
                <a:gd name="T43" fmla="*/ 343 h 515"/>
                <a:gd name="T44" fmla="*/ 0 w 574"/>
                <a:gd name="T45" fmla="*/ 348 h 515"/>
                <a:gd name="T46" fmla="*/ 0 w 574"/>
                <a:gd name="T47" fmla="*/ 352 h 515"/>
                <a:gd name="T48" fmla="*/ 1 w 574"/>
                <a:gd name="T49" fmla="*/ 357 h 515"/>
                <a:gd name="T50" fmla="*/ 3 w 574"/>
                <a:gd name="T51" fmla="*/ 361 h 515"/>
                <a:gd name="T52" fmla="*/ 6 w 574"/>
                <a:gd name="T53" fmla="*/ 365 h 515"/>
                <a:gd name="T54" fmla="*/ 150 w 574"/>
                <a:gd name="T55" fmla="*/ 509 h 515"/>
                <a:gd name="T56" fmla="*/ 154 w 574"/>
                <a:gd name="T57" fmla="*/ 511 h 515"/>
                <a:gd name="T58" fmla="*/ 158 w 574"/>
                <a:gd name="T59" fmla="*/ 513 h 515"/>
                <a:gd name="T60" fmla="*/ 162 w 574"/>
                <a:gd name="T61" fmla="*/ 515 h 515"/>
                <a:gd name="T62" fmla="*/ 168 w 574"/>
                <a:gd name="T63" fmla="*/ 515 h 515"/>
                <a:gd name="T64" fmla="*/ 168 w 574"/>
                <a:gd name="T65" fmla="*/ 515 h 515"/>
                <a:gd name="T66" fmla="*/ 169 w 574"/>
                <a:gd name="T67" fmla="*/ 515 h 515"/>
                <a:gd name="T68" fmla="*/ 173 w 574"/>
                <a:gd name="T69" fmla="*/ 515 h 515"/>
                <a:gd name="T70" fmla="*/ 178 w 574"/>
                <a:gd name="T71" fmla="*/ 512 h 515"/>
                <a:gd name="T72" fmla="*/ 182 w 574"/>
                <a:gd name="T73" fmla="*/ 510 h 515"/>
                <a:gd name="T74" fmla="*/ 185 w 574"/>
                <a:gd name="T75" fmla="*/ 507 h 515"/>
                <a:gd name="T76" fmla="*/ 570 w 574"/>
                <a:gd name="T77" fmla="*/ 40 h 515"/>
                <a:gd name="T78" fmla="*/ 572 w 574"/>
                <a:gd name="T79" fmla="*/ 35 h 515"/>
                <a:gd name="T80" fmla="*/ 574 w 574"/>
                <a:gd name="T81" fmla="*/ 31 h 515"/>
                <a:gd name="T82" fmla="*/ 574 w 574"/>
                <a:gd name="T83" fmla="*/ 26 h 515"/>
                <a:gd name="T84" fmla="*/ 574 w 574"/>
                <a:gd name="T85" fmla="*/ 22 h 515"/>
                <a:gd name="T86" fmla="*/ 574 w 574"/>
                <a:gd name="T87" fmla="*/ 18 h 515"/>
                <a:gd name="T88" fmla="*/ 572 w 574"/>
                <a:gd name="T89" fmla="*/ 13 h 515"/>
                <a:gd name="T90" fmla="*/ 570 w 574"/>
                <a:gd name="T91" fmla="*/ 9 h 515"/>
                <a:gd name="T92" fmla="*/ 566 w 574"/>
                <a:gd name="T9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4" h="515">
                  <a:moveTo>
                    <a:pt x="566" y="6"/>
                  </a:moveTo>
                  <a:lnTo>
                    <a:pt x="562" y="3"/>
                  </a:lnTo>
                  <a:lnTo>
                    <a:pt x="557" y="1"/>
                  </a:lnTo>
                  <a:lnTo>
                    <a:pt x="553" y="0"/>
                  </a:lnTo>
                  <a:lnTo>
                    <a:pt x="549" y="0"/>
                  </a:lnTo>
                  <a:lnTo>
                    <a:pt x="544" y="1"/>
                  </a:lnTo>
                  <a:lnTo>
                    <a:pt x="540" y="3"/>
                  </a:lnTo>
                  <a:lnTo>
                    <a:pt x="535" y="6"/>
                  </a:lnTo>
                  <a:lnTo>
                    <a:pt x="532" y="10"/>
                  </a:lnTo>
                  <a:lnTo>
                    <a:pt x="165" y="456"/>
                  </a:lnTo>
                  <a:lnTo>
                    <a:pt x="41" y="330"/>
                  </a:lnTo>
                  <a:lnTo>
                    <a:pt x="36" y="327"/>
                  </a:lnTo>
                  <a:lnTo>
                    <a:pt x="33" y="325"/>
                  </a:lnTo>
                  <a:lnTo>
                    <a:pt x="28" y="324"/>
                  </a:lnTo>
                  <a:lnTo>
                    <a:pt x="23" y="324"/>
                  </a:lnTo>
                  <a:lnTo>
                    <a:pt x="18" y="324"/>
                  </a:lnTo>
                  <a:lnTo>
                    <a:pt x="14" y="325"/>
                  </a:lnTo>
                  <a:lnTo>
                    <a:pt x="11" y="327"/>
                  </a:lnTo>
                  <a:lnTo>
                    <a:pt x="6" y="330"/>
                  </a:lnTo>
                  <a:lnTo>
                    <a:pt x="3" y="335"/>
                  </a:lnTo>
                  <a:lnTo>
                    <a:pt x="1" y="339"/>
                  </a:lnTo>
                  <a:lnTo>
                    <a:pt x="0" y="343"/>
                  </a:lnTo>
                  <a:lnTo>
                    <a:pt x="0" y="348"/>
                  </a:lnTo>
                  <a:lnTo>
                    <a:pt x="0" y="352"/>
                  </a:lnTo>
                  <a:lnTo>
                    <a:pt x="1" y="357"/>
                  </a:lnTo>
                  <a:lnTo>
                    <a:pt x="3" y="361"/>
                  </a:lnTo>
                  <a:lnTo>
                    <a:pt x="6" y="365"/>
                  </a:lnTo>
                  <a:lnTo>
                    <a:pt x="150" y="509"/>
                  </a:lnTo>
                  <a:lnTo>
                    <a:pt x="154" y="511"/>
                  </a:lnTo>
                  <a:lnTo>
                    <a:pt x="158" y="513"/>
                  </a:lnTo>
                  <a:lnTo>
                    <a:pt x="162" y="515"/>
                  </a:lnTo>
                  <a:lnTo>
                    <a:pt x="168" y="515"/>
                  </a:lnTo>
                  <a:lnTo>
                    <a:pt x="168" y="515"/>
                  </a:lnTo>
                  <a:lnTo>
                    <a:pt x="169" y="515"/>
                  </a:lnTo>
                  <a:lnTo>
                    <a:pt x="173" y="515"/>
                  </a:lnTo>
                  <a:lnTo>
                    <a:pt x="178" y="512"/>
                  </a:lnTo>
                  <a:lnTo>
                    <a:pt x="182" y="510"/>
                  </a:lnTo>
                  <a:lnTo>
                    <a:pt x="185" y="507"/>
                  </a:lnTo>
                  <a:lnTo>
                    <a:pt x="570" y="40"/>
                  </a:lnTo>
                  <a:lnTo>
                    <a:pt x="572" y="35"/>
                  </a:lnTo>
                  <a:lnTo>
                    <a:pt x="574" y="31"/>
                  </a:lnTo>
                  <a:lnTo>
                    <a:pt x="574" y="26"/>
                  </a:lnTo>
                  <a:lnTo>
                    <a:pt x="574" y="22"/>
                  </a:lnTo>
                  <a:lnTo>
                    <a:pt x="574" y="18"/>
                  </a:lnTo>
                  <a:lnTo>
                    <a:pt x="572" y="13"/>
                  </a:lnTo>
                  <a:lnTo>
                    <a:pt x="570" y="9"/>
                  </a:lnTo>
                  <a:lnTo>
                    <a:pt x="56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841">
              <a:extLst>
                <a:ext uri="{FF2B5EF4-FFF2-40B4-BE49-F238E27FC236}">
                  <a16:creationId xmlns:a16="http://schemas.microsoft.com/office/drawing/2014/main" id="{E343E2FE-6D82-4E6C-909C-EE03ED7CCFE0}"/>
                </a:ext>
              </a:extLst>
            </p:cNvPr>
            <p:cNvSpPr>
              <a:spLocks/>
            </p:cNvSpPr>
            <p:nvPr/>
          </p:nvSpPr>
          <p:spPr bwMode="auto">
            <a:xfrm>
              <a:off x="903288" y="6546850"/>
              <a:ext cx="238125" cy="238125"/>
            </a:xfrm>
            <a:custGeom>
              <a:avLst/>
              <a:gdLst>
                <a:gd name="T0" fmla="*/ 569 w 599"/>
                <a:gd name="T1" fmla="*/ 220 h 598"/>
                <a:gd name="T2" fmla="*/ 562 w 599"/>
                <a:gd name="T3" fmla="*/ 223 h 598"/>
                <a:gd name="T4" fmla="*/ 555 w 599"/>
                <a:gd name="T5" fmla="*/ 229 h 598"/>
                <a:gd name="T6" fmla="*/ 552 w 599"/>
                <a:gd name="T7" fmla="*/ 238 h 598"/>
                <a:gd name="T8" fmla="*/ 551 w 599"/>
                <a:gd name="T9" fmla="*/ 551 h 598"/>
                <a:gd name="T10" fmla="*/ 48 w 599"/>
                <a:gd name="T11" fmla="*/ 47 h 598"/>
                <a:gd name="T12" fmla="*/ 421 w 599"/>
                <a:gd name="T13" fmla="*/ 47 h 598"/>
                <a:gd name="T14" fmla="*/ 430 w 599"/>
                <a:gd name="T15" fmla="*/ 44 h 598"/>
                <a:gd name="T16" fmla="*/ 436 w 599"/>
                <a:gd name="T17" fmla="*/ 37 h 598"/>
                <a:gd name="T18" fmla="*/ 440 w 599"/>
                <a:gd name="T19" fmla="*/ 28 h 598"/>
                <a:gd name="T20" fmla="*/ 440 w 599"/>
                <a:gd name="T21" fmla="*/ 19 h 598"/>
                <a:gd name="T22" fmla="*/ 436 w 599"/>
                <a:gd name="T23" fmla="*/ 11 h 598"/>
                <a:gd name="T24" fmla="*/ 430 w 599"/>
                <a:gd name="T25" fmla="*/ 4 h 598"/>
                <a:gd name="T26" fmla="*/ 421 w 599"/>
                <a:gd name="T27" fmla="*/ 0 h 598"/>
                <a:gd name="T28" fmla="*/ 24 w 599"/>
                <a:gd name="T29" fmla="*/ 0 h 598"/>
                <a:gd name="T30" fmla="*/ 14 w 599"/>
                <a:gd name="T31" fmla="*/ 2 h 598"/>
                <a:gd name="T32" fmla="*/ 6 w 599"/>
                <a:gd name="T33" fmla="*/ 6 h 598"/>
                <a:gd name="T34" fmla="*/ 2 w 599"/>
                <a:gd name="T35" fmla="*/ 14 h 598"/>
                <a:gd name="T36" fmla="*/ 0 w 599"/>
                <a:gd name="T37" fmla="*/ 24 h 598"/>
                <a:gd name="T38" fmla="*/ 1 w 599"/>
                <a:gd name="T39" fmla="*/ 579 h 598"/>
                <a:gd name="T40" fmla="*/ 4 w 599"/>
                <a:gd name="T41" fmla="*/ 588 h 598"/>
                <a:gd name="T42" fmla="*/ 11 w 599"/>
                <a:gd name="T43" fmla="*/ 595 h 598"/>
                <a:gd name="T44" fmla="*/ 18 w 599"/>
                <a:gd name="T45" fmla="*/ 598 h 598"/>
                <a:gd name="T46" fmla="*/ 575 w 599"/>
                <a:gd name="T47" fmla="*/ 598 h 598"/>
                <a:gd name="T48" fmla="*/ 584 w 599"/>
                <a:gd name="T49" fmla="*/ 597 h 598"/>
                <a:gd name="T50" fmla="*/ 591 w 599"/>
                <a:gd name="T51" fmla="*/ 592 h 598"/>
                <a:gd name="T52" fmla="*/ 597 w 599"/>
                <a:gd name="T53" fmla="*/ 584 h 598"/>
                <a:gd name="T54" fmla="*/ 599 w 599"/>
                <a:gd name="T55" fmla="*/ 575 h 598"/>
                <a:gd name="T56" fmla="*/ 598 w 599"/>
                <a:gd name="T57" fmla="*/ 238 h 598"/>
                <a:gd name="T58" fmla="*/ 595 w 599"/>
                <a:gd name="T59" fmla="*/ 229 h 598"/>
                <a:gd name="T60" fmla="*/ 588 w 599"/>
                <a:gd name="T61" fmla="*/ 223 h 598"/>
                <a:gd name="T62" fmla="*/ 579 w 599"/>
                <a:gd name="T63" fmla="*/ 22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9" h="598">
                  <a:moveTo>
                    <a:pt x="575" y="218"/>
                  </a:moveTo>
                  <a:lnTo>
                    <a:pt x="569" y="220"/>
                  </a:lnTo>
                  <a:lnTo>
                    <a:pt x="565" y="221"/>
                  </a:lnTo>
                  <a:lnTo>
                    <a:pt x="562" y="223"/>
                  </a:lnTo>
                  <a:lnTo>
                    <a:pt x="557" y="226"/>
                  </a:lnTo>
                  <a:lnTo>
                    <a:pt x="555" y="229"/>
                  </a:lnTo>
                  <a:lnTo>
                    <a:pt x="553" y="234"/>
                  </a:lnTo>
                  <a:lnTo>
                    <a:pt x="552" y="238"/>
                  </a:lnTo>
                  <a:lnTo>
                    <a:pt x="551" y="243"/>
                  </a:lnTo>
                  <a:lnTo>
                    <a:pt x="551" y="551"/>
                  </a:lnTo>
                  <a:lnTo>
                    <a:pt x="48" y="551"/>
                  </a:lnTo>
                  <a:lnTo>
                    <a:pt x="48" y="47"/>
                  </a:lnTo>
                  <a:lnTo>
                    <a:pt x="416" y="47"/>
                  </a:lnTo>
                  <a:lnTo>
                    <a:pt x="421" y="47"/>
                  </a:lnTo>
                  <a:lnTo>
                    <a:pt x="426" y="46"/>
                  </a:lnTo>
                  <a:lnTo>
                    <a:pt x="430" y="44"/>
                  </a:lnTo>
                  <a:lnTo>
                    <a:pt x="433" y="41"/>
                  </a:lnTo>
                  <a:lnTo>
                    <a:pt x="436" y="37"/>
                  </a:lnTo>
                  <a:lnTo>
                    <a:pt x="438" y="33"/>
                  </a:lnTo>
                  <a:lnTo>
                    <a:pt x="440" y="28"/>
                  </a:lnTo>
                  <a:lnTo>
                    <a:pt x="440" y="24"/>
                  </a:lnTo>
                  <a:lnTo>
                    <a:pt x="440" y="19"/>
                  </a:lnTo>
                  <a:lnTo>
                    <a:pt x="438" y="14"/>
                  </a:lnTo>
                  <a:lnTo>
                    <a:pt x="436" y="11"/>
                  </a:lnTo>
                  <a:lnTo>
                    <a:pt x="433" y="6"/>
                  </a:lnTo>
                  <a:lnTo>
                    <a:pt x="430" y="4"/>
                  </a:lnTo>
                  <a:lnTo>
                    <a:pt x="426" y="2"/>
                  </a:lnTo>
                  <a:lnTo>
                    <a:pt x="421" y="0"/>
                  </a:lnTo>
                  <a:lnTo>
                    <a:pt x="416" y="0"/>
                  </a:lnTo>
                  <a:lnTo>
                    <a:pt x="24" y="0"/>
                  </a:lnTo>
                  <a:lnTo>
                    <a:pt x="18" y="0"/>
                  </a:lnTo>
                  <a:lnTo>
                    <a:pt x="14" y="2"/>
                  </a:lnTo>
                  <a:lnTo>
                    <a:pt x="11" y="4"/>
                  </a:lnTo>
                  <a:lnTo>
                    <a:pt x="6" y="6"/>
                  </a:lnTo>
                  <a:lnTo>
                    <a:pt x="4" y="11"/>
                  </a:lnTo>
                  <a:lnTo>
                    <a:pt x="2" y="14"/>
                  </a:lnTo>
                  <a:lnTo>
                    <a:pt x="1" y="19"/>
                  </a:lnTo>
                  <a:lnTo>
                    <a:pt x="0" y="24"/>
                  </a:lnTo>
                  <a:lnTo>
                    <a:pt x="0" y="575"/>
                  </a:lnTo>
                  <a:lnTo>
                    <a:pt x="1" y="579"/>
                  </a:lnTo>
                  <a:lnTo>
                    <a:pt x="2" y="584"/>
                  </a:lnTo>
                  <a:lnTo>
                    <a:pt x="4" y="588"/>
                  </a:lnTo>
                  <a:lnTo>
                    <a:pt x="6" y="592"/>
                  </a:lnTo>
                  <a:lnTo>
                    <a:pt x="11" y="595"/>
                  </a:lnTo>
                  <a:lnTo>
                    <a:pt x="14" y="597"/>
                  </a:lnTo>
                  <a:lnTo>
                    <a:pt x="18" y="598"/>
                  </a:lnTo>
                  <a:lnTo>
                    <a:pt x="24" y="598"/>
                  </a:lnTo>
                  <a:lnTo>
                    <a:pt x="575" y="598"/>
                  </a:lnTo>
                  <a:lnTo>
                    <a:pt x="579" y="598"/>
                  </a:lnTo>
                  <a:lnTo>
                    <a:pt x="584" y="597"/>
                  </a:lnTo>
                  <a:lnTo>
                    <a:pt x="588" y="595"/>
                  </a:lnTo>
                  <a:lnTo>
                    <a:pt x="591" y="592"/>
                  </a:lnTo>
                  <a:lnTo>
                    <a:pt x="595" y="588"/>
                  </a:lnTo>
                  <a:lnTo>
                    <a:pt x="597" y="584"/>
                  </a:lnTo>
                  <a:lnTo>
                    <a:pt x="598" y="579"/>
                  </a:lnTo>
                  <a:lnTo>
                    <a:pt x="599" y="575"/>
                  </a:lnTo>
                  <a:lnTo>
                    <a:pt x="599" y="243"/>
                  </a:lnTo>
                  <a:lnTo>
                    <a:pt x="598" y="238"/>
                  </a:lnTo>
                  <a:lnTo>
                    <a:pt x="597" y="234"/>
                  </a:lnTo>
                  <a:lnTo>
                    <a:pt x="595" y="229"/>
                  </a:lnTo>
                  <a:lnTo>
                    <a:pt x="591" y="226"/>
                  </a:lnTo>
                  <a:lnTo>
                    <a:pt x="588" y="223"/>
                  </a:lnTo>
                  <a:lnTo>
                    <a:pt x="584" y="221"/>
                  </a:lnTo>
                  <a:lnTo>
                    <a:pt x="579" y="220"/>
                  </a:lnTo>
                  <a:lnTo>
                    <a:pt x="575"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extBox 44">
            <a:extLst>
              <a:ext uri="{FF2B5EF4-FFF2-40B4-BE49-F238E27FC236}">
                <a16:creationId xmlns:a16="http://schemas.microsoft.com/office/drawing/2014/main" id="{9E173AB2-C19B-41E0-922A-F7D3A37CA580}"/>
              </a:ext>
            </a:extLst>
          </p:cNvPr>
          <p:cNvSpPr txBox="1"/>
          <p:nvPr/>
        </p:nvSpPr>
        <p:spPr>
          <a:xfrm>
            <a:off x="1991325" y="1525560"/>
            <a:ext cx="5477155" cy="430887"/>
          </a:xfrm>
          <a:prstGeom prst="rect">
            <a:avLst/>
          </a:prstGeom>
          <a:noFill/>
          <a:ln>
            <a:noFill/>
          </a:ln>
        </p:spPr>
        <p:txBody>
          <a:bodyPr wrap="square" lIns="0" tIns="0" rIns="0" bIns="0" rtlCol="0" anchor="ctr">
            <a:spAutoFit/>
          </a:bodyPr>
          <a:lstStyle/>
          <a:p>
            <a:pPr>
              <a:buClr>
                <a:schemeClr val="accent1"/>
              </a:buClr>
            </a:pPr>
            <a:r>
              <a:rPr lang="en-US" sz="2800" dirty="0">
                <a:solidFill>
                  <a:schemeClr val="tx1">
                    <a:lumMod val="75000"/>
                    <a:lumOff val="25000"/>
                  </a:schemeClr>
                </a:solidFill>
              </a:rPr>
              <a:t>www.facebook.com/ogcancerni</a:t>
            </a:r>
          </a:p>
        </p:txBody>
      </p:sp>
      <p:sp>
        <p:nvSpPr>
          <p:cNvPr id="22" name="TextBox 21">
            <a:extLst>
              <a:ext uri="{FF2B5EF4-FFF2-40B4-BE49-F238E27FC236}">
                <a16:creationId xmlns:a16="http://schemas.microsoft.com/office/drawing/2014/main" id="{1C6EBC98-4D4B-4696-AB63-9075852D4A7C}"/>
              </a:ext>
            </a:extLst>
          </p:cNvPr>
          <p:cNvSpPr txBox="1"/>
          <p:nvPr/>
        </p:nvSpPr>
        <p:spPr>
          <a:xfrm>
            <a:off x="1967725" y="3190218"/>
            <a:ext cx="4263171" cy="430887"/>
          </a:xfrm>
          <a:prstGeom prst="rect">
            <a:avLst/>
          </a:prstGeom>
          <a:noFill/>
          <a:ln>
            <a:noFill/>
          </a:ln>
        </p:spPr>
        <p:txBody>
          <a:bodyPr wrap="square" lIns="0" tIns="0" rIns="0" bIns="0" rtlCol="0" anchor="ctr">
            <a:spAutoFit/>
          </a:bodyPr>
          <a:lstStyle/>
          <a:p>
            <a:pPr>
              <a:buClr>
                <a:schemeClr val="accent1"/>
              </a:buClr>
            </a:pPr>
            <a:r>
              <a:rPr lang="en-US" sz="2800" dirty="0">
                <a:solidFill>
                  <a:schemeClr val="tx1">
                    <a:lumMod val="75000"/>
                    <a:lumOff val="25000"/>
                  </a:schemeClr>
                </a:solidFill>
              </a:rPr>
              <a:t>www.twitter.com/ogcancerni</a:t>
            </a:r>
          </a:p>
        </p:txBody>
      </p:sp>
      <p:sp>
        <p:nvSpPr>
          <p:cNvPr id="23" name="TextBox 22">
            <a:extLst>
              <a:ext uri="{FF2B5EF4-FFF2-40B4-BE49-F238E27FC236}">
                <a16:creationId xmlns:a16="http://schemas.microsoft.com/office/drawing/2014/main" id="{AEE3D752-38FC-4715-8E35-827365E8C575}"/>
              </a:ext>
            </a:extLst>
          </p:cNvPr>
          <p:cNvSpPr txBox="1"/>
          <p:nvPr/>
        </p:nvSpPr>
        <p:spPr>
          <a:xfrm>
            <a:off x="2033419" y="1865759"/>
            <a:ext cx="4522829" cy="1292662"/>
          </a:xfrm>
          <a:prstGeom prst="rect">
            <a:avLst/>
          </a:prstGeom>
          <a:noFill/>
          <a:ln>
            <a:noFill/>
          </a:ln>
        </p:spPr>
        <p:txBody>
          <a:bodyPr wrap="square" lIns="0" tIns="0" rIns="0" bIns="0" rtlCol="0" anchor="ctr">
            <a:spAutoFit/>
          </a:bodyPr>
          <a:lstStyle/>
          <a:p>
            <a:pPr>
              <a:buClr>
                <a:schemeClr val="accent1"/>
              </a:buClr>
            </a:pPr>
            <a:endParaRPr lang="en-US" sz="2800" dirty="0">
              <a:solidFill>
                <a:schemeClr val="tx1">
                  <a:lumMod val="75000"/>
                  <a:lumOff val="25000"/>
                </a:schemeClr>
              </a:solidFill>
              <a:hlinkClick r:id="rId2"/>
            </a:endParaRPr>
          </a:p>
          <a:p>
            <a:pPr>
              <a:buClr>
                <a:schemeClr val="accent1"/>
              </a:buClr>
            </a:pPr>
            <a:r>
              <a:rPr lang="en-US" sz="2800" dirty="0">
                <a:solidFill>
                  <a:schemeClr val="tx1">
                    <a:lumMod val="75000"/>
                    <a:lumOff val="25000"/>
                  </a:schemeClr>
                </a:solidFill>
                <a:hlinkClick r:id="rId2"/>
              </a:rPr>
              <a:t>www.ogcancerni.com</a:t>
            </a:r>
            <a:endParaRPr lang="en-US" sz="2800" dirty="0">
              <a:solidFill>
                <a:schemeClr val="tx1">
                  <a:lumMod val="75000"/>
                  <a:lumOff val="25000"/>
                </a:schemeClr>
              </a:solidFill>
            </a:endParaRPr>
          </a:p>
          <a:p>
            <a:pPr>
              <a:buClr>
                <a:schemeClr val="accent1"/>
              </a:buClr>
            </a:pPr>
            <a:endParaRPr lang="en-US" sz="2800" dirty="0">
              <a:solidFill>
                <a:schemeClr val="tx1">
                  <a:lumMod val="75000"/>
                  <a:lumOff val="25000"/>
                </a:schemeClr>
              </a:solidFill>
            </a:endParaRPr>
          </a:p>
        </p:txBody>
      </p:sp>
      <p:pic>
        <p:nvPicPr>
          <p:cNvPr id="3" name="Picture 2" descr="A picture containing object&#10;&#10;Description automatically generated">
            <a:extLst>
              <a:ext uri="{FF2B5EF4-FFF2-40B4-BE49-F238E27FC236}">
                <a16:creationId xmlns:a16="http://schemas.microsoft.com/office/drawing/2014/main" id="{E047F7C3-0F74-4462-834B-BB394E458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990" y="1435076"/>
            <a:ext cx="655038" cy="655038"/>
          </a:xfrm>
          <a:prstGeom prst="rect">
            <a:avLst/>
          </a:prstGeom>
        </p:spPr>
      </p:pic>
      <p:pic>
        <p:nvPicPr>
          <p:cNvPr id="7" name="Picture 6" descr="A close up of a logo&#10;&#10;Description automatically generated">
            <a:extLst>
              <a:ext uri="{FF2B5EF4-FFF2-40B4-BE49-F238E27FC236}">
                <a16:creationId xmlns:a16="http://schemas.microsoft.com/office/drawing/2014/main" id="{BF7BBAA5-1438-4D0B-8B41-6DF476E215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200" y="3106458"/>
            <a:ext cx="645083" cy="645083"/>
          </a:xfrm>
          <a:prstGeom prst="rect">
            <a:avLst/>
          </a:prstGeom>
        </p:spPr>
      </p:pic>
      <p:sp>
        <p:nvSpPr>
          <p:cNvPr id="31" name="TextBox 30">
            <a:extLst>
              <a:ext uri="{FF2B5EF4-FFF2-40B4-BE49-F238E27FC236}">
                <a16:creationId xmlns:a16="http://schemas.microsoft.com/office/drawing/2014/main" id="{93982AC6-3738-4E8C-868B-0F2E053B7C7D}"/>
              </a:ext>
            </a:extLst>
          </p:cNvPr>
          <p:cNvSpPr txBox="1"/>
          <p:nvPr/>
        </p:nvSpPr>
        <p:spPr>
          <a:xfrm>
            <a:off x="1967725" y="4091732"/>
            <a:ext cx="5217420" cy="430887"/>
          </a:xfrm>
          <a:prstGeom prst="rect">
            <a:avLst/>
          </a:prstGeom>
          <a:noFill/>
          <a:ln>
            <a:noFill/>
          </a:ln>
        </p:spPr>
        <p:txBody>
          <a:bodyPr wrap="square" lIns="0" tIns="0" rIns="0" bIns="0" rtlCol="0" anchor="ctr">
            <a:spAutoFit/>
          </a:bodyPr>
          <a:lstStyle/>
          <a:p>
            <a:pPr>
              <a:buClr>
                <a:schemeClr val="accent1"/>
              </a:buClr>
            </a:pPr>
            <a:r>
              <a:rPr lang="en-US" sz="2800" dirty="0">
                <a:solidFill>
                  <a:schemeClr val="tx1">
                    <a:lumMod val="75000"/>
                    <a:lumOff val="25000"/>
                  </a:schemeClr>
                </a:solidFill>
              </a:rPr>
              <a:t>CCRCB, </a:t>
            </a:r>
            <a:r>
              <a:rPr lang="en-US" sz="2800" dirty="0" err="1">
                <a:solidFill>
                  <a:schemeClr val="tx1">
                    <a:lumMod val="75000"/>
                    <a:lumOff val="25000"/>
                  </a:schemeClr>
                </a:solidFill>
              </a:rPr>
              <a:t>Lisburn</a:t>
            </a:r>
            <a:r>
              <a:rPr lang="en-US" sz="2800" dirty="0">
                <a:solidFill>
                  <a:schemeClr val="tx1">
                    <a:lumMod val="75000"/>
                    <a:lumOff val="25000"/>
                  </a:schemeClr>
                </a:solidFill>
              </a:rPr>
              <a:t> Road, BT7 9AE</a:t>
            </a:r>
          </a:p>
        </p:txBody>
      </p:sp>
      <p:pic>
        <p:nvPicPr>
          <p:cNvPr id="9" name="Picture 8" descr="A close up of a logo&#10;&#10;Description automatically generated">
            <a:extLst>
              <a:ext uri="{FF2B5EF4-FFF2-40B4-BE49-F238E27FC236}">
                <a16:creationId xmlns:a16="http://schemas.microsoft.com/office/drawing/2014/main" id="{18559408-3AC3-4C78-A149-372A326A1B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200" y="4004309"/>
            <a:ext cx="655037" cy="655037"/>
          </a:xfrm>
          <a:prstGeom prst="rect">
            <a:avLst/>
          </a:prstGeom>
        </p:spPr>
      </p:pic>
      <p:pic>
        <p:nvPicPr>
          <p:cNvPr id="13" name="Picture 12" descr="A close up of a logo&#10;&#10;Description automatically generated">
            <a:extLst>
              <a:ext uri="{FF2B5EF4-FFF2-40B4-BE49-F238E27FC236}">
                <a16:creationId xmlns:a16="http://schemas.microsoft.com/office/drawing/2014/main" id="{616453DD-14BF-4A13-BE26-231CF1428F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358" y="2290758"/>
            <a:ext cx="645083" cy="645083"/>
          </a:xfrm>
          <a:prstGeom prst="rect">
            <a:avLst/>
          </a:prstGeom>
        </p:spPr>
      </p:pic>
    </p:spTree>
    <p:extLst>
      <p:ext uri="{BB962C8B-B14F-4D97-AF65-F5344CB8AC3E}">
        <p14:creationId xmlns:p14="http://schemas.microsoft.com/office/powerpoint/2010/main" val="188611933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A1B02338-7E0F-4081-924E-134597BCB025}"/>
              </a:ext>
            </a:extLst>
          </p:cNvPr>
          <p:cNvSpPr/>
          <p:nvPr/>
        </p:nvSpPr>
        <p:spPr>
          <a:xfrm>
            <a:off x="1257709" y="1612440"/>
            <a:ext cx="3762022" cy="380446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endParaRPr>
          </a:p>
        </p:txBody>
      </p:sp>
      <p:pic>
        <p:nvPicPr>
          <p:cNvPr id="3" name="Picture 2" descr="A person smiling for the camera&#10;&#10;Description automatically generated">
            <a:extLst>
              <a:ext uri="{FF2B5EF4-FFF2-40B4-BE49-F238E27FC236}">
                <a16:creationId xmlns:a16="http://schemas.microsoft.com/office/drawing/2014/main" id="{EE3B4A37-D12A-42E9-8D98-2CB15E365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620" y="1945381"/>
            <a:ext cx="3122806" cy="312280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itle 37">
            <a:extLst>
              <a:ext uri="{FF2B5EF4-FFF2-40B4-BE49-F238E27FC236}">
                <a16:creationId xmlns:a16="http://schemas.microsoft.com/office/drawing/2014/main" id="{6249239C-C973-4A2E-B0CE-9E1AC4517D1E}"/>
              </a:ext>
            </a:extLst>
          </p:cNvPr>
          <p:cNvSpPr txBox="1">
            <a:spLocks/>
          </p:cNvSpPr>
          <p:nvPr/>
        </p:nvSpPr>
        <p:spPr>
          <a:xfrm>
            <a:off x="533400" y="399253"/>
            <a:ext cx="4742688" cy="553998"/>
          </a:xfrm>
          <a:prstGeom prst="rect">
            <a:avLst/>
          </a:prstGeom>
        </p:spPr>
        <p:txBody>
          <a:bodyPr wrap="square" lIns="0" tIns="0" rIns="0" b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cs typeface="Arial" panose="020B0604020202020204" pitchFamily="34" charset="0"/>
              </a:rPr>
              <a:t>Introduction</a:t>
            </a:r>
            <a:endParaRPr lang="id-ID" sz="4000" dirty="0">
              <a:cs typeface="Arial" panose="020B0604020202020204" pitchFamily="34" charset="0"/>
            </a:endParaRPr>
          </a:p>
        </p:txBody>
      </p:sp>
      <p:sp>
        <p:nvSpPr>
          <p:cNvPr id="42" name="TextBox 41">
            <a:extLst>
              <a:ext uri="{FF2B5EF4-FFF2-40B4-BE49-F238E27FC236}">
                <a16:creationId xmlns:a16="http://schemas.microsoft.com/office/drawing/2014/main" id="{D838B469-7F8A-4694-BB23-75589238514D}"/>
              </a:ext>
            </a:extLst>
          </p:cNvPr>
          <p:cNvSpPr txBox="1"/>
          <p:nvPr/>
        </p:nvSpPr>
        <p:spPr>
          <a:xfrm>
            <a:off x="6274054" y="3049852"/>
            <a:ext cx="5334000" cy="2492990"/>
          </a:xfrm>
          <a:prstGeom prst="rect">
            <a:avLst/>
          </a:prstGeom>
          <a:noFill/>
          <a:ln>
            <a:noFill/>
          </a:ln>
        </p:spPr>
        <p:txBody>
          <a:bodyPr wrap="square" lIns="0" tIns="0" rIns="0" bIns="0" rtlCol="0" anchor="t">
            <a:spAutoFit/>
          </a:bodyPr>
          <a:lstStyle/>
          <a:p>
            <a:pPr marL="285750" indent="-285750">
              <a:buFont typeface="Arial" panose="020B0604020202020204" pitchFamily="34" charset="0"/>
              <a:buChar char="•"/>
            </a:pPr>
            <a:r>
              <a:rPr lang="en-GB" sz="2400" dirty="0">
                <a:latin typeface="+mj-lt"/>
              </a:rPr>
              <a:t>Chair of OGCancerNI</a:t>
            </a:r>
          </a:p>
          <a:p>
            <a:endParaRPr lang="en-GB" sz="2400" dirty="0">
              <a:latin typeface="+mj-lt"/>
            </a:endParaRPr>
          </a:p>
          <a:p>
            <a:pPr marL="285750" indent="-285750">
              <a:buFont typeface="Arial" panose="020B0604020202020204" pitchFamily="34" charset="0"/>
              <a:buChar char="•"/>
            </a:pPr>
            <a:r>
              <a:rPr lang="en-GB" sz="2400" dirty="0">
                <a:latin typeface="+mj-lt"/>
              </a:rPr>
              <a:t>Past Patient – 14 years post surgery</a:t>
            </a:r>
          </a:p>
          <a:p>
            <a:pPr marL="285750" indent="-285750">
              <a:buFont typeface="Arial" panose="020B0604020202020204" pitchFamily="34" charset="0"/>
              <a:buChar char="•"/>
            </a:pPr>
            <a:endParaRPr lang="en-GB" sz="2400" dirty="0">
              <a:latin typeface="+mj-lt"/>
            </a:endParaRPr>
          </a:p>
          <a:p>
            <a:pPr marL="285750" indent="-285750">
              <a:buFont typeface="Arial" panose="020B0604020202020204" pitchFamily="34" charset="0"/>
              <a:buChar char="•"/>
            </a:pPr>
            <a:r>
              <a:rPr lang="en-GB" sz="2400" dirty="0">
                <a:latin typeface="+mj-lt"/>
              </a:rPr>
              <a:t>Passionate about improving patient outcomes</a:t>
            </a:r>
          </a:p>
          <a:p>
            <a:endParaRPr lang="en-GB" dirty="0">
              <a:latin typeface="+mj-lt"/>
            </a:endParaRPr>
          </a:p>
        </p:txBody>
      </p:sp>
      <p:sp>
        <p:nvSpPr>
          <p:cNvPr id="43" name="TextBox 42">
            <a:extLst>
              <a:ext uri="{FF2B5EF4-FFF2-40B4-BE49-F238E27FC236}">
                <a16:creationId xmlns:a16="http://schemas.microsoft.com/office/drawing/2014/main" id="{9ECC726B-B62D-42A6-801D-BDE34350F3B3}"/>
              </a:ext>
            </a:extLst>
          </p:cNvPr>
          <p:cNvSpPr txBox="1"/>
          <p:nvPr/>
        </p:nvSpPr>
        <p:spPr>
          <a:xfrm>
            <a:off x="6274054" y="2365337"/>
            <a:ext cx="5334000" cy="430887"/>
          </a:xfrm>
          <a:prstGeom prst="rect">
            <a:avLst/>
          </a:prstGeom>
          <a:noFill/>
          <a:ln>
            <a:noFill/>
          </a:ln>
        </p:spPr>
        <p:txBody>
          <a:bodyPr wrap="square" lIns="0" tIns="0" rIns="0" bIns="0" rtlCol="0" anchor="t">
            <a:spAutoFit/>
          </a:bodyPr>
          <a:lstStyle/>
          <a:p>
            <a:pPr>
              <a:buClr>
                <a:schemeClr val="accent1"/>
              </a:buClr>
            </a:pPr>
            <a:r>
              <a:rPr lang="en-US" sz="2800" b="1" dirty="0">
                <a:solidFill>
                  <a:schemeClr val="tx1">
                    <a:lumMod val="75000"/>
                    <a:lumOff val="25000"/>
                  </a:schemeClr>
                </a:solidFill>
              </a:rPr>
              <a:t>Helen </a:t>
            </a:r>
            <a:r>
              <a:rPr lang="en-US" sz="2800" b="1" dirty="0" err="1">
                <a:solidFill>
                  <a:schemeClr val="tx1">
                    <a:lumMod val="75000"/>
                    <a:lumOff val="25000"/>
                  </a:schemeClr>
                </a:solidFill>
              </a:rPr>
              <a:t>Setterfield</a:t>
            </a:r>
            <a:endParaRPr lang="en-US" sz="2800" b="1" dirty="0">
              <a:solidFill>
                <a:schemeClr val="tx1">
                  <a:lumMod val="75000"/>
                  <a:lumOff val="25000"/>
                </a:schemeClr>
              </a:solidFill>
            </a:endParaRPr>
          </a:p>
        </p:txBody>
      </p:sp>
      <p:sp>
        <p:nvSpPr>
          <p:cNvPr id="54" name="Freeform 8">
            <a:extLst>
              <a:ext uri="{FF2B5EF4-FFF2-40B4-BE49-F238E27FC236}">
                <a16:creationId xmlns:a16="http://schemas.microsoft.com/office/drawing/2014/main" id="{F4581D78-69BC-44C9-A848-4B0B253A4FAA}"/>
              </a:ext>
            </a:extLst>
          </p:cNvPr>
          <p:cNvSpPr>
            <a:spLocks/>
          </p:cNvSpPr>
          <p:nvPr/>
        </p:nvSpPr>
        <p:spPr bwMode="auto">
          <a:xfrm rot="3600000">
            <a:off x="2221177" y="1004850"/>
            <a:ext cx="1763713" cy="2720975"/>
          </a:xfrm>
          <a:custGeom>
            <a:avLst/>
            <a:gdLst>
              <a:gd name="T0" fmla="*/ 47 w 173"/>
              <a:gd name="T1" fmla="*/ 251 h 267"/>
              <a:gd name="T2" fmla="*/ 32 w 173"/>
              <a:gd name="T3" fmla="*/ 186 h 267"/>
              <a:gd name="T4" fmla="*/ 173 w 173"/>
              <a:gd name="T5" fmla="*/ 33 h 267"/>
              <a:gd name="T6" fmla="*/ 173 w 173"/>
              <a:gd name="T7" fmla="*/ 0 h 267"/>
              <a:gd name="T8" fmla="*/ 0 w 173"/>
              <a:gd name="T9" fmla="*/ 186 h 267"/>
              <a:gd name="T10" fmla="*/ 18 w 173"/>
              <a:gd name="T11" fmla="*/ 267 h 267"/>
              <a:gd name="T12" fmla="*/ 47 w 173"/>
              <a:gd name="T13" fmla="*/ 251 h 267"/>
            </a:gdLst>
            <a:ahLst/>
            <a:cxnLst>
              <a:cxn ang="0">
                <a:pos x="T0" y="T1"/>
              </a:cxn>
              <a:cxn ang="0">
                <a:pos x="T2" y="T3"/>
              </a:cxn>
              <a:cxn ang="0">
                <a:pos x="T4" y="T5"/>
              </a:cxn>
              <a:cxn ang="0">
                <a:pos x="T6" y="T7"/>
              </a:cxn>
              <a:cxn ang="0">
                <a:pos x="T8" y="T9"/>
              </a:cxn>
              <a:cxn ang="0">
                <a:pos x="T10" y="T11"/>
              </a:cxn>
              <a:cxn ang="0">
                <a:pos x="T12" y="T13"/>
              </a:cxn>
            </a:cxnLst>
            <a:rect l="0" t="0" r="r" b="b"/>
            <a:pathLst>
              <a:path w="173" h="267">
                <a:moveTo>
                  <a:pt x="47" y="251"/>
                </a:moveTo>
                <a:cubicBezTo>
                  <a:pt x="38" y="231"/>
                  <a:pt x="32" y="209"/>
                  <a:pt x="32" y="186"/>
                </a:cubicBezTo>
                <a:cubicBezTo>
                  <a:pt x="32" y="106"/>
                  <a:pt x="94" y="40"/>
                  <a:pt x="173" y="33"/>
                </a:cubicBezTo>
                <a:cubicBezTo>
                  <a:pt x="173" y="0"/>
                  <a:pt x="173" y="0"/>
                  <a:pt x="173" y="0"/>
                </a:cubicBezTo>
                <a:cubicBezTo>
                  <a:pt x="76" y="7"/>
                  <a:pt x="0" y="87"/>
                  <a:pt x="0" y="186"/>
                </a:cubicBezTo>
                <a:cubicBezTo>
                  <a:pt x="0" y="215"/>
                  <a:pt x="6" y="243"/>
                  <a:pt x="18" y="267"/>
                </a:cubicBezTo>
                <a:lnTo>
                  <a:pt x="47" y="251"/>
                </a:lnTo>
                <a:close/>
              </a:path>
            </a:pathLst>
          </a:custGeom>
          <a:solidFill>
            <a:srgbClr val="39ACA9"/>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7">
            <a:extLst>
              <a:ext uri="{FF2B5EF4-FFF2-40B4-BE49-F238E27FC236}">
                <a16:creationId xmlns:a16="http://schemas.microsoft.com/office/drawing/2014/main" id="{7C0B994B-494A-4068-B75E-80420DF85C33}"/>
              </a:ext>
            </a:extLst>
          </p:cNvPr>
          <p:cNvSpPr>
            <a:spLocks/>
          </p:cNvSpPr>
          <p:nvPr/>
        </p:nvSpPr>
        <p:spPr bwMode="auto">
          <a:xfrm rot="3600000">
            <a:off x="360293" y="3715316"/>
            <a:ext cx="3141663" cy="998538"/>
          </a:xfrm>
          <a:custGeom>
            <a:avLst/>
            <a:gdLst>
              <a:gd name="T0" fmla="*/ 28 w 308"/>
              <a:gd name="T1" fmla="*/ 0 h 98"/>
              <a:gd name="T2" fmla="*/ 0 w 308"/>
              <a:gd name="T3" fmla="*/ 16 h 98"/>
              <a:gd name="T4" fmla="*/ 154 w 308"/>
              <a:gd name="T5" fmla="*/ 98 h 98"/>
              <a:gd name="T6" fmla="*/ 308 w 308"/>
              <a:gd name="T7" fmla="*/ 16 h 98"/>
              <a:gd name="T8" fmla="*/ 280 w 308"/>
              <a:gd name="T9" fmla="*/ 0 h 98"/>
              <a:gd name="T10" fmla="*/ 154 w 308"/>
              <a:gd name="T11" fmla="*/ 66 h 98"/>
              <a:gd name="T12" fmla="*/ 28 w 308"/>
              <a:gd name="T13" fmla="*/ 0 h 98"/>
            </a:gdLst>
            <a:ahLst/>
            <a:cxnLst>
              <a:cxn ang="0">
                <a:pos x="T0" y="T1"/>
              </a:cxn>
              <a:cxn ang="0">
                <a:pos x="T2" y="T3"/>
              </a:cxn>
              <a:cxn ang="0">
                <a:pos x="T4" y="T5"/>
              </a:cxn>
              <a:cxn ang="0">
                <a:pos x="T6" y="T7"/>
              </a:cxn>
              <a:cxn ang="0">
                <a:pos x="T8" y="T9"/>
              </a:cxn>
              <a:cxn ang="0">
                <a:pos x="T10" y="T11"/>
              </a:cxn>
              <a:cxn ang="0">
                <a:pos x="T12" y="T13"/>
              </a:cxn>
            </a:cxnLst>
            <a:rect l="0" t="0" r="r" b="b"/>
            <a:pathLst>
              <a:path w="308" h="98">
                <a:moveTo>
                  <a:pt x="28" y="0"/>
                </a:moveTo>
                <a:cubicBezTo>
                  <a:pt x="0" y="16"/>
                  <a:pt x="0" y="16"/>
                  <a:pt x="0" y="16"/>
                </a:cubicBezTo>
                <a:cubicBezTo>
                  <a:pt x="33" y="66"/>
                  <a:pt x="90" y="98"/>
                  <a:pt x="154" y="98"/>
                </a:cubicBezTo>
                <a:cubicBezTo>
                  <a:pt x="218" y="98"/>
                  <a:pt x="275" y="66"/>
                  <a:pt x="308" y="16"/>
                </a:cubicBezTo>
                <a:cubicBezTo>
                  <a:pt x="280" y="0"/>
                  <a:pt x="280" y="0"/>
                  <a:pt x="280" y="0"/>
                </a:cubicBezTo>
                <a:cubicBezTo>
                  <a:pt x="252" y="40"/>
                  <a:pt x="206" y="66"/>
                  <a:pt x="154" y="66"/>
                </a:cubicBezTo>
                <a:cubicBezTo>
                  <a:pt x="102" y="66"/>
                  <a:pt x="56" y="40"/>
                  <a:pt x="28"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6">
            <a:extLst>
              <a:ext uri="{FF2B5EF4-FFF2-40B4-BE49-F238E27FC236}">
                <a16:creationId xmlns:a16="http://schemas.microsoft.com/office/drawing/2014/main" id="{9774B57D-D81E-4175-98BB-6B6A51321D5A}"/>
              </a:ext>
            </a:extLst>
          </p:cNvPr>
          <p:cNvSpPr>
            <a:spLocks/>
          </p:cNvSpPr>
          <p:nvPr/>
        </p:nvSpPr>
        <p:spPr bwMode="auto">
          <a:xfrm rot="3600000">
            <a:off x="3202672" y="2767622"/>
            <a:ext cx="1765300" cy="2720975"/>
          </a:xfrm>
          <a:custGeom>
            <a:avLst/>
            <a:gdLst>
              <a:gd name="T0" fmla="*/ 173 w 173"/>
              <a:gd name="T1" fmla="*/ 186 h 267"/>
              <a:gd name="T2" fmla="*/ 0 w 173"/>
              <a:gd name="T3" fmla="*/ 0 h 267"/>
              <a:gd name="T4" fmla="*/ 0 w 173"/>
              <a:gd name="T5" fmla="*/ 33 h 267"/>
              <a:gd name="T6" fmla="*/ 141 w 173"/>
              <a:gd name="T7" fmla="*/ 186 h 267"/>
              <a:gd name="T8" fmla="*/ 126 w 173"/>
              <a:gd name="T9" fmla="*/ 251 h 267"/>
              <a:gd name="T10" fmla="*/ 155 w 173"/>
              <a:gd name="T11" fmla="*/ 267 h 267"/>
              <a:gd name="T12" fmla="*/ 173 w 173"/>
              <a:gd name="T13" fmla="*/ 186 h 267"/>
            </a:gdLst>
            <a:ahLst/>
            <a:cxnLst>
              <a:cxn ang="0">
                <a:pos x="T0" y="T1"/>
              </a:cxn>
              <a:cxn ang="0">
                <a:pos x="T2" y="T3"/>
              </a:cxn>
              <a:cxn ang="0">
                <a:pos x="T4" y="T5"/>
              </a:cxn>
              <a:cxn ang="0">
                <a:pos x="T6" y="T7"/>
              </a:cxn>
              <a:cxn ang="0">
                <a:pos x="T8" y="T9"/>
              </a:cxn>
              <a:cxn ang="0">
                <a:pos x="T10" y="T11"/>
              </a:cxn>
              <a:cxn ang="0">
                <a:pos x="T12" y="T13"/>
              </a:cxn>
            </a:cxnLst>
            <a:rect l="0" t="0" r="r" b="b"/>
            <a:pathLst>
              <a:path w="173" h="267">
                <a:moveTo>
                  <a:pt x="173" y="186"/>
                </a:moveTo>
                <a:cubicBezTo>
                  <a:pt x="173" y="87"/>
                  <a:pt x="97" y="7"/>
                  <a:pt x="0" y="0"/>
                </a:cubicBezTo>
                <a:cubicBezTo>
                  <a:pt x="0" y="33"/>
                  <a:pt x="0" y="33"/>
                  <a:pt x="0" y="33"/>
                </a:cubicBezTo>
                <a:cubicBezTo>
                  <a:pt x="79" y="40"/>
                  <a:pt x="141" y="106"/>
                  <a:pt x="141" y="186"/>
                </a:cubicBezTo>
                <a:cubicBezTo>
                  <a:pt x="141" y="209"/>
                  <a:pt x="135" y="231"/>
                  <a:pt x="126" y="251"/>
                </a:cubicBezTo>
                <a:cubicBezTo>
                  <a:pt x="155" y="267"/>
                  <a:pt x="155" y="267"/>
                  <a:pt x="155" y="267"/>
                </a:cubicBezTo>
                <a:cubicBezTo>
                  <a:pt x="167" y="243"/>
                  <a:pt x="173" y="215"/>
                  <a:pt x="173" y="18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376478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709988" y="1042988"/>
            <a:ext cx="4772025" cy="477202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4690807" y="2459504"/>
            <a:ext cx="2810385" cy="193899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4000" b="1" i="0" u="none" strike="noStrike" kern="1200" cap="none" spc="0" normalizeH="0" baseline="0" noProof="0" dirty="0">
                <a:ln>
                  <a:noFill/>
                </a:ln>
                <a:solidFill>
                  <a:srgbClr val="39ACA9"/>
                </a:solidFill>
                <a:effectLst/>
                <a:uLnTx/>
                <a:uFillTx/>
                <a:latin typeface="Segoe UI" panose="020B0502040204020203" pitchFamily="34" charset="0"/>
                <a:ea typeface="+mn-ea"/>
                <a:cs typeface="Segoe UI" panose="020B0502040204020203" pitchFamily="34" charset="0"/>
              </a:rPr>
              <a:t>THANK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4000" b="1" i="0" u="none" strike="noStrike" kern="1200" cap="none" spc="0" normalizeH="0" baseline="0" noProof="0" dirty="0">
                <a:ln>
                  <a:noFill/>
                </a:ln>
                <a:solidFill>
                  <a:srgbClr val="39ACA9"/>
                </a:solidFill>
                <a:effectLst/>
                <a:uLnTx/>
                <a:uFillTx/>
                <a:latin typeface="Segoe UI" panose="020B0502040204020203" pitchFamily="34" charset="0"/>
                <a:ea typeface="+mn-ea"/>
                <a:cs typeface="Segoe UI" panose="020B0502040204020203" pitchFamily="34" charset="0"/>
              </a:rPr>
              <a:t>YOU</a:t>
            </a:r>
            <a:endParaRPr kumimoji="0" lang="en-GB" sz="4000" b="1" i="0" u="none" strike="noStrike" kern="1200" cap="none" spc="0" normalizeH="0" baseline="0" noProof="0" dirty="0">
              <a:ln>
                <a:noFill/>
              </a:ln>
              <a:solidFill>
                <a:srgbClr val="39ACA9"/>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dirty="0">
                <a:solidFill>
                  <a:srgbClr val="39ACA9"/>
                </a:solidFill>
                <a:latin typeface="Segoe UI" panose="020B0502040204020203" pitchFamily="34" charset="0"/>
                <a:cs typeface="Segoe UI" panose="020B0502040204020203" pitchFamily="34" charset="0"/>
              </a:rPr>
              <a:t>Questions?</a:t>
            </a:r>
            <a:endParaRPr kumimoji="0" lang="id-ID" sz="4000" b="1" i="0" u="none" strike="noStrike" kern="1200" cap="none" spc="0" normalizeH="0" baseline="0" noProof="0" dirty="0">
              <a:ln>
                <a:noFill/>
              </a:ln>
              <a:solidFill>
                <a:srgbClr val="39ACA9"/>
              </a:solidFill>
              <a:effectLst/>
              <a:uLnTx/>
              <a:uFillTx/>
              <a:latin typeface="Segoe UI" panose="020B0502040204020203" pitchFamily="34" charset="0"/>
              <a:ea typeface="+mn-ea"/>
              <a:cs typeface="Segoe UI" panose="020B0502040204020203" pitchFamily="34" charset="0"/>
            </a:endParaRPr>
          </a:p>
        </p:txBody>
      </p:sp>
      <p:sp>
        <p:nvSpPr>
          <p:cNvPr id="10" name="Arc 9"/>
          <p:cNvSpPr/>
          <p:nvPr/>
        </p:nvSpPr>
        <p:spPr>
          <a:xfrm rot="9900000">
            <a:off x="3952875" y="1285875"/>
            <a:ext cx="4286250" cy="4286250"/>
          </a:xfrm>
          <a:prstGeom prst="arc">
            <a:avLst>
              <a:gd name="adj1" fmla="val 16200000"/>
              <a:gd name="adj2" fmla="val 12750714"/>
            </a:avLst>
          </a:prstGeom>
          <a:ln w="38100">
            <a:solidFill>
              <a:srgbClr val="13D3AA"/>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rc 10"/>
          <p:cNvSpPr/>
          <p:nvPr/>
        </p:nvSpPr>
        <p:spPr>
          <a:xfrm>
            <a:off x="3476625" y="809625"/>
            <a:ext cx="5238750" cy="5238750"/>
          </a:xfrm>
          <a:prstGeom prst="arc">
            <a:avLst>
              <a:gd name="adj1" fmla="val 3083197"/>
              <a:gd name="adj2" fmla="val 2219221"/>
            </a:avLst>
          </a:prstGeom>
          <a:ln w="38100">
            <a:solidFill>
              <a:srgbClr val="39ACA9"/>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solidFill>
                  <a:srgbClr val="39ACA9"/>
                </a:solid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174371"/>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7">
            <a:extLst>
              <a:ext uri="{FF2B5EF4-FFF2-40B4-BE49-F238E27FC236}">
                <a16:creationId xmlns:a16="http://schemas.microsoft.com/office/drawing/2014/main" id="{6249239C-C973-4A2E-B0CE-9E1AC4517D1E}"/>
              </a:ext>
            </a:extLst>
          </p:cNvPr>
          <p:cNvSpPr txBox="1">
            <a:spLocks/>
          </p:cNvSpPr>
          <p:nvPr/>
        </p:nvSpPr>
        <p:spPr>
          <a:xfrm>
            <a:off x="533400" y="399253"/>
            <a:ext cx="4742688" cy="553998"/>
          </a:xfrm>
          <a:prstGeom prst="rect">
            <a:avLst/>
          </a:prstGeom>
        </p:spPr>
        <p:txBody>
          <a:bodyPr wrap="square" lIns="0" tIns="0" rIns="0" b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cs typeface="Arial" panose="020B0604020202020204" pitchFamily="34" charset="0"/>
              </a:rPr>
              <a:t>Who Are We?</a:t>
            </a:r>
            <a:endParaRPr lang="id-ID" sz="4000" dirty="0">
              <a:cs typeface="Arial" panose="020B0604020202020204" pitchFamily="34" charset="0"/>
            </a:endParaRPr>
          </a:p>
        </p:txBody>
      </p:sp>
      <p:sp>
        <p:nvSpPr>
          <p:cNvPr id="42" name="TextBox 41">
            <a:extLst>
              <a:ext uri="{FF2B5EF4-FFF2-40B4-BE49-F238E27FC236}">
                <a16:creationId xmlns:a16="http://schemas.microsoft.com/office/drawing/2014/main" id="{D838B469-7F8A-4694-BB23-75589238514D}"/>
              </a:ext>
            </a:extLst>
          </p:cNvPr>
          <p:cNvSpPr txBox="1"/>
          <p:nvPr/>
        </p:nvSpPr>
        <p:spPr>
          <a:xfrm>
            <a:off x="5323007" y="2404134"/>
            <a:ext cx="5334000" cy="1477328"/>
          </a:xfrm>
          <a:prstGeom prst="rect">
            <a:avLst/>
          </a:prstGeom>
          <a:noFill/>
          <a:ln>
            <a:noFill/>
          </a:ln>
        </p:spPr>
        <p:txBody>
          <a:bodyPr wrap="square" lIns="0" tIns="0" rIns="0" bIns="0" rtlCol="0" anchor="t">
            <a:spAutoFit/>
          </a:bodyPr>
          <a:lstStyle/>
          <a:p>
            <a:r>
              <a:rPr lang="en-GB" sz="2400" dirty="0"/>
              <a:t>benefit patients and families affected by Oesophago-gastric cancer. We are currently waiting to be called forward to the Charity Commission NI.</a:t>
            </a:r>
          </a:p>
        </p:txBody>
      </p:sp>
      <p:sp>
        <p:nvSpPr>
          <p:cNvPr id="43" name="TextBox 42">
            <a:extLst>
              <a:ext uri="{FF2B5EF4-FFF2-40B4-BE49-F238E27FC236}">
                <a16:creationId xmlns:a16="http://schemas.microsoft.com/office/drawing/2014/main" id="{9ECC726B-B62D-42A6-801D-BDE34350F3B3}"/>
              </a:ext>
            </a:extLst>
          </p:cNvPr>
          <p:cNvSpPr txBox="1"/>
          <p:nvPr/>
        </p:nvSpPr>
        <p:spPr>
          <a:xfrm>
            <a:off x="5323007" y="1871139"/>
            <a:ext cx="5334000" cy="430887"/>
          </a:xfrm>
          <a:prstGeom prst="rect">
            <a:avLst/>
          </a:prstGeom>
          <a:noFill/>
          <a:ln>
            <a:noFill/>
          </a:ln>
        </p:spPr>
        <p:txBody>
          <a:bodyPr wrap="square" lIns="0" tIns="0" rIns="0" bIns="0" rtlCol="0" anchor="t">
            <a:spAutoFit/>
          </a:bodyPr>
          <a:lstStyle/>
          <a:p>
            <a:pPr>
              <a:buClr>
                <a:schemeClr val="accent1"/>
              </a:buClr>
            </a:pPr>
            <a:r>
              <a:rPr lang="en-US" sz="2800" b="1" dirty="0">
                <a:solidFill>
                  <a:schemeClr val="tx1">
                    <a:lumMod val="75000"/>
                    <a:lumOff val="25000"/>
                  </a:schemeClr>
                </a:solidFill>
              </a:rPr>
              <a:t>Charity formed specifically to…</a:t>
            </a:r>
          </a:p>
        </p:txBody>
      </p:sp>
      <p:pic>
        <p:nvPicPr>
          <p:cNvPr id="13" name="Picture 12">
            <a:extLst>
              <a:ext uri="{FF2B5EF4-FFF2-40B4-BE49-F238E27FC236}">
                <a16:creationId xmlns:a16="http://schemas.microsoft.com/office/drawing/2014/main" id="{C74A9138-7EF0-43A3-AC30-AF4A5964A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59" y="1175459"/>
            <a:ext cx="4309049" cy="4928843"/>
          </a:xfrm>
          <a:prstGeom prst="rect">
            <a:avLst/>
          </a:prstGeom>
        </p:spPr>
      </p:pic>
    </p:spTree>
    <p:extLst>
      <p:ext uri="{BB962C8B-B14F-4D97-AF65-F5344CB8AC3E}">
        <p14:creationId xmlns:p14="http://schemas.microsoft.com/office/powerpoint/2010/main" val="1408001951"/>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 name="Group 195">
            <a:extLst>
              <a:ext uri="{FF2B5EF4-FFF2-40B4-BE49-F238E27FC236}">
                <a16:creationId xmlns:a16="http://schemas.microsoft.com/office/drawing/2014/main" id="{54DB81B3-E574-4105-BB03-10F5DFAB1BA1}"/>
              </a:ext>
            </a:extLst>
          </p:cNvPr>
          <p:cNvGrpSpPr/>
          <p:nvPr/>
        </p:nvGrpSpPr>
        <p:grpSpPr>
          <a:xfrm>
            <a:off x="863000" y="1290689"/>
            <a:ext cx="10345478" cy="4652553"/>
            <a:chOff x="863000" y="1290689"/>
            <a:chExt cx="8686640" cy="4652553"/>
          </a:xfrm>
        </p:grpSpPr>
        <p:grpSp>
          <p:nvGrpSpPr>
            <p:cNvPr id="22" name="Group 21">
              <a:extLst>
                <a:ext uri="{FF2B5EF4-FFF2-40B4-BE49-F238E27FC236}">
                  <a16:creationId xmlns:a16="http://schemas.microsoft.com/office/drawing/2014/main" id="{48B6CB9D-9D65-427D-96B7-AB11327D7899}"/>
                </a:ext>
              </a:extLst>
            </p:cNvPr>
            <p:cNvGrpSpPr/>
            <p:nvPr/>
          </p:nvGrpSpPr>
          <p:grpSpPr>
            <a:xfrm>
              <a:off x="4935399" y="1290689"/>
              <a:ext cx="4614241" cy="4652553"/>
              <a:chOff x="4765729" y="1290689"/>
              <a:chExt cx="4614241" cy="4652553"/>
            </a:xfrm>
          </p:grpSpPr>
          <p:sp>
            <p:nvSpPr>
              <p:cNvPr id="77" name="TextBox 76">
                <a:extLst>
                  <a:ext uri="{FF2B5EF4-FFF2-40B4-BE49-F238E27FC236}">
                    <a16:creationId xmlns:a16="http://schemas.microsoft.com/office/drawing/2014/main" id="{7E7789F0-1B2A-4EE6-9E05-AA36E4E63EA2}"/>
                  </a:ext>
                </a:extLst>
              </p:cNvPr>
              <p:cNvSpPr txBox="1"/>
              <p:nvPr/>
            </p:nvSpPr>
            <p:spPr>
              <a:xfrm>
                <a:off x="4765729" y="1290689"/>
                <a:ext cx="4614241" cy="689308"/>
              </a:xfrm>
              <a:prstGeom prst="rect">
                <a:avLst/>
              </a:prstGeom>
              <a:noFill/>
            </p:spPr>
            <p:txBody>
              <a:bodyPr wrap="square" lIns="0" tIns="0" rIns="0" bIns="0" rtlCol="0">
                <a:noAutofit/>
              </a:bodyPr>
              <a:lstStyle/>
              <a:p>
                <a:r>
                  <a:rPr lang="en-GB" sz="2000" b="1" dirty="0">
                    <a:latin typeface="+mj-lt"/>
                  </a:rPr>
                  <a:t>Roy McMullan founded an Oesophageal Cancer Patient Association in September 1999. </a:t>
                </a:r>
                <a:r>
                  <a:rPr lang="en-GB" sz="2000" dirty="0">
                    <a:latin typeface="+mj-lt"/>
                  </a:rPr>
                  <a:t>This support group grew and grew and in 2018, we launched as a standalone charity in Northern Ireland after the committee and volunteers recognised the benefit in creating a separate Northern Ireland charity to maximise support locally.</a:t>
                </a:r>
              </a:p>
              <a:p>
                <a:endParaRPr lang="en-GB" dirty="0">
                  <a:latin typeface="+mj-lt"/>
                </a:endParaRPr>
              </a:p>
              <a:p>
                <a:endParaRPr lang="en-GB" dirty="0">
                  <a:latin typeface="+mj-lt"/>
                </a:endParaRPr>
              </a:p>
              <a:p>
                <a:r>
                  <a:rPr lang="en-GB" dirty="0">
                    <a:latin typeface="+mj-lt"/>
                  </a:rPr>
                  <a:t> </a:t>
                </a:r>
              </a:p>
            </p:txBody>
          </p:sp>
          <p:grpSp>
            <p:nvGrpSpPr>
              <p:cNvPr id="19" name="Group 18">
                <a:extLst>
                  <a:ext uri="{FF2B5EF4-FFF2-40B4-BE49-F238E27FC236}">
                    <a16:creationId xmlns:a16="http://schemas.microsoft.com/office/drawing/2014/main" id="{E9B1D18D-6F5B-44E3-AE35-314F4001DD08}"/>
                  </a:ext>
                </a:extLst>
              </p:cNvPr>
              <p:cNvGrpSpPr/>
              <p:nvPr/>
            </p:nvGrpSpPr>
            <p:grpSpPr>
              <a:xfrm>
                <a:off x="4893660" y="4781906"/>
                <a:ext cx="2065337" cy="1161336"/>
                <a:chOff x="4617972" y="4781906"/>
                <a:chExt cx="2065337" cy="1161336"/>
              </a:xfrm>
            </p:grpSpPr>
            <p:sp>
              <p:nvSpPr>
                <p:cNvPr id="93" name="TextBox 92">
                  <a:extLst>
                    <a:ext uri="{FF2B5EF4-FFF2-40B4-BE49-F238E27FC236}">
                      <a16:creationId xmlns:a16="http://schemas.microsoft.com/office/drawing/2014/main" id="{A1DED9C2-1B5E-4D80-9AC7-F4EFE41FD69F}"/>
                    </a:ext>
                  </a:extLst>
                </p:cNvPr>
                <p:cNvSpPr txBox="1"/>
                <p:nvPr/>
              </p:nvSpPr>
              <p:spPr>
                <a:xfrm>
                  <a:off x="4647689" y="4781906"/>
                  <a:ext cx="1705851" cy="276989"/>
                </a:xfrm>
                <a:prstGeom prst="rect">
                  <a:avLst/>
                </a:prstGeom>
                <a:noFill/>
              </p:spPr>
              <p:txBody>
                <a:bodyPr wrap="square" lIns="0" tIns="0" rIns="0" bIns="0" rtlCol="0">
                  <a:noAutofit/>
                </a:bodyPr>
                <a:lstStyle/>
                <a:p>
                  <a:pPr algn="ctr"/>
                  <a:endParaRPr lang="en-US" sz="2000" b="1" dirty="0"/>
                </a:p>
              </p:txBody>
            </p:sp>
            <p:sp>
              <p:nvSpPr>
                <p:cNvPr id="94" name="TextBox 93">
                  <a:extLst>
                    <a:ext uri="{FF2B5EF4-FFF2-40B4-BE49-F238E27FC236}">
                      <a16:creationId xmlns:a16="http://schemas.microsoft.com/office/drawing/2014/main" id="{DD6968A2-7050-4CF6-B136-B93541406E3B}"/>
                    </a:ext>
                  </a:extLst>
                </p:cNvPr>
                <p:cNvSpPr txBox="1"/>
                <p:nvPr/>
              </p:nvSpPr>
              <p:spPr>
                <a:xfrm>
                  <a:off x="4617972" y="5512355"/>
                  <a:ext cx="2065337" cy="430887"/>
                </a:xfrm>
                <a:prstGeom prst="rect">
                  <a:avLst/>
                </a:prstGeom>
                <a:noFill/>
              </p:spPr>
              <p:txBody>
                <a:bodyPr wrap="square" lIns="0" tIns="0" rIns="0" bIns="0" rtlCol="0">
                  <a:spAutoFit/>
                </a:bodyPr>
                <a:lstStyle/>
                <a:p>
                  <a:pPr algn="ctr"/>
                  <a:endParaRPr lang="en-US" sz="2800" dirty="0">
                    <a:solidFill>
                      <a:schemeClr val="tx1">
                        <a:lumMod val="75000"/>
                        <a:lumOff val="25000"/>
                      </a:schemeClr>
                    </a:solidFill>
                    <a:cs typeface="Arial" panose="020B0604020202020204" pitchFamily="34" charset="0"/>
                  </a:endParaRPr>
                </a:p>
              </p:txBody>
            </p:sp>
          </p:grpSp>
          <p:grpSp>
            <p:nvGrpSpPr>
              <p:cNvPr id="100" name="Group 99">
                <a:extLst>
                  <a:ext uri="{FF2B5EF4-FFF2-40B4-BE49-F238E27FC236}">
                    <a16:creationId xmlns:a16="http://schemas.microsoft.com/office/drawing/2014/main" id="{2D8DB46E-246F-4060-9987-9C03E34F4D71}"/>
                  </a:ext>
                </a:extLst>
              </p:cNvPr>
              <p:cNvGrpSpPr/>
              <p:nvPr/>
            </p:nvGrpSpPr>
            <p:grpSpPr>
              <a:xfrm>
                <a:off x="7181732" y="4778883"/>
                <a:ext cx="2198238" cy="1164359"/>
                <a:chOff x="1581290" y="4778883"/>
                <a:chExt cx="2198238" cy="1164359"/>
              </a:xfrm>
            </p:grpSpPr>
            <p:sp>
              <p:nvSpPr>
                <p:cNvPr id="101" name="TextBox 100">
                  <a:extLst>
                    <a:ext uri="{FF2B5EF4-FFF2-40B4-BE49-F238E27FC236}">
                      <a16:creationId xmlns:a16="http://schemas.microsoft.com/office/drawing/2014/main" id="{B0E3AD52-AF8F-49F1-AD11-F4796795E745}"/>
                    </a:ext>
                  </a:extLst>
                </p:cNvPr>
                <p:cNvSpPr txBox="1"/>
                <p:nvPr/>
              </p:nvSpPr>
              <p:spPr>
                <a:xfrm>
                  <a:off x="1581290" y="4778883"/>
                  <a:ext cx="1705851" cy="318245"/>
                </a:xfrm>
                <a:prstGeom prst="rect">
                  <a:avLst/>
                </a:prstGeom>
                <a:noFill/>
              </p:spPr>
              <p:txBody>
                <a:bodyPr wrap="square" lIns="0" tIns="0" rIns="0" bIns="0" rtlCol="0">
                  <a:noAutofit/>
                </a:bodyPr>
                <a:lstStyle/>
                <a:p>
                  <a:pPr algn="ctr"/>
                  <a:endParaRPr lang="en-US" sz="1600" b="1" dirty="0"/>
                </a:p>
              </p:txBody>
            </p:sp>
            <p:sp>
              <p:nvSpPr>
                <p:cNvPr id="104" name="TextBox 103">
                  <a:extLst>
                    <a:ext uri="{FF2B5EF4-FFF2-40B4-BE49-F238E27FC236}">
                      <a16:creationId xmlns:a16="http://schemas.microsoft.com/office/drawing/2014/main" id="{F3574FFA-D9BF-4704-8013-F7AF022D5C1A}"/>
                    </a:ext>
                  </a:extLst>
                </p:cNvPr>
                <p:cNvSpPr txBox="1"/>
                <p:nvPr/>
              </p:nvSpPr>
              <p:spPr>
                <a:xfrm>
                  <a:off x="1714191" y="5512355"/>
                  <a:ext cx="2065337" cy="430887"/>
                </a:xfrm>
                <a:prstGeom prst="rect">
                  <a:avLst/>
                </a:prstGeom>
                <a:noFill/>
              </p:spPr>
              <p:txBody>
                <a:bodyPr wrap="square" lIns="0" tIns="0" rIns="0" bIns="0" rtlCol="0">
                  <a:spAutoFit/>
                </a:bodyPr>
                <a:lstStyle/>
                <a:p>
                  <a:endParaRPr lang="en-US" sz="2800" dirty="0">
                    <a:solidFill>
                      <a:schemeClr val="tx1">
                        <a:lumMod val="75000"/>
                        <a:lumOff val="25000"/>
                      </a:schemeClr>
                    </a:solidFill>
                    <a:cs typeface="Arial" panose="020B0604020202020204" pitchFamily="34" charset="0"/>
                  </a:endParaRPr>
                </a:p>
              </p:txBody>
            </p:sp>
          </p:grpSp>
        </p:grpSp>
        <p:sp>
          <p:nvSpPr>
            <p:cNvPr id="192" name="TextBox 191">
              <a:extLst>
                <a:ext uri="{FF2B5EF4-FFF2-40B4-BE49-F238E27FC236}">
                  <a16:creationId xmlns:a16="http://schemas.microsoft.com/office/drawing/2014/main" id="{82D6E646-BC6F-48F1-A1C4-77F6152E35B4}"/>
                </a:ext>
              </a:extLst>
            </p:cNvPr>
            <p:cNvSpPr txBox="1"/>
            <p:nvPr/>
          </p:nvSpPr>
          <p:spPr>
            <a:xfrm>
              <a:off x="863000" y="4824696"/>
              <a:ext cx="1020861" cy="276999"/>
            </a:xfrm>
            <a:prstGeom prst="rect">
              <a:avLst/>
            </a:prstGeom>
            <a:noFill/>
          </p:spPr>
          <p:txBody>
            <a:bodyPr wrap="square" lIns="0" tIns="0" rIns="0" bIns="0" rtlCol="0">
              <a:noAutofit/>
            </a:bodyPr>
            <a:lstStyle/>
            <a:p>
              <a:endParaRPr lang="en-US" b="1" dirty="0"/>
            </a:p>
          </p:txBody>
        </p:sp>
        <p:sp>
          <p:nvSpPr>
            <p:cNvPr id="193" name="TextBox 192">
              <a:extLst>
                <a:ext uri="{FF2B5EF4-FFF2-40B4-BE49-F238E27FC236}">
                  <a16:creationId xmlns:a16="http://schemas.microsoft.com/office/drawing/2014/main" id="{CE9C3771-A524-478F-AE6A-D63A747518FC}"/>
                </a:ext>
              </a:extLst>
            </p:cNvPr>
            <p:cNvSpPr txBox="1"/>
            <p:nvPr/>
          </p:nvSpPr>
          <p:spPr>
            <a:xfrm>
              <a:off x="3663221" y="4824696"/>
              <a:ext cx="1489350" cy="276999"/>
            </a:xfrm>
            <a:prstGeom prst="rect">
              <a:avLst/>
            </a:prstGeom>
            <a:noFill/>
          </p:spPr>
          <p:txBody>
            <a:bodyPr wrap="square" lIns="0" tIns="0" rIns="0" bIns="0" rtlCol="0">
              <a:noAutofit/>
            </a:bodyPr>
            <a:lstStyle/>
            <a:p>
              <a:endParaRPr lang="en-US" b="1" dirty="0"/>
            </a:p>
          </p:txBody>
        </p:sp>
      </p:grpSp>
      <p:sp>
        <p:nvSpPr>
          <p:cNvPr id="68" name="TextBox 67">
            <a:extLst>
              <a:ext uri="{FF2B5EF4-FFF2-40B4-BE49-F238E27FC236}">
                <a16:creationId xmlns:a16="http://schemas.microsoft.com/office/drawing/2014/main" id="{097E1DC8-4728-463A-9F03-C26AC47DD611}"/>
              </a:ext>
            </a:extLst>
          </p:cNvPr>
          <p:cNvSpPr txBox="1"/>
          <p:nvPr/>
        </p:nvSpPr>
        <p:spPr>
          <a:xfrm>
            <a:off x="319277" y="114943"/>
            <a:ext cx="11029905" cy="615553"/>
          </a:xfrm>
          <a:prstGeom prst="rect">
            <a:avLst/>
          </a:prstGeom>
          <a:noFill/>
        </p:spPr>
        <p:txBody>
          <a:bodyPr wrap="square" lIns="0" tIns="0" rIns="0" bIns="0" rtlCol="0" anchor="b">
            <a:spAutoFit/>
          </a:bodyPr>
          <a:lstStyle/>
          <a:p>
            <a:r>
              <a:rPr lang="en-GB" sz="4000" dirty="0">
                <a:latin typeface="+mj-lt"/>
                <a:cs typeface="Arial" panose="020B0604020202020204" pitchFamily="34" charset="0"/>
              </a:rPr>
              <a:t>Where It All Began</a:t>
            </a:r>
            <a:endParaRPr lang="id-ID" sz="4000" dirty="0">
              <a:latin typeface="+mj-lt"/>
              <a:cs typeface="Arial" panose="020B0604020202020204" pitchFamily="34" charset="0"/>
            </a:endParaRPr>
          </a:p>
        </p:txBody>
      </p:sp>
      <p:pic>
        <p:nvPicPr>
          <p:cNvPr id="3" name="Picture 2">
            <a:extLst>
              <a:ext uri="{FF2B5EF4-FFF2-40B4-BE49-F238E27FC236}">
                <a16:creationId xmlns:a16="http://schemas.microsoft.com/office/drawing/2014/main" id="{0D614265-DD76-480B-8CFA-08C2F1DFA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681" y="1290689"/>
            <a:ext cx="3827152" cy="5102869"/>
          </a:xfrm>
          <a:prstGeom prst="rect">
            <a:avLst/>
          </a:prstGeom>
        </p:spPr>
      </p:pic>
      <p:pic>
        <p:nvPicPr>
          <p:cNvPr id="4" name="Picture 3" descr="A group of people posing for a photo&#10;&#10;Description automatically generated">
            <a:extLst>
              <a:ext uri="{FF2B5EF4-FFF2-40B4-BE49-F238E27FC236}">
                <a16:creationId xmlns:a16="http://schemas.microsoft.com/office/drawing/2014/main" id="{584C932C-7BB8-452E-96D5-2F7358AD6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194" y="3704828"/>
            <a:ext cx="3584973" cy="2688730"/>
          </a:xfrm>
          <a:prstGeom prst="rect">
            <a:avLst/>
          </a:prstGeom>
        </p:spPr>
      </p:pic>
    </p:spTree>
    <p:extLst>
      <p:ext uri="{BB962C8B-B14F-4D97-AF65-F5344CB8AC3E}">
        <p14:creationId xmlns:p14="http://schemas.microsoft.com/office/powerpoint/2010/main" val="1941492433"/>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 name="Group 195">
            <a:extLst>
              <a:ext uri="{FF2B5EF4-FFF2-40B4-BE49-F238E27FC236}">
                <a16:creationId xmlns:a16="http://schemas.microsoft.com/office/drawing/2014/main" id="{54DB81B3-E574-4105-BB03-10F5DFAB1BA1}"/>
              </a:ext>
            </a:extLst>
          </p:cNvPr>
          <p:cNvGrpSpPr/>
          <p:nvPr/>
        </p:nvGrpSpPr>
        <p:grpSpPr>
          <a:xfrm>
            <a:off x="863000" y="4778883"/>
            <a:ext cx="10345478" cy="1164359"/>
            <a:chOff x="863000" y="4778883"/>
            <a:chExt cx="8686640" cy="1164359"/>
          </a:xfrm>
        </p:grpSpPr>
        <p:grpSp>
          <p:nvGrpSpPr>
            <p:cNvPr id="22" name="Group 21">
              <a:extLst>
                <a:ext uri="{FF2B5EF4-FFF2-40B4-BE49-F238E27FC236}">
                  <a16:creationId xmlns:a16="http://schemas.microsoft.com/office/drawing/2014/main" id="{48B6CB9D-9D65-427D-96B7-AB11327D7899}"/>
                </a:ext>
              </a:extLst>
            </p:cNvPr>
            <p:cNvGrpSpPr/>
            <p:nvPr/>
          </p:nvGrpSpPr>
          <p:grpSpPr>
            <a:xfrm>
              <a:off x="5063330" y="4778883"/>
              <a:ext cx="4486310" cy="1164359"/>
              <a:chOff x="4893660" y="4778883"/>
              <a:chExt cx="4486310" cy="1164359"/>
            </a:xfrm>
          </p:grpSpPr>
          <p:grpSp>
            <p:nvGrpSpPr>
              <p:cNvPr id="19" name="Group 18">
                <a:extLst>
                  <a:ext uri="{FF2B5EF4-FFF2-40B4-BE49-F238E27FC236}">
                    <a16:creationId xmlns:a16="http://schemas.microsoft.com/office/drawing/2014/main" id="{E9B1D18D-6F5B-44E3-AE35-314F4001DD08}"/>
                  </a:ext>
                </a:extLst>
              </p:cNvPr>
              <p:cNvGrpSpPr/>
              <p:nvPr/>
            </p:nvGrpSpPr>
            <p:grpSpPr>
              <a:xfrm>
                <a:off x="4893660" y="4781906"/>
                <a:ext cx="2065337" cy="1161336"/>
                <a:chOff x="4617972" y="4781906"/>
                <a:chExt cx="2065337" cy="1161336"/>
              </a:xfrm>
            </p:grpSpPr>
            <p:sp>
              <p:nvSpPr>
                <p:cNvPr id="93" name="TextBox 92">
                  <a:extLst>
                    <a:ext uri="{FF2B5EF4-FFF2-40B4-BE49-F238E27FC236}">
                      <a16:creationId xmlns:a16="http://schemas.microsoft.com/office/drawing/2014/main" id="{A1DED9C2-1B5E-4D80-9AC7-F4EFE41FD69F}"/>
                    </a:ext>
                  </a:extLst>
                </p:cNvPr>
                <p:cNvSpPr txBox="1"/>
                <p:nvPr/>
              </p:nvSpPr>
              <p:spPr>
                <a:xfrm>
                  <a:off x="4647689" y="4781906"/>
                  <a:ext cx="1705851" cy="276989"/>
                </a:xfrm>
                <a:prstGeom prst="rect">
                  <a:avLst/>
                </a:prstGeom>
                <a:noFill/>
              </p:spPr>
              <p:txBody>
                <a:bodyPr wrap="square" lIns="0" tIns="0" rIns="0" bIns="0" rtlCol="0">
                  <a:noAutofit/>
                </a:bodyPr>
                <a:lstStyle/>
                <a:p>
                  <a:pPr algn="ctr"/>
                  <a:endParaRPr lang="en-US" sz="2000" b="1" dirty="0"/>
                </a:p>
              </p:txBody>
            </p:sp>
            <p:sp>
              <p:nvSpPr>
                <p:cNvPr id="94" name="TextBox 93">
                  <a:extLst>
                    <a:ext uri="{FF2B5EF4-FFF2-40B4-BE49-F238E27FC236}">
                      <a16:creationId xmlns:a16="http://schemas.microsoft.com/office/drawing/2014/main" id="{DD6968A2-7050-4CF6-B136-B93541406E3B}"/>
                    </a:ext>
                  </a:extLst>
                </p:cNvPr>
                <p:cNvSpPr txBox="1"/>
                <p:nvPr/>
              </p:nvSpPr>
              <p:spPr>
                <a:xfrm>
                  <a:off x="4617972" y="5512355"/>
                  <a:ext cx="2065337" cy="430887"/>
                </a:xfrm>
                <a:prstGeom prst="rect">
                  <a:avLst/>
                </a:prstGeom>
                <a:noFill/>
              </p:spPr>
              <p:txBody>
                <a:bodyPr wrap="square" lIns="0" tIns="0" rIns="0" bIns="0" rtlCol="0">
                  <a:spAutoFit/>
                </a:bodyPr>
                <a:lstStyle/>
                <a:p>
                  <a:pPr algn="ctr"/>
                  <a:endParaRPr lang="en-US" sz="2800" dirty="0">
                    <a:solidFill>
                      <a:schemeClr val="tx1">
                        <a:lumMod val="75000"/>
                        <a:lumOff val="25000"/>
                      </a:schemeClr>
                    </a:solidFill>
                    <a:cs typeface="Arial" panose="020B0604020202020204" pitchFamily="34" charset="0"/>
                  </a:endParaRPr>
                </a:p>
              </p:txBody>
            </p:sp>
          </p:grpSp>
          <p:grpSp>
            <p:nvGrpSpPr>
              <p:cNvPr id="100" name="Group 99">
                <a:extLst>
                  <a:ext uri="{FF2B5EF4-FFF2-40B4-BE49-F238E27FC236}">
                    <a16:creationId xmlns:a16="http://schemas.microsoft.com/office/drawing/2014/main" id="{2D8DB46E-246F-4060-9987-9C03E34F4D71}"/>
                  </a:ext>
                </a:extLst>
              </p:cNvPr>
              <p:cNvGrpSpPr/>
              <p:nvPr/>
            </p:nvGrpSpPr>
            <p:grpSpPr>
              <a:xfrm>
                <a:off x="7181732" y="4778883"/>
                <a:ext cx="2198238" cy="1164359"/>
                <a:chOff x="1581290" y="4778883"/>
                <a:chExt cx="2198238" cy="1164359"/>
              </a:xfrm>
            </p:grpSpPr>
            <p:sp>
              <p:nvSpPr>
                <p:cNvPr id="101" name="TextBox 100">
                  <a:extLst>
                    <a:ext uri="{FF2B5EF4-FFF2-40B4-BE49-F238E27FC236}">
                      <a16:creationId xmlns:a16="http://schemas.microsoft.com/office/drawing/2014/main" id="{B0E3AD52-AF8F-49F1-AD11-F4796795E745}"/>
                    </a:ext>
                  </a:extLst>
                </p:cNvPr>
                <p:cNvSpPr txBox="1"/>
                <p:nvPr/>
              </p:nvSpPr>
              <p:spPr>
                <a:xfrm>
                  <a:off x="1581290" y="4778883"/>
                  <a:ext cx="1705851" cy="318245"/>
                </a:xfrm>
                <a:prstGeom prst="rect">
                  <a:avLst/>
                </a:prstGeom>
                <a:noFill/>
              </p:spPr>
              <p:txBody>
                <a:bodyPr wrap="square" lIns="0" tIns="0" rIns="0" bIns="0" rtlCol="0">
                  <a:noAutofit/>
                </a:bodyPr>
                <a:lstStyle/>
                <a:p>
                  <a:pPr algn="ctr"/>
                  <a:endParaRPr lang="en-US" sz="1600" b="1" dirty="0"/>
                </a:p>
              </p:txBody>
            </p:sp>
            <p:sp>
              <p:nvSpPr>
                <p:cNvPr id="104" name="TextBox 103">
                  <a:extLst>
                    <a:ext uri="{FF2B5EF4-FFF2-40B4-BE49-F238E27FC236}">
                      <a16:creationId xmlns:a16="http://schemas.microsoft.com/office/drawing/2014/main" id="{F3574FFA-D9BF-4704-8013-F7AF022D5C1A}"/>
                    </a:ext>
                  </a:extLst>
                </p:cNvPr>
                <p:cNvSpPr txBox="1"/>
                <p:nvPr/>
              </p:nvSpPr>
              <p:spPr>
                <a:xfrm>
                  <a:off x="1714191" y="5512355"/>
                  <a:ext cx="2065337" cy="430887"/>
                </a:xfrm>
                <a:prstGeom prst="rect">
                  <a:avLst/>
                </a:prstGeom>
                <a:noFill/>
              </p:spPr>
              <p:txBody>
                <a:bodyPr wrap="square" lIns="0" tIns="0" rIns="0" bIns="0" rtlCol="0">
                  <a:spAutoFit/>
                </a:bodyPr>
                <a:lstStyle/>
                <a:p>
                  <a:endParaRPr lang="en-US" sz="2800" dirty="0">
                    <a:solidFill>
                      <a:schemeClr val="tx1">
                        <a:lumMod val="75000"/>
                        <a:lumOff val="25000"/>
                      </a:schemeClr>
                    </a:solidFill>
                    <a:cs typeface="Arial" panose="020B0604020202020204" pitchFamily="34" charset="0"/>
                  </a:endParaRPr>
                </a:p>
              </p:txBody>
            </p:sp>
          </p:grpSp>
        </p:grpSp>
        <p:sp>
          <p:nvSpPr>
            <p:cNvPr id="192" name="TextBox 191">
              <a:extLst>
                <a:ext uri="{FF2B5EF4-FFF2-40B4-BE49-F238E27FC236}">
                  <a16:creationId xmlns:a16="http://schemas.microsoft.com/office/drawing/2014/main" id="{82D6E646-BC6F-48F1-A1C4-77F6152E35B4}"/>
                </a:ext>
              </a:extLst>
            </p:cNvPr>
            <p:cNvSpPr txBox="1"/>
            <p:nvPr/>
          </p:nvSpPr>
          <p:spPr>
            <a:xfrm>
              <a:off x="863000" y="4824696"/>
              <a:ext cx="1020861" cy="276999"/>
            </a:xfrm>
            <a:prstGeom prst="rect">
              <a:avLst/>
            </a:prstGeom>
            <a:noFill/>
          </p:spPr>
          <p:txBody>
            <a:bodyPr wrap="square" lIns="0" tIns="0" rIns="0" bIns="0" rtlCol="0">
              <a:noAutofit/>
            </a:bodyPr>
            <a:lstStyle/>
            <a:p>
              <a:endParaRPr lang="en-US" b="1" dirty="0"/>
            </a:p>
          </p:txBody>
        </p:sp>
        <p:sp>
          <p:nvSpPr>
            <p:cNvPr id="193" name="TextBox 192">
              <a:extLst>
                <a:ext uri="{FF2B5EF4-FFF2-40B4-BE49-F238E27FC236}">
                  <a16:creationId xmlns:a16="http://schemas.microsoft.com/office/drawing/2014/main" id="{CE9C3771-A524-478F-AE6A-D63A747518FC}"/>
                </a:ext>
              </a:extLst>
            </p:cNvPr>
            <p:cNvSpPr txBox="1"/>
            <p:nvPr/>
          </p:nvSpPr>
          <p:spPr>
            <a:xfrm>
              <a:off x="3663221" y="4824696"/>
              <a:ext cx="1489350" cy="276999"/>
            </a:xfrm>
            <a:prstGeom prst="rect">
              <a:avLst/>
            </a:prstGeom>
            <a:noFill/>
          </p:spPr>
          <p:txBody>
            <a:bodyPr wrap="square" lIns="0" tIns="0" rIns="0" bIns="0" rtlCol="0">
              <a:noAutofit/>
            </a:bodyPr>
            <a:lstStyle/>
            <a:p>
              <a:endParaRPr lang="en-US" b="1" dirty="0"/>
            </a:p>
          </p:txBody>
        </p:sp>
      </p:grpSp>
      <p:sp>
        <p:nvSpPr>
          <p:cNvPr id="68" name="TextBox 67">
            <a:extLst>
              <a:ext uri="{FF2B5EF4-FFF2-40B4-BE49-F238E27FC236}">
                <a16:creationId xmlns:a16="http://schemas.microsoft.com/office/drawing/2014/main" id="{097E1DC8-4728-463A-9F03-C26AC47DD611}"/>
              </a:ext>
            </a:extLst>
          </p:cNvPr>
          <p:cNvSpPr txBox="1"/>
          <p:nvPr/>
        </p:nvSpPr>
        <p:spPr>
          <a:xfrm>
            <a:off x="319277" y="114943"/>
            <a:ext cx="11029905" cy="615553"/>
          </a:xfrm>
          <a:prstGeom prst="rect">
            <a:avLst/>
          </a:prstGeom>
          <a:noFill/>
        </p:spPr>
        <p:txBody>
          <a:bodyPr wrap="square" lIns="0" tIns="0" rIns="0" bIns="0" rtlCol="0" anchor="b">
            <a:spAutoFit/>
          </a:bodyPr>
          <a:lstStyle/>
          <a:p>
            <a:r>
              <a:rPr lang="en-GB" sz="4000" dirty="0">
                <a:latin typeface="+mj-lt"/>
                <a:cs typeface="Arial" panose="020B0604020202020204" pitchFamily="34" charset="0"/>
              </a:rPr>
              <a:t>What is Oesophago-Gastric Cancer?</a:t>
            </a:r>
            <a:endParaRPr lang="id-ID" sz="4000" dirty="0">
              <a:latin typeface="+mj-lt"/>
              <a:cs typeface="Arial" panose="020B0604020202020204" pitchFamily="34" charset="0"/>
            </a:endParaRPr>
          </a:p>
        </p:txBody>
      </p:sp>
      <p:sp>
        <p:nvSpPr>
          <p:cNvPr id="17" name="TextBox 16">
            <a:extLst>
              <a:ext uri="{FF2B5EF4-FFF2-40B4-BE49-F238E27FC236}">
                <a16:creationId xmlns:a16="http://schemas.microsoft.com/office/drawing/2014/main" id="{615FF931-F8CF-4E9F-B7F5-CF0FD4D57BE8}"/>
              </a:ext>
            </a:extLst>
          </p:cNvPr>
          <p:cNvSpPr txBox="1"/>
          <p:nvPr/>
        </p:nvSpPr>
        <p:spPr>
          <a:xfrm>
            <a:off x="624758" y="855693"/>
            <a:ext cx="4817136" cy="5739187"/>
          </a:xfrm>
          <a:prstGeom prst="rect">
            <a:avLst/>
          </a:prstGeom>
        </p:spPr>
        <p:txBody>
          <a:bodyPr vert="horz" lIns="91440" tIns="45720" rIns="91440" bIns="45720" rtlCol="0">
            <a:normAutofit/>
          </a:bodyPr>
          <a:lstStyle/>
          <a:p>
            <a:pPr marL="171450" indent="-17145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Oesophageal cancer is cancer of the gullet and gastric cancer is cancer of the stomach. </a:t>
            </a:r>
          </a:p>
          <a:p>
            <a:pPr marL="171450" indent="-171450">
              <a:lnSpc>
                <a:spcPct val="90000"/>
              </a:lnSpc>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Combined, they are medically known as oesophago-gastric (OG) cancer.</a:t>
            </a:r>
          </a:p>
          <a:p>
            <a:pPr marL="171450" indent="-171450">
              <a:lnSpc>
                <a:spcPct val="90000"/>
              </a:lnSpc>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oesophagus (more commonly known as the gullet or food pipe) is the long tube that carries food from the throat to the stomach. </a:t>
            </a:r>
          </a:p>
          <a:p>
            <a:pPr marL="171450" indent="-171450">
              <a:lnSpc>
                <a:spcPct val="90000"/>
              </a:lnSpc>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In Northern Ireland in 2016, a total of 226 people were diagnosed with oesophageal (gullet) cancer. </a:t>
            </a:r>
          </a:p>
          <a:p>
            <a:pPr marL="171450" indent="-171450">
              <a:lnSpc>
                <a:spcPct val="90000"/>
              </a:lnSpc>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In the same year, 214 people were newly diagnosed with gastric (stomach) cancer</a:t>
            </a:r>
          </a:p>
        </p:txBody>
      </p:sp>
      <p:pic>
        <p:nvPicPr>
          <p:cNvPr id="6" name="Picture 5">
            <a:extLst>
              <a:ext uri="{FF2B5EF4-FFF2-40B4-BE49-F238E27FC236}">
                <a16:creationId xmlns:a16="http://schemas.microsoft.com/office/drawing/2014/main" id="{CFCEA684-F6BA-467A-826B-2E189BA0ECD4}"/>
              </a:ext>
            </a:extLst>
          </p:cNvPr>
          <p:cNvPicPr>
            <a:picLocks noChangeAspect="1"/>
          </p:cNvPicPr>
          <p:nvPr/>
        </p:nvPicPr>
        <p:blipFill>
          <a:blip r:embed="rId2"/>
          <a:stretch>
            <a:fillRect/>
          </a:stretch>
        </p:blipFill>
        <p:spPr>
          <a:xfrm>
            <a:off x="5565464" y="1032256"/>
            <a:ext cx="5486849" cy="5413691"/>
          </a:xfrm>
          <a:prstGeom prst="rect">
            <a:avLst/>
          </a:prstGeom>
        </p:spPr>
      </p:pic>
    </p:spTree>
    <p:extLst>
      <p:ext uri="{BB962C8B-B14F-4D97-AF65-F5344CB8AC3E}">
        <p14:creationId xmlns:p14="http://schemas.microsoft.com/office/powerpoint/2010/main" val="2326236132"/>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9A4C66B-BBFC-4EF4-B943-54C582A3D6F5}"/>
              </a:ext>
            </a:extLst>
          </p:cNvPr>
          <p:cNvGrpSpPr/>
          <p:nvPr/>
        </p:nvGrpSpPr>
        <p:grpSpPr>
          <a:xfrm>
            <a:off x="7501817" y="1570105"/>
            <a:ext cx="271462" cy="266700"/>
            <a:chOff x="903288" y="6518275"/>
            <a:chExt cx="271462" cy="266700"/>
          </a:xfrm>
          <a:solidFill>
            <a:schemeClr val="bg1"/>
          </a:solidFill>
        </p:grpSpPr>
        <p:sp>
          <p:nvSpPr>
            <p:cNvPr id="29" name="Freeform 1840">
              <a:extLst>
                <a:ext uri="{FF2B5EF4-FFF2-40B4-BE49-F238E27FC236}">
                  <a16:creationId xmlns:a16="http://schemas.microsoft.com/office/drawing/2014/main" id="{E44811C0-5C22-4F94-A217-0E3ACDBA316E}"/>
                </a:ext>
              </a:extLst>
            </p:cNvPr>
            <p:cNvSpPr>
              <a:spLocks/>
            </p:cNvSpPr>
            <p:nvPr/>
          </p:nvSpPr>
          <p:spPr bwMode="auto">
            <a:xfrm>
              <a:off x="946150" y="6518275"/>
              <a:ext cx="228600" cy="204788"/>
            </a:xfrm>
            <a:custGeom>
              <a:avLst/>
              <a:gdLst>
                <a:gd name="T0" fmla="*/ 566 w 574"/>
                <a:gd name="T1" fmla="*/ 6 h 515"/>
                <a:gd name="T2" fmla="*/ 562 w 574"/>
                <a:gd name="T3" fmla="*/ 3 h 515"/>
                <a:gd name="T4" fmla="*/ 557 w 574"/>
                <a:gd name="T5" fmla="*/ 1 h 515"/>
                <a:gd name="T6" fmla="*/ 553 w 574"/>
                <a:gd name="T7" fmla="*/ 0 h 515"/>
                <a:gd name="T8" fmla="*/ 549 w 574"/>
                <a:gd name="T9" fmla="*/ 0 h 515"/>
                <a:gd name="T10" fmla="*/ 544 w 574"/>
                <a:gd name="T11" fmla="*/ 1 h 515"/>
                <a:gd name="T12" fmla="*/ 540 w 574"/>
                <a:gd name="T13" fmla="*/ 3 h 515"/>
                <a:gd name="T14" fmla="*/ 535 w 574"/>
                <a:gd name="T15" fmla="*/ 6 h 515"/>
                <a:gd name="T16" fmla="*/ 532 w 574"/>
                <a:gd name="T17" fmla="*/ 10 h 515"/>
                <a:gd name="T18" fmla="*/ 165 w 574"/>
                <a:gd name="T19" fmla="*/ 456 h 515"/>
                <a:gd name="T20" fmla="*/ 41 w 574"/>
                <a:gd name="T21" fmla="*/ 330 h 515"/>
                <a:gd name="T22" fmla="*/ 36 w 574"/>
                <a:gd name="T23" fmla="*/ 327 h 515"/>
                <a:gd name="T24" fmla="*/ 33 w 574"/>
                <a:gd name="T25" fmla="*/ 325 h 515"/>
                <a:gd name="T26" fmla="*/ 28 w 574"/>
                <a:gd name="T27" fmla="*/ 324 h 515"/>
                <a:gd name="T28" fmla="*/ 23 w 574"/>
                <a:gd name="T29" fmla="*/ 324 h 515"/>
                <a:gd name="T30" fmla="*/ 18 w 574"/>
                <a:gd name="T31" fmla="*/ 324 h 515"/>
                <a:gd name="T32" fmla="*/ 14 w 574"/>
                <a:gd name="T33" fmla="*/ 325 h 515"/>
                <a:gd name="T34" fmla="*/ 11 w 574"/>
                <a:gd name="T35" fmla="*/ 327 h 515"/>
                <a:gd name="T36" fmla="*/ 6 w 574"/>
                <a:gd name="T37" fmla="*/ 330 h 515"/>
                <a:gd name="T38" fmla="*/ 3 w 574"/>
                <a:gd name="T39" fmla="*/ 335 h 515"/>
                <a:gd name="T40" fmla="*/ 1 w 574"/>
                <a:gd name="T41" fmla="*/ 339 h 515"/>
                <a:gd name="T42" fmla="*/ 0 w 574"/>
                <a:gd name="T43" fmla="*/ 343 h 515"/>
                <a:gd name="T44" fmla="*/ 0 w 574"/>
                <a:gd name="T45" fmla="*/ 348 h 515"/>
                <a:gd name="T46" fmla="*/ 0 w 574"/>
                <a:gd name="T47" fmla="*/ 352 h 515"/>
                <a:gd name="T48" fmla="*/ 1 w 574"/>
                <a:gd name="T49" fmla="*/ 357 h 515"/>
                <a:gd name="T50" fmla="*/ 3 w 574"/>
                <a:gd name="T51" fmla="*/ 361 h 515"/>
                <a:gd name="T52" fmla="*/ 6 w 574"/>
                <a:gd name="T53" fmla="*/ 365 h 515"/>
                <a:gd name="T54" fmla="*/ 150 w 574"/>
                <a:gd name="T55" fmla="*/ 509 h 515"/>
                <a:gd name="T56" fmla="*/ 154 w 574"/>
                <a:gd name="T57" fmla="*/ 511 h 515"/>
                <a:gd name="T58" fmla="*/ 158 w 574"/>
                <a:gd name="T59" fmla="*/ 513 h 515"/>
                <a:gd name="T60" fmla="*/ 162 w 574"/>
                <a:gd name="T61" fmla="*/ 515 h 515"/>
                <a:gd name="T62" fmla="*/ 168 w 574"/>
                <a:gd name="T63" fmla="*/ 515 h 515"/>
                <a:gd name="T64" fmla="*/ 168 w 574"/>
                <a:gd name="T65" fmla="*/ 515 h 515"/>
                <a:gd name="T66" fmla="*/ 169 w 574"/>
                <a:gd name="T67" fmla="*/ 515 h 515"/>
                <a:gd name="T68" fmla="*/ 173 w 574"/>
                <a:gd name="T69" fmla="*/ 515 h 515"/>
                <a:gd name="T70" fmla="*/ 178 w 574"/>
                <a:gd name="T71" fmla="*/ 512 h 515"/>
                <a:gd name="T72" fmla="*/ 182 w 574"/>
                <a:gd name="T73" fmla="*/ 510 h 515"/>
                <a:gd name="T74" fmla="*/ 185 w 574"/>
                <a:gd name="T75" fmla="*/ 507 h 515"/>
                <a:gd name="T76" fmla="*/ 570 w 574"/>
                <a:gd name="T77" fmla="*/ 40 h 515"/>
                <a:gd name="T78" fmla="*/ 572 w 574"/>
                <a:gd name="T79" fmla="*/ 35 h 515"/>
                <a:gd name="T80" fmla="*/ 574 w 574"/>
                <a:gd name="T81" fmla="*/ 31 h 515"/>
                <a:gd name="T82" fmla="*/ 574 w 574"/>
                <a:gd name="T83" fmla="*/ 26 h 515"/>
                <a:gd name="T84" fmla="*/ 574 w 574"/>
                <a:gd name="T85" fmla="*/ 22 h 515"/>
                <a:gd name="T86" fmla="*/ 574 w 574"/>
                <a:gd name="T87" fmla="*/ 18 h 515"/>
                <a:gd name="T88" fmla="*/ 572 w 574"/>
                <a:gd name="T89" fmla="*/ 13 h 515"/>
                <a:gd name="T90" fmla="*/ 570 w 574"/>
                <a:gd name="T91" fmla="*/ 9 h 515"/>
                <a:gd name="T92" fmla="*/ 566 w 574"/>
                <a:gd name="T9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4" h="515">
                  <a:moveTo>
                    <a:pt x="566" y="6"/>
                  </a:moveTo>
                  <a:lnTo>
                    <a:pt x="562" y="3"/>
                  </a:lnTo>
                  <a:lnTo>
                    <a:pt x="557" y="1"/>
                  </a:lnTo>
                  <a:lnTo>
                    <a:pt x="553" y="0"/>
                  </a:lnTo>
                  <a:lnTo>
                    <a:pt x="549" y="0"/>
                  </a:lnTo>
                  <a:lnTo>
                    <a:pt x="544" y="1"/>
                  </a:lnTo>
                  <a:lnTo>
                    <a:pt x="540" y="3"/>
                  </a:lnTo>
                  <a:lnTo>
                    <a:pt x="535" y="6"/>
                  </a:lnTo>
                  <a:lnTo>
                    <a:pt x="532" y="10"/>
                  </a:lnTo>
                  <a:lnTo>
                    <a:pt x="165" y="456"/>
                  </a:lnTo>
                  <a:lnTo>
                    <a:pt x="41" y="330"/>
                  </a:lnTo>
                  <a:lnTo>
                    <a:pt x="36" y="327"/>
                  </a:lnTo>
                  <a:lnTo>
                    <a:pt x="33" y="325"/>
                  </a:lnTo>
                  <a:lnTo>
                    <a:pt x="28" y="324"/>
                  </a:lnTo>
                  <a:lnTo>
                    <a:pt x="23" y="324"/>
                  </a:lnTo>
                  <a:lnTo>
                    <a:pt x="18" y="324"/>
                  </a:lnTo>
                  <a:lnTo>
                    <a:pt x="14" y="325"/>
                  </a:lnTo>
                  <a:lnTo>
                    <a:pt x="11" y="327"/>
                  </a:lnTo>
                  <a:lnTo>
                    <a:pt x="6" y="330"/>
                  </a:lnTo>
                  <a:lnTo>
                    <a:pt x="3" y="335"/>
                  </a:lnTo>
                  <a:lnTo>
                    <a:pt x="1" y="339"/>
                  </a:lnTo>
                  <a:lnTo>
                    <a:pt x="0" y="343"/>
                  </a:lnTo>
                  <a:lnTo>
                    <a:pt x="0" y="348"/>
                  </a:lnTo>
                  <a:lnTo>
                    <a:pt x="0" y="352"/>
                  </a:lnTo>
                  <a:lnTo>
                    <a:pt x="1" y="357"/>
                  </a:lnTo>
                  <a:lnTo>
                    <a:pt x="3" y="361"/>
                  </a:lnTo>
                  <a:lnTo>
                    <a:pt x="6" y="365"/>
                  </a:lnTo>
                  <a:lnTo>
                    <a:pt x="150" y="509"/>
                  </a:lnTo>
                  <a:lnTo>
                    <a:pt x="154" y="511"/>
                  </a:lnTo>
                  <a:lnTo>
                    <a:pt x="158" y="513"/>
                  </a:lnTo>
                  <a:lnTo>
                    <a:pt x="162" y="515"/>
                  </a:lnTo>
                  <a:lnTo>
                    <a:pt x="168" y="515"/>
                  </a:lnTo>
                  <a:lnTo>
                    <a:pt x="168" y="515"/>
                  </a:lnTo>
                  <a:lnTo>
                    <a:pt x="169" y="515"/>
                  </a:lnTo>
                  <a:lnTo>
                    <a:pt x="173" y="515"/>
                  </a:lnTo>
                  <a:lnTo>
                    <a:pt x="178" y="512"/>
                  </a:lnTo>
                  <a:lnTo>
                    <a:pt x="182" y="510"/>
                  </a:lnTo>
                  <a:lnTo>
                    <a:pt x="185" y="507"/>
                  </a:lnTo>
                  <a:lnTo>
                    <a:pt x="570" y="40"/>
                  </a:lnTo>
                  <a:lnTo>
                    <a:pt x="572" y="35"/>
                  </a:lnTo>
                  <a:lnTo>
                    <a:pt x="574" y="31"/>
                  </a:lnTo>
                  <a:lnTo>
                    <a:pt x="574" y="26"/>
                  </a:lnTo>
                  <a:lnTo>
                    <a:pt x="574" y="22"/>
                  </a:lnTo>
                  <a:lnTo>
                    <a:pt x="574" y="18"/>
                  </a:lnTo>
                  <a:lnTo>
                    <a:pt x="572" y="13"/>
                  </a:lnTo>
                  <a:lnTo>
                    <a:pt x="570" y="9"/>
                  </a:lnTo>
                  <a:lnTo>
                    <a:pt x="56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841">
              <a:extLst>
                <a:ext uri="{FF2B5EF4-FFF2-40B4-BE49-F238E27FC236}">
                  <a16:creationId xmlns:a16="http://schemas.microsoft.com/office/drawing/2014/main" id="{A489F9C2-99D2-4C71-A167-1725FED39DC4}"/>
                </a:ext>
              </a:extLst>
            </p:cNvPr>
            <p:cNvSpPr>
              <a:spLocks/>
            </p:cNvSpPr>
            <p:nvPr/>
          </p:nvSpPr>
          <p:spPr bwMode="auto">
            <a:xfrm>
              <a:off x="903288" y="6546850"/>
              <a:ext cx="238125" cy="238125"/>
            </a:xfrm>
            <a:custGeom>
              <a:avLst/>
              <a:gdLst>
                <a:gd name="T0" fmla="*/ 569 w 599"/>
                <a:gd name="T1" fmla="*/ 220 h 598"/>
                <a:gd name="T2" fmla="*/ 562 w 599"/>
                <a:gd name="T3" fmla="*/ 223 h 598"/>
                <a:gd name="T4" fmla="*/ 555 w 599"/>
                <a:gd name="T5" fmla="*/ 229 h 598"/>
                <a:gd name="T6" fmla="*/ 552 w 599"/>
                <a:gd name="T7" fmla="*/ 238 h 598"/>
                <a:gd name="T8" fmla="*/ 551 w 599"/>
                <a:gd name="T9" fmla="*/ 551 h 598"/>
                <a:gd name="T10" fmla="*/ 48 w 599"/>
                <a:gd name="T11" fmla="*/ 47 h 598"/>
                <a:gd name="T12" fmla="*/ 421 w 599"/>
                <a:gd name="T13" fmla="*/ 47 h 598"/>
                <a:gd name="T14" fmla="*/ 430 w 599"/>
                <a:gd name="T15" fmla="*/ 44 h 598"/>
                <a:gd name="T16" fmla="*/ 436 w 599"/>
                <a:gd name="T17" fmla="*/ 37 h 598"/>
                <a:gd name="T18" fmla="*/ 440 w 599"/>
                <a:gd name="T19" fmla="*/ 28 h 598"/>
                <a:gd name="T20" fmla="*/ 440 w 599"/>
                <a:gd name="T21" fmla="*/ 19 h 598"/>
                <a:gd name="T22" fmla="*/ 436 w 599"/>
                <a:gd name="T23" fmla="*/ 11 h 598"/>
                <a:gd name="T24" fmla="*/ 430 w 599"/>
                <a:gd name="T25" fmla="*/ 4 h 598"/>
                <a:gd name="T26" fmla="*/ 421 w 599"/>
                <a:gd name="T27" fmla="*/ 0 h 598"/>
                <a:gd name="T28" fmla="*/ 24 w 599"/>
                <a:gd name="T29" fmla="*/ 0 h 598"/>
                <a:gd name="T30" fmla="*/ 14 w 599"/>
                <a:gd name="T31" fmla="*/ 2 h 598"/>
                <a:gd name="T32" fmla="*/ 6 w 599"/>
                <a:gd name="T33" fmla="*/ 6 h 598"/>
                <a:gd name="T34" fmla="*/ 2 w 599"/>
                <a:gd name="T35" fmla="*/ 14 h 598"/>
                <a:gd name="T36" fmla="*/ 0 w 599"/>
                <a:gd name="T37" fmla="*/ 24 h 598"/>
                <a:gd name="T38" fmla="*/ 1 w 599"/>
                <a:gd name="T39" fmla="*/ 579 h 598"/>
                <a:gd name="T40" fmla="*/ 4 w 599"/>
                <a:gd name="T41" fmla="*/ 588 h 598"/>
                <a:gd name="T42" fmla="*/ 11 w 599"/>
                <a:gd name="T43" fmla="*/ 595 h 598"/>
                <a:gd name="T44" fmla="*/ 18 w 599"/>
                <a:gd name="T45" fmla="*/ 598 h 598"/>
                <a:gd name="T46" fmla="*/ 575 w 599"/>
                <a:gd name="T47" fmla="*/ 598 h 598"/>
                <a:gd name="T48" fmla="*/ 584 w 599"/>
                <a:gd name="T49" fmla="*/ 597 h 598"/>
                <a:gd name="T50" fmla="*/ 591 w 599"/>
                <a:gd name="T51" fmla="*/ 592 h 598"/>
                <a:gd name="T52" fmla="*/ 597 w 599"/>
                <a:gd name="T53" fmla="*/ 584 h 598"/>
                <a:gd name="T54" fmla="*/ 599 w 599"/>
                <a:gd name="T55" fmla="*/ 575 h 598"/>
                <a:gd name="T56" fmla="*/ 598 w 599"/>
                <a:gd name="T57" fmla="*/ 238 h 598"/>
                <a:gd name="T58" fmla="*/ 595 w 599"/>
                <a:gd name="T59" fmla="*/ 229 h 598"/>
                <a:gd name="T60" fmla="*/ 588 w 599"/>
                <a:gd name="T61" fmla="*/ 223 h 598"/>
                <a:gd name="T62" fmla="*/ 579 w 599"/>
                <a:gd name="T63" fmla="*/ 22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9" h="598">
                  <a:moveTo>
                    <a:pt x="575" y="218"/>
                  </a:moveTo>
                  <a:lnTo>
                    <a:pt x="569" y="220"/>
                  </a:lnTo>
                  <a:lnTo>
                    <a:pt x="565" y="221"/>
                  </a:lnTo>
                  <a:lnTo>
                    <a:pt x="562" y="223"/>
                  </a:lnTo>
                  <a:lnTo>
                    <a:pt x="557" y="226"/>
                  </a:lnTo>
                  <a:lnTo>
                    <a:pt x="555" y="229"/>
                  </a:lnTo>
                  <a:lnTo>
                    <a:pt x="553" y="234"/>
                  </a:lnTo>
                  <a:lnTo>
                    <a:pt x="552" y="238"/>
                  </a:lnTo>
                  <a:lnTo>
                    <a:pt x="551" y="243"/>
                  </a:lnTo>
                  <a:lnTo>
                    <a:pt x="551" y="551"/>
                  </a:lnTo>
                  <a:lnTo>
                    <a:pt x="48" y="551"/>
                  </a:lnTo>
                  <a:lnTo>
                    <a:pt x="48" y="47"/>
                  </a:lnTo>
                  <a:lnTo>
                    <a:pt x="416" y="47"/>
                  </a:lnTo>
                  <a:lnTo>
                    <a:pt x="421" y="47"/>
                  </a:lnTo>
                  <a:lnTo>
                    <a:pt x="426" y="46"/>
                  </a:lnTo>
                  <a:lnTo>
                    <a:pt x="430" y="44"/>
                  </a:lnTo>
                  <a:lnTo>
                    <a:pt x="433" y="41"/>
                  </a:lnTo>
                  <a:lnTo>
                    <a:pt x="436" y="37"/>
                  </a:lnTo>
                  <a:lnTo>
                    <a:pt x="438" y="33"/>
                  </a:lnTo>
                  <a:lnTo>
                    <a:pt x="440" y="28"/>
                  </a:lnTo>
                  <a:lnTo>
                    <a:pt x="440" y="24"/>
                  </a:lnTo>
                  <a:lnTo>
                    <a:pt x="440" y="19"/>
                  </a:lnTo>
                  <a:lnTo>
                    <a:pt x="438" y="14"/>
                  </a:lnTo>
                  <a:lnTo>
                    <a:pt x="436" y="11"/>
                  </a:lnTo>
                  <a:lnTo>
                    <a:pt x="433" y="6"/>
                  </a:lnTo>
                  <a:lnTo>
                    <a:pt x="430" y="4"/>
                  </a:lnTo>
                  <a:lnTo>
                    <a:pt x="426" y="2"/>
                  </a:lnTo>
                  <a:lnTo>
                    <a:pt x="421" y="0"/>
                  </a:lnTo>
                  <a:lnTo>
                    <a:pt x="416" y="0"/>
                  </a:lnTo>
                  <a:lnTo>
                    <a:pt x="24" y="0"/>
                  </a:lnTo>
                  <a:lnTo>
                    <a:pt x="18" y="0"/>
                  </a:lnTo>
                  <a:lnTo>
                    <a:pt x="14" y="2"/>
                  </a:lnTo>
                  <a:lnTo>
                    <a:pt x="11" y="4"/>
                  </a:lnTo>
                  <a:lnTo>
                    <a:pt x="6" y="6"/>
                  </a:lnTo>
                  <a:lnTo>
                    <a:pt x="4" y="11"/>
                  </a:lnTo>
                  <a:lnTo>
                    <a:pt x="2" y="14"/>
                  </a:lnTo>
                  <a:lnTo>
                    <a:pt x="1" y="19"/>
                  </a:lnTo>
                  <a:lnTo>
                    <a:pt x="0" y="24"/>
                  </a:lnTo>
                  <a:lnTo>
                    <a:pt x="0" y="575"/>
                  </a:lnTo>
                  <a:lnTo>
                    <a:pt x="1" y="579"/>
                  </a:lnTo>
                  <a:lnTo>
                    <a:pt x="2" y="584"/>
                  </a:lnTo>
                  <a:lnTo>
                    <a:pt x="4" y="588"/>
                  </a:lnTo>
                  <a:lnTo>
                    <a:pt x="6" y="592"/>
                  </a:lnTo>
                  <a:lnTo>
                    <a:pt x="11" y="595"/>
                  </a:lnTo>
                  <a:lnTo>
                    <a:pt x="14" y="597"/>
                  </a:lnTo>
                  <a:lnTo>
                    <a:pt x="18" y="598"/>
                  </a:lnTo>
                  <a:lnTo>
                    <a:pt x="24" y="598"/>
                  </a:lnTo>
                  <a:lnTo>
                    <a:pt x="575" y="598"/>
                  </a:lnTo>
                  <a:lnTo>
                    <a:pt x="579" y="598"/>
                  </a:lnTo>
                  <a:lnTo>
                    <a:pt x="584" y="597"/>
                  </a:lnTo>
                  <a:lnTo>
                    <a:pt x="588" y="595"/>
                  </a:lnTo>
                  <a:lnTo>
                    <a:pt x="591" y="592"/>
                  </a:lnTo>
                  <a:lnTo>
                    <a:pt x="595" y="588"/>
                  </a:lnTo>
                  <a:lnTo>
                    <a:pt x="597" y="584"/>
                  </a:lnTo>
                  <a:lnTo>
                    <a:pt x="598" y="579"/>
                  </a:lnTo>
                  <a:lnTo>
                    <a:pt x="599" y="575"/>
                  </a:lnTo>
                  <a:lnTo>
                    <a:pt x="599" y="243"/>
                  </a:lnTo>
                  <a:lnTo>
                    <a:pt x="598" y="238"/>
                  </a:lnTo>
                  <a:lnTo>
                    <a:pt x="597" y="234"/>
                  </a:lnTo>
                  <a:lnTo>
                    <a:pt x="595" y="229"/>
                  </a:lnTo>
                  <a:lnTo>
                    <a:pt x="591" y="226"/>
                  </a:lnTo>
                  <a:lnTo>
                    <a:pt x="588" y="223"/>
                  </a:lnTo>
                  <a:lnTo>
                    <a:pt x="584" y="221"/>
                  </a:lnTo>
                  <a:lnTo>
                    <a:pt x="579" y="220"/>
                  </a:lnTo>
                  <a:lnTo>
                    <a:pt x="575"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 name="Group 32">
            <a:extLst>
              <a:ext uri="{FF2B5EF4-FFF2-40B4-BE49-F238E27FC236}">
                <a16:creationId xmlns:a16="http://schemas.microsoft.com/office/drawing/2014/main" id="{AF2D5C6A-22B3-4785-85EE-72410E63818A}"/>
              </a:ext>
            </a:extLst>
          </p:cNvPr>
          <p:cNvGrpSpPr/>
          <p:nvPr/>
        </p:nvGrpSpPr>
        <p:grpSpPr>
          <a:xfrm>
            <a:off x="6903243" y="1552352"/>
            <a:ext cx="271462" cy="266700"/>
            <a:chOff x="903288" y="6518275"/>
            <a:chExt cx="271462" cy="266700"/>
          </a:xfrm>
          <a:solidFill>
            <a:schemeClr val="bg1"/>
          </a:solidFill>
        </p:grpSpPr>
        <p:sp>
          <p:nvSpPr>
            <p:cNvPr id="34" name="Freeform 1840">
              <a:extLst>
                <a:ext uri="{FF2B5EF4-FFF2-40B4-BE49-F238E27FC236}">
                  <a16:creationId xmlns:a16="http://schemas.microsoft.com/office/drawing/2014/main" id="{AB044C91-99B4-43E9-84DD-E9CD8C34CC3B}"/>
                </a:ext>
              </a:extLst>
            </p:cNvPr>
            <p:cNvSpPr>
              <a:spLocks/>
            </p:cNvSpPr>
            <p:nvPr/>
          </p:nvSpPr>
          <p:spPr bwMode="auto">
            <a:xfrm>
              <a:off x="946150" y="6518275"/>
              <a:ext cx="228600" cy="204788"/>
            </a:xfrm>
            <a:custGeom>
              <a:avLst/>
              <a:gdLst>
                <a:gd name="T0" fmla="*/ 566 w 574"/>
                <a:gd name="T1" fmla="*/ 6 h 515"/>
                <a:gd name="T2" fmla="*/ 562 w 574"/>
                <a:gd name="T3" fmla="*/ 3 h 515"/>
                <a:gd name="T4" fmla="*/ 557 w 574"/>
                <a:gd name="T5" fmla="*/ 1 h 515"/>
                <a:gd name="T6" fmla="*/ 553 w 574"/>
                <a:gd name="T7" fmla="*/ 0 h 515"/>
                <a:gd name="T8" fmla="*/ 549 w 574"/>
                <a:gd name="T9" fmla="*/ 0 h 515"/>
                <a:gd name="T10" fmla="*/ 544 w 574"/>
                <a:gd name="T11" fmla="*/ 1 h 515"/>
                <a:gd name="T12" fmla="*/ 540 w 574"/>
                <a:gd name="T13" fmla="*/ 3 h 515"/>
                <a:gd name="T14" fmla="*/ 535 w 574"/>
                <a:gd name="T15" fmla="*/ 6 h 515"/>
                <a:gd name="T16" fmla="*/ 532 w 574"/>
                <a:gd name="T17" fmla="*/ 10 h 515"/>
                <a:gd name="T18" fmla="*/ 165 w 574"/>
                <a:gd name="T19" fmla="*/ 456 h 515"/>
                <a:gd name="T20" fmla="*/ 41 w 574"/>
                <a:gd name="T21" fmla="*/ 330 h 515"/>
                <a:gd name="T22" fmla="*/ 36 w 574"/>
                <a:gd name="T23" fmla="*/ 327 h 515"/>
                <a:gd name="T24" fmla="*/ 33 w 574"/>
                <a:gd name="T25" fmla="*/ 325 h 515"/>
                <a:gd name="T26" fmla="*/ 28 w 574"/>
                <a:gd name="T27" fmla="*/ 324 h 515"/>
                <a:gd name="T28" fmla="*/ 23 w 574"/>
                <a:gd name="T29" fmla="*/ 324 h 515"/>
                <a:gd name="T30" fmla="*/ 18 w 574"/>
                <a:gd name="T31" fmla="*/ 324 h 515"/>
                <a:gd name="T32" fmla="*/ 14 w 574"/>
                <a:gd name="T33" fmla="*/ 325 h 515"/>
                <a:gd name="T34" fmla="*/ 11 w 574"/>
                <a:gd name="T35" fmla="*/ 327 h 515"/>
                <a:gd name="T36" fmla="*/ 6 w 574"/>
                <a:gd name="T37" fmla="*/ 330 h 515"/>
                <a:gd name="T38" fmla="*/ 3 w 574"/>
                <a:gd name="T39" fmla="*/ 335 h 515"/>
                <a:gd name="T40" fmla="*/ 1 w 574"/>
                <a:gd name="T41" fmla="*/ 339 h 515"/>
                <a:gd name="T42" fmla="*/ 0 w 574"/>
                <a:gd name="T43" fmla="*/ 343 h 515"/>
                <a:gd name="T44" fmla="*/ 0 w 574"/>
                <a:gd name="T45" fmla="*/ 348 h 515"/>
                <a:gd name="T46" fmla="*/ 0 w 574"/>
                <a:gd name="T47" fmla="*/ 352 h 515"/>
                <a:gd name="T48" fmla="*/ 1 w 574"/>
                <a:gd name="T49" fmla="*/ 357 h 515"/>
                <a:gd name="T50" fmla="*/ 3 w 574"/>
                <a:gd name="T51" fmla="*/ 361 h 515"/>
                <a:gd name="T52" fmla="*/ 6 w 574"/>
                <a:gd name="T53" fmla="*/ 365 h 515"/>
                <a:gd name="T54" fmla="*/ 150 w 574"/>
                <a:gd name="T55" fmla="*/ 509 h 515"/>
                <a:gd name="T56" fmla="*/ 154 w 574"/>
                <a:gd name="T57" fmla="*/ 511 h 515"/>
                <a:gd name="T58" fmla="*/ 158 w 574"/>
                <a:gd name="T59" fmla="*/ 513 h 515"/>
                <a:gd name="T60" fmla="*/ 162 w 574"/>
                <a:gd name="T61" fmla="*/ 515 h 515"/>
                <a:gd name="T62" fmla="*/ 168 w 574"/>
                <a:gd name="T63" fmla="*/ 515 h 515"/>
                <a:gd name="T64" fmla="*/ 168 w 574"/>
                <a:gd name="T65" fmla="*/ 515 h 515"/>
                <a:gd name="T66" fmla="*/ 169 w 574"/>
                <a:gd name="T67" fmla="*/ 515 h 515"/>
                <a:gd name="T68" fmla="*/ 173 w 574"/>
                <a:gd name="T69" fmla="*/ 515 h 515"/>
                <a:gd name="T70" fmla="*/ 178 w 574"/>
                <a:gd name="T71" fmla="*/ 512 h 515"/>
                <a:gd name="T72" fmla="*/ 182 w 574"/>
                <a:gd name="T73" fmla="*/ 510 h 515"/>
                <a:gd name="T74" fmla="*/ 185 w 574"/>
                <a:gd name="T75" fmla="*/ 507 h 515"/>
                <a:gd name="T76" fmla="*/ 570 w 574"/>
                <a:gd name="T77" fmla="*/ 40 h 515"/>
                <a:gd name="T78" fmla="*/ 572 w 574"/>
                <a:gd name="T79" fmla="*/ 35 h 515"/>
                <a:gd name="T80" fmla="*/ 574 w 574"/>
                <a:gd name="T81" fmla="*/ 31 h 515"/>
                <a:gd name="T82" fmla="*/ 574 w 574"/>
                <a:gd name="T83" fmla="*/ 26 h 515"/>
                <a:gd name="T84" fmla="*/ 574 w 574"/>
                <a:gd name="T85" fmla="*/ 22 h 515"/>
                <a:gd name="T86" fmla="*/ 574 w 574"/>
                <a:gd name="T87" fmla="*/ 18 h 515"/>
                <a:gd name="T88" fmla="*/ 572 w 574"/>
                <a:gd name="T89" fmla="*/ 13 h 515"/>
                <a:gd name="T90" fmla="*/ 570 w 574"/>
                <a:gd name="T91" fmla="*/ 9 h 515"/>
                <a:gd name="T92" fmla="*/ 566 w 574"/>
                <a:gd name="T9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4" h="515">
                  <a:moveTo>
                    <a:pt x="566" y="6"/>
                  </a:moveTo>
                  <a:lnTo>
                    <a:pt x="562" y="3"/>
                  </a:lnTo>
                  <a:lnTo>
                    <a:pt x="557" y="1"/>
                  </a:lnTo>
                  <a:lnTo>
                    <a:pt x="553" y="0"/>
                  </a:lnTo>
                  <a:lnTo>
                    <a:pt x="549" y="0"/>
                  </a:lnTo>
                  <a:lnTo>
                    <a:pt x="544" y="1"/>
                  </a:lnTo>
                  <a:lnTo>
                    <a:pt x="540" y="3"/>
                  </a:lnTo>
                  <a:lnTo>
                    <a:pt x="535" y="6"/>
                  </a:lnTo>
                  <a:lnTo>
                    <a:pt x="532" y="10"/>
                  </a:lnTo>
                  <a:lnTo>
                    <a:pt x="165" y="456"/>
                  </a:lnTo>
                  <a:lnTo>
                    <a:pt x="41" y="330"/>
                  </a:lnTo>
                  <a:lnTo>
                    <a:pt x="36" y="327"/>
                  </a:lnTo>
                  <a:lnTo>
                    <a:pt x="33" y="325"/>
                  </a:lnTo>
                  <a:lnTo>
                    <a:pt x="28" y="324"/>
                  </a:lnTo>
                  <a:lnTo>
                    <a:pt x="23" y="324"/>
                  </a:lnTo>
                  <a:lnTo>
                    <a:pt x="18" y="324"/>
                  </a:lnTo>
                  <a:lnTo>
                    <a:pt x="14" y="325"/>
                  </a:lnTo>
                  <a:lnTo>
                    <a:pt x="11" y="327"/>
                  </a:lnTo>
                  <a:lnTo>
                    <a:pt x="6" y="330"/>
                  </a:lnTo>
                  <a:lnTo>
                    <a:pt x="3" y="335"/>
                  </a:lnTo>
                  <a:lnTo>
                    <a:pt x="1" y="339"/>
                  </a:lnTo>
                  <a:lnTo>
                    <a:pt x="0" y="343"/>
                  </a:lnTo>
                  <a:lnTo>
                    <a:pt x="0" y="348"/>
                  </a:lnTo>
                  <a:lnTo>
                    <a:pt x="0" y="352"/>
                  </a:lnTo>
                  <a:lnTo>
                    <a:pt x="1" y="357"/>
                  </a:lnTo>
                  <a:lnTo>
                    <a:pt x="3" y="361"/>
                  </a:lnTo>
                  <a:lnTo>
                    <a:pt x="6" y="365"/>
                  </a:lnTo>
                  <a:lnTo>
                    <a:pt x="150" y="509"/>
                  </a:lnTo>
                  <a:lnTo>
                    <a:pt x="154" y="511"/>
                  </a:lnTo>
                  <a:lnTo>
                    <a:pt x="158" y="513"/>
                  </a:lnTo>
                  <a:lnTo>
                    <a:pt x="162" y="515"/>
                  </a:lnTo>
                  <a:lnTo>
                    <a:pt x="168" y="515"/>
                  </a:lnTo>
                  <a:lnTo>
                    <a:pt x="168" y="515"/>
                  </a:lnTo>
                  <a:lnTo>
                    <a:pt x="169" y="515"/>
                  </a:lnTo>
                  <a:lnTo>
                    <a:pt x="173" y="515"/>
                  </a:lnTo>
                  <a:lnTo>
                    <a:pt x="178" y="512"/>
                  </a:lnTo>
                  <a:lnTo>
                    <a:pt x="182" y="510"/>
                  </a:lnTo>
                  <a:lnTo>
                    <a:pt x="185" y="507"/>
                  </a:lnTo>
                  <a:lnTo>
                    <a:pt x="570" y="40"/>
                  </a:lnTo>
                  <a:lnTo>
                    <a:pt x="572" y="35"/>
                  </a:lnTo>
                  <a:lnTo>
                    <a:pt x="574" y="31"/>
                  </a:lnTo>
                  <a:lnTo>
                    <a:pt x="574" y="26"/>
                  </a:lnTo>
                  <a:lnTo>
                    <a:pt x="574" y="22"/>
                  </a:lnTo>
                  <a:lnTo>
                    <a:pt x="574" y="18"/>
                  </a:lnTo>
                  <a:lnTo>
                    <a:pt x="572" y="13"/>
                  </a:lnTo>
                  <a:lnTo>
                    <a:pt x="570" y="9"/>
                  </a:lnTo>
                  <a:lnTo>
                    <a:pt x="56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841">
              <a:extLst>
                <a:ext uri="{FF2B5EF4-FFF2-40B4-BE49-F238E27FC236}">
                  <a16:creationId xmlns:a16="http://schemas.microsoft.com/office/drawing/2014/main" id="{FEE4CF06-4CC8-43DC-9FB6-D8819E1B40D1}"/>
                </a:ext>
              </a:extLst>
            </p:cNvPr>
            <p:cNvSpPr>
              <a:spLocks/>
            </p:cNvSpPr>
            <p:nvPr/>
          </p:nvSpPr>
          <p:spPr bwMode="auto">
            <a:xfrm>
              <a:off x="903288" y="6546850"/>
              <a:ext cx="238125" cy="238125"/>
            </a:xfrm>
            <a:custGeom>
              <a:avLst/>
              <a:gdLst>
                <a:gd name="T0" fmla="*/ 569 w 599"/>
                <a:gd name="T1" fmla="*/ 220 h 598"/>
                <a:gd name="T2" fmla="*/ 562 w 599"/>
                <a:gd name="T3" fmla="*/ 223 h 598"/>
                <a:gd name="T4" fmla="*/ 555 w 599"/>
                <a:gd name="T5" fmla="*/ 229 h 598"/>
                <a:gd name="T6" fmla="*/ 552 w 599"/>
                <a:gd name="T7" fmla="*/ 238 h 598"/>
                <a:gd name="T8" fmla="*/ 551 w 599"/>
                <a:gd name="T9" fmla="*/ 551 h 598"/>
                <a:gd name="T10" fmla="*/ 48 w 599"/>
                <a:gd name="T11" fmla="*/ 47 h 598"/>
                <a:gd name="T12" fmla="*/ 421 w 599"/>
                <a:gd name="T13" fmla="*/ 47 h 598"/>
                <a:gd name="T14" fmla="*/ 430 w 599"/>
                <a:gd name="T15" fmla="*/ 44 h 598"/>
                <a:gd name="T16" fmla="*/ 436 w 599"/>
                <a:gd name="T17" fmla="*/ 37 h 598"/>
                <a:gd name="T18" fmla="*/ 440 w 599"/>
                <a:gd name="T19" fmla="*/ 28 h 598"/>
                <a:gd name="T20" fmla="*/ 440 w 599"/>
                <a:gd name="T21" fmla="*/ 19 h 598"/>
                <a:gd name="T22" fmla="*/ 436 w 599"/>
                <a:gd name="T23" fmla="*/ 11 h 598"/>
                <a:gd name="T24" fmla="*/ 430 w 599"/>
                <a:gd name="T25" fmla="*/ 4 h 598"/>
                <a:gd name="T26" fmla="*/ 421 w 599"/>
                <a:gd name="T27" fmla="*/ 0 h 598"/>
                <a:gd name="T28" fmla="*/ 24 w 599"/>
                <a:gd name="T29" fmla="*/ 0 h 598"/>
                <a:gd name="T30" fmla="*/ 14 w 599"/>
                <a:gd name="T31" fmla="*/ 2 h 598"/>
                <a:gd name="T32" fmla="*/ 6 w 599"/>
                <a:gd name="T33" fmla="*/ 6 h 598"/>
                <a:gd name="T34" fmla="*/ 2 w 599"/>
                <a:gd name="T35" fmla="*/ 14 h 598"/>
                <a:gd name="T36" fmla="*/ 0 w 599"/>
                <a:gd name="T37" fmla="*/ 24 h 598"/>
                <a:gd name="T38" fmla="*/ 1 w 599"/>
                <a:gd name="T39" fmla="*/ 579 h 598"/>
                <a:gd name="T40" fmla="*/ 4 w 599"/>
                <a:gd name="T41" fmla="*/ 588 h 598"/>
                <a:gd name="T42" fmla="*/ 11 w 599"/>
                <a:gd name="T43" fmla="*/ 595 h 598"/>
                <a:gd name="T44" fmla="*/ 18 w 599"/>
                <a:gd name="T45" fmla="*/ 598 h 598"/>
                <a:gd name="T46" fmla="*/ 575 w 599"/>
                <a:gd name="T47" fmla="*/ 598 h 598"/>
                <a:gd name="T48" fmla="*/ 584 w 599"/>
                <a:gd name="T49" fmla="*/ 597 h 598"/>
                <a:gd name="T50" fmla="*/ 591 w 599"/>
                <a:gd name="T51" fmla="*/ 592 h 598"/>
                <a:gd name="T52" fmla="*/ 597 w 599"/>
                <a:gd name="T53" fmla="*/ 584 h 598"/>
                <a:gd name="T54" fmla="*/ 599 w 599"/>
                <a:gd name="T55" fmla="*/ 575 h 598"/>
                <a:gd name="T56" fmla="*/ 598 w 599"/>
                <a:gd name="T57" fmla="*/ 238 h 598"/>
                <a:gd name="T58" fmla="*/ 595 w 599"/>
                <a:gd name="T59" fmla="*/ 229 h 598"/>
                <a:gd name="T60" fmla="*/ 588 w 599"/>
                <a:gd name="T61" fmla="*/ 223 h 598"/>
                <a:gd name="T62" fmla="*/ 579 w 599"/>
                <a:gd name="T63" fmla="*/ 22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9" h="598">
                  <a:moveTo>
                    <a:pt x="575" y="218"/>
                  </a:moveTo>
                  <a:lnTo>
                    <a:pt x="569" y="220"/>
                  </a:lnTo>
                  <a:lnTo>
                    <a:pt x="565" y="221"/>
                  </a:lnTo>
                  <a:lnTo>
                    <a:pt x="562" y="223"/>
                  </a:lnTo>
                  <a:lnTo>
                    <a:pt x="557" y="226"/>
                  </a:lnTo>
                  <a:lnTo>
                    <a:pt x="555" y="229"/>
                  </a:lnTo>
                  <a:lnTo>
                    <a:pt x="553" y="234"/>
                  </a:lnTo>
                  <a:lnTo>
                    <a:pt x="552" y="238"/>
                  </a:lnTo>
                  <a:lnTo>
                    <a:pt x="551" y="243"/>
                  </a:lnTo>
                  <a:lnTo>
                    <a:pt x="551" y="551"/>
                  </a:lnTo>
                  <a:lnTo>
                    <a:pt x="48" y="551"/>
                  </a:lnTo>
                  <a:lnTo>
                    <a:pt x="48" y="47"/>
                  </a:lnTo>
                  <a:lnTo>
                    <a:pt x="416" y="47"/>
                  </a:lnTo>
                  <a:lnTo>
                    <a:pt x="421" y="47"/>
                  </a:lnTo>
                  <a:lnTo>
                    <a:pt x="426" y="46"/>
                  </a:lnTo>
                  <a:lnTo>
                    <a:pt x="430" y="44"/>
                  </a:lnTo>
                  <a:lnTo>
                    <a:pt x="433" y="41"/>
                  </a:lnTo>
                  <a:lnTo>
                    <a:pt x="436" y="37"/>
                  </a:lnTo>
                  <a:lnTo>
                    <a:pt x="438" y="33"/>
                  </a:lnTo>
                  <a:lnTo>
                    <a:pt x="440" y="28"/>
                  </a:lnTo>
                  <a:lnTo>
                    <a:pt x="440" y="24"/>
                  </a:lnTo>
                  <a:lnTo>
                    <a:pt x="440" y="19"/>
                  </a:lnTo>
                  <a:lnTo>
                    <a:pt x="438" y="14"/>
                  </a:lnTo>
                  <a:lnTo>
                    <a:pt x="436" y="11"/>
                  </a:lnTo>
                  <a:lnTo>
                    <a:pt x="433" y="6"/>
                  </a:lnTo>
                  <a:lnTo>
                    <a:pt x="430" y="4"/>
                  </a:lnTo>
                  <a:lnTo>
                    <a:pt x="426" y="2"/>
                  </a:lnTo>
                  <a:lnTo>
                    <a:pt x="421" y="0"/>
                  </a:lnTo>
                  <a:lnTo>
                    <a:pt x="416" y="0"/>
                  </a:lnTo>
                  <a:lnTo>
                    <a:pt x="24" y="0"/>
                  </a:lnTo>
                  <a:lnTo>
                    <a:pt x="18" y="0"/>
                  </a:lnTo>
                  <a:lnTo>
                    <a:pt x="14" y="2"/>
                  </a:lnTo>
                  <a:lnTo>
                    <a:pt x="11" y="4"/>
                  </a:lnTo>
                  <a:lnTo>
                    <a:pt x="6" y="6"/>
                  </a:lnTo>
                  <a:lnTo>
                    <a:pt x="4" y="11"/>
                  </a:lnTo>
                  <a:lnTo>
                    <a:pt x="2" y="14"/>
                  </a:lnTo>
                  <a:lnTo>
                    <a:pt x="1" y="19"/>
                  </a:lnTo>
                  <a:lnTo>
                    <a:pt x="0" y="24"/>
                  </a:lnTo>
                  <a:lnTo>
                    <a:pt x="0" y="575"/>
                  </a:lnTo>
                  <a:lnTo>
                    <a:pt x="1" y="579"/>
                  </a:lnTo>
                  <a:lnTo>
                    <a:pt x="2" y="584"/>
                  </a:lnTo>
                  <a:lnTo>
                    <a:pt x="4" y="588"/>
                  </a:lnTo>
                  <a:lnTo>
                    <a:pt x="6" y="592"/>
                  </a:lnTo>
                  <a:lnTo>
                    <a:pt x="11" y="595"/>
                  </a:lnTo>
                  <a:lnTo>
                    <a:pt x="14" y="597"/>
                  </a:lnTo>
                  <a:lnTo>
                    <a:pt x="18" y="598"/>
                  </a:lnTo>
                  <a:lnTo>
                    <a:pt x="24" y="598"/>
                  </a:lnTo>
                  <a:lnTo>
                    <a:pt x="575" y="598"/>
                  </a:lnTo>
                  <a:lnTo>
                    <a:pt x="579" y="598"/>
                  </a:lnTo>
                  <a:lnTo>
                    <a:pt x="584" y="597"/>
                  </a:lnTo>
                  <a:lnTo>
                    <a:pt x="588" y="595"/>
                  </a:lnTo>
                  <a:lnTo>
                    <a:pt x="591" y="592"/>
                  </a:lnTo>
                  <a:lnTo>
                    <a:pt x="595" y="588"/>
                  </a:lnTo>
                  <a:lnTo>
                    <a:pt x="597" y="584"/>
                  </a:lnTo>
                  <a:lnTo>
                    <a:pt x="598" y="579"/>
                  </a:lnTo>
                  <a:lnTo>
                    <a:pt x="599" y="575"/>
                  </a:lnTo>
                  <a:lnTo>
                    <a:pt x="599" y="243"/>
                  </a:lnTo>
                  <a:lnTo>
                    <a:pt x="598" y="238"/>
                  </a:lnTo>
                  <a:lnTo>
                    <a:pt x="597" y="234"/>
                  </a:lnTo>
                  <a:lnTo>
                    <a:pt x="595" y="229"/>
                  </a:lnTo>
                  <a:lnTo>
                    <a:pt x="591" y="226"/>
                  </a:lnTo>
                  <a:lnTo>
                    <a:pt x="588" y="223"/>
                  </a:lnTo>
                  <a:lnTo>
                    <a:pt x="584" y="221"/>
                  </a:lnTo>
                  <a:lnTo>
                    <a:pt x="579" y="220"/>
                  </a:lnTo>
                  <a:lnTo>
                    <a:pt x="575"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59324A52-366C-44C2-8288-DC110828111A}"/>
              </a:ext>
            </a:extLst>
          </p:cNvPr>
          <p:cNvGrpSpPr/>
          <p:nvPr/>
        </p:nvGrpSpPr>
        <p:grpSpPr>
          <a:xfrm>
            <a:off x="4145334" y="3585161"/>
            <a:ext cx="271462" cy="266700"/>
            <a:chOff x="903288" y="6518275"/>
            <a:chExt cx="271462" cy="266700"/>
          </a:xfrm>
          <a:solidFill>
            <a:schemeClr val="bg1"/>
          </a:solidFill>
        </p:grpSpPr>
        <p:sp>
          <p:nvSpPr>
            <p:cNvPr id="66" name="Freeform 1840">
              <a:extLst>
                <a:ext uri="{FF2B5EF4-FFF2-40B4-BE49-F238E27FC236}">
                  <a16:creationId xmlns:a16="http://schemas.microsoft.com/office/drawing/2014/main" id="{21D5EF12-3DAF-4CFE-8EB7-94140E6FAE85}"/>
                </a:ext>
              </a:extLst>
            </p:cNvPr>
            <p:cNvSpPr>
              <a:spLocks/>
            </p:cNvSpPr>
            <p:nvPr/>
          </p:nvSpPr>
          <p:spPr bwMode="auto">
            <a:xfrm>
              <a:off x="946150" y="6518275"/>
              <a:ext cx="228600" cy="204788"/>
            </a:xfrm>
            <a:custGeom>
              <a:avLst/>
              <a:gdLst>
                <a:gd name="T0" fmla="*/ 566 w 574"/>
                <a:gd name="T1" fmla="*/ 6 h 515"/>
                <a:gd name="T2" fmla="*/ 562 w 574"/>
                <a:gd name="T3" fmla="*/ 3 h 515"/>
                <a:gd name="T4" fmla="*/ 557 w 574"/>
                <a:gd name="T5" fmla="*/ 1 h 515"/>
                <a:gd name="T6" fmla="*/ 553 w 574"/>
                <a:gd name="T7" fmla="*/ 0 h 515"/>
                <a:gd name="T8" fmla="*/ 549 w 574"/>
                <a:gd name="T9" fmla="*/ 0 h 515"/>
                <a:gd name="T10" fmla="*/ 544 w 574"/>
                <a:gd name="T11" fmla="*/ 1 h 515"/>
                <a:gd name="T12" fmla="*/ 540 w 574"/>
                <a:gd name="T13" fmla="*/ 3 h 515"/>
                <a:gd name="T14" fmla="*/ 535 w 574"/>
                <a:gd name="T15" fmla="*/ 6 h 515"/>
                <a:gd name="T16" fmla="*/ 532 w 574"/>
                <a:gd name="T17" fmla="*/ 10 h 515"/>
                <a:gd name="T18" fmla="*/ 165 w 574"/>
                <a:gd name="T19" fmla="*/ 456 h 515"/>
                <a:gd name="T20" fmla="*/ 41 w 574"/>
                <a:gd name="T21" fmla="*/ 330 h 515"/>
                <a:gd name="T22" fmla="*/ 36 w 574"/>
                <a:gd name="T23" fmla="*/ 327 h 515"/>
                <a:gd name="T24" fmla="*/ 33 w 574"/>
                <a:gd name="T25" fmla="*/ 325 h 515"/>
                <a:gd name="T26" fmla="*/ 28 w 574"/>
                <a:gd name="T27" fmla="*/ 324 h 515"/>
                <a:gd name="T28" fmla="*/ 23 w 574"/>
                <a:gd name="T29" fmla="*/ 324 h 515"/>
                <a:gd name="T30" fmla="*/ 18 w 574"/>
                <a:gd name="T31" fmla="*/ 324 h 515"/>
                <a:gd name="T32" fmla="*/ 14 w 574"/>
                <a:gd name="T33" fmla="*/ 325 h 515"/>
                <a:gd name="T34" fmla="*/ 11 w 574"/>
                <a:gd name="T35" fmla="*/ 327 h 515"/>
                <a:gd name="T36" fmla="*/ 6 w 574"/>
                <a:gd name="T37" fmla="*/ 330 h 515"/>
                <a:gd name="T38" fmla="*/ 3 w 574"/>
                <a:gd name="T39" fmla="*/ 335 h 515"/>
                <a:gd name="T40" fmla="*/ 1 w 574"/>
                <a:gd name="T41" fmla="*/ 339 h 515"/>
                <a:gd name="T42" fmla="*/ 0 w 574"/>
                <a:gd name="T43" fmla="*/ 343 h 515"/>
                <a:gd name="T44" fmla="*/ 0 w 574"/>
                <a:gd name="T45" fmla="*/ 348 h 515"/>
                <a:gd name="T46" fmla="*/ 0 w 574"/>
                <a:gd name="T47" fmla="*/ 352 h 515"/>
                <a:gd name="T48" fmla="*/ 1 w 574"/>
                <a:gd name="T49" fmla="*/ 357 h 515"/>
                <a:gd name="T50" fmla="*/ 3 w 574"/>
                <a:gd name="T51" fmla="*/ 361 h 515"/>
                <a:gd name="T52" fmla="*/ 6 w 574"/>
                <a:gd name="T53" fmla="*/ 365 h 515"/>
                <a:gd name="T54" fmla="*/ 150 w 574"/>
                <a:gd name="T55" fmla="*/ 509 h 515"/>
                <a:gd name="T56" fmla="*/ 154 w 574"/>
                <a:gd name="T57" fmla="*/ 511 h 515"/>
                <a:gd name="T58" fmla="*/ 158 w 574"/>
                <a:gd name="T59" fmla="*/ 513 h 515"/>
                <a:gd name="T60" fmla="*/ 162 w 574"/>
                <a:gd name="T61" fmla="*/ 515 h 515"/>
                <a:gd name="T62" fmla="*/ 168 w 574"/>
                <a:gd name="T63" fmla="*/ 515 h 515"/>
                <a:gd name="T64" fmla="*/ 168 w 574"/>
                <a:gd name="T65" fmla="*/ 515 h 515"/>
                <a:gd name="T66" fmla="*/ 169 w 574"/>
                <a:gd name="T67" fmla="*/ 515 h 515"/>
                <a:gd name="T68" fmla="*/ 173 w 574"/>
                <a:gd name="T69" fmla="*/ 515 h 515"/>
                <a:gd name="T70" fmla="*/ 178 w 574"/>
                <a:gd name="T71" fmla="*/ 512 h 515"/>
                <a:gd name="T72" fmla="*/ 182 w 574"/>
                <a:gd name="T73" fmla="*/ 510 h 515"/>
                <a:gd name="T74" fmla="*/ 185 w 574"/>
                <a:gd name="T75" fmla="*/ 507 h 515"/>
                <a:gd name="T76" fmla="*/ 570 w 574"/>
                <a:gd name="T77" fmla="*/ 40 h 515"/>
                <a:gd name="T78" fmla="*/ 572 w 574"/>
                <a:gd name="T79" fmla="*/ 35 h 515"/>
                <a:gd name="T80" fmla="*/ 574 w 574"/>
                <a:gd name="T81" fmla="*/ 31 h 515"/>
                <a:gd name="T82" fmla="*/ 574 w 574"/>
                <a:gd name="T83" fmla="*/ 26 h 515"/>
                <a:gd name="T84" fmla="*/ 574 w 574"/>
                <a:gd name="T85" fmla="*/ 22 h 515"/>
                <a:gd name="T86" fmla="*/ 574 w 574"/>
                <a:gd name="T87" fmla="*/ 18 h 515"/>
                <a:gd name="T88" fmla="*/ 572 w 574"/>
                <a:gd name="T89" fmla="*/ 13 h 515"/>
                <a:gd name="T90" fmla="*/ 570 w 574"/>
                <a:gd name="T91" fmla="*/ 9 h 515"/>
                <a:gd name="T92" fmla="*/ 566 w 574"/>
                <a:gd name="T9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4" h="515">
                  <a:moveTo>
                    <a:pt x="566" y="6"/>
                  </a:moveTo>
                  <a:lnTo>
                    <a:pt x="562" y="3"/>
                  </a:lnTo>
                  <a:lnTo>
                    <a:pt x="557" y="1"/>
                  </a:lnTo>
                  <a:lnTo>
                    <a:pt x="553" y="0"/>
                  </a:lnTo>
                  <a:lnTo>
                    <a:pt x="549" y="0"/>
                  </a:lnTo>
                  <a:lnTo>
                    <a:pt x="544" y="1"/>
                  </a:lnTo>
                  <a:lnTo>
                    <a:pt x="540" y="3"/>
                  </a:lnTo>
                  <a:lnTo>
                    <a:pt x="535" y="6"/>
                  </a:lnTo>
                  <a:lnTo>
                    <a:pt x="532" y="10"/>
                  </a:lnTo>
                  <a:lnTo>
                    <a:pt x="165" y="456"/>
                  </a:lnTo>
                  <a:lnTo>
                    <a:pt x="41" y="330"/>
                  </a:lnTo>
                  <a:lnTo>
                    <a:pt x="36" y="327"/>
                  </a:lnTo>
                  <a:lnTo>
                    <a:pt x="33" y="325"/>
                  </a:lnTo>
                  <a:lnTo>
                    <a:pt x="28" y="324"/>
                  </a:lnTo>
                  <a:lnTo>
                    <a:pt x="23" y="324"/>
                  </a:lnTo>
                  <a:lnTo>
                    <a:pt x="18" y="324"/>
                  </a:lnTo>
                  <a:lnTo>
                    <a:pt x="14" y="325"/>
                  </a:lnTo>
                  <a:lnTo>
                    <a:pt x="11" y="327"/>
                  </a:lnTo>
                  <a:lnTo>
                    <a:pt x="6" y="330"/>
                  </a:lnTo>
                  <a:lnTo>
                    <a:pt x="3" y="335"/>
                  </a:lnTo>
                  <a:lnTo>
                    <a:pt x="1" y="339"/>
                  </a:lnTo>
                  <a:lnTo>
                    <a:pt x="0" y="343"/>
                  </a:lnTo>
                  <a:lnTo>
                    <a:pt x="0" y="348"/>
                  </a:lnTo>
                  <a:lnTo>
                    <a:pt x="0" y="352"/>
                  </a:lnTo>
                  <a:lnTo>
                    <a:pt x="1" y="357"/>
                  </a:lnTo>
                  <a:lnTo>
                    <a:pt x="3" y="361"/>
                  </a:lnTo>
                  <a:lnTo>
                    <a:pt x="6" y="365"/>
                  </a:lnTo>
                  <a:lnTo>
                    <a:pt x="150" y="509"/>
                  </a:lnTo>
                  <a:lnTo>
                    <a:pt x="154" y="511"/>
                  </a:lnTo>
                  <a:lnTo>
                    <a:pt x="158" y="513"/>
                  </a:lnTo>
                  <a:lnTo>
                    <a:pt x="162" y="515"/>
                  </a:lnTo>
                  <a:lnTo>
                    <a:pt x="168" y="515"/>
                  </a:lnTo>
                  <a:lnTo>
                    <a:pt x="168" y="515"/>
                  </a:lnTo>
                  <a:lnTo>
                    <a:pt x="169" y="515"/>
                  </a:lnTo>
                  <a:lnTo>
                    <a:pt x="173" y="515"/>
                  </a:lnTo>
                  <a:lnTo>
                    <a:pt x="178" y="512"/>
                  </a:lnTo>
                  <a:lnTo>
                    <a:pt x="182" y="510"/>
                  </a:lnTo>
                  <a:lnTo>
                    <a:pt x="185" y="507"/>
                  </a:lnTo>
                  <a:lnTo>
                    <a:pt x="570" y="40"/>
                  </a:lnTo>
                  <a:lnTo>
                    <a:pt x="572" y="35"/>
                  </a:lnTo>
                  <a:lnTo>
                    <a:pt x="574" y="31"/>
                  </a:lnTo>
                  <a:lnTo>
                    <a:pt x="574" y="26"/>
                  </a:lnTo>
                  <a:lnTo>
                    <a:pt x="574" y="22"/>
                  </a:lnTo>
                  <a:lnTo>
                    <a:pt x="574" y="18"/>
                  </a:lnTo>
                  <a:lnTo>
                    <a:pt x="572" y="13"/>
                  </a:lnTo>
                  <a:lnTo>
                    <a:pt x="570" y="9"/>
                  </a:lnTo>
                  <a:lnTo>
                    <a:pt x="56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841">
              <a:extLst>
                <a:ext uri="{FF2B5EF4-FFF2-40B4-BE49-F238E27FC236}">
                  <a16:creationId xmlns:a16="http://schemas.microsoft.com/office/drawing/2014/main" id="{795F802F-902A-4A2E-B48C-DDE9F81FDF99}"/>
                </a:ext>
              </a:extLst>
            </p:cNvPr>
            <p:cNvSpPr>
              <a:spLocks/>
            </p:cNvSpPr>
            <p:nvPr/>
          </p:nvSpPr>
          <p:spPr bwMode="auto">
            <a:xfrm>
              <a:off x="903288" y="6546850"/>
              <a:ext cx="238125" cy="238125"/>
            </a:xfrm>
            <a:custGeom>
              <a:avLst/>
              <a:gdLst>
                <a:gd name="T0" fmla="*/ 569 w 599"/>
                <a:gd name="T1" fmla="*/ 220 h 598"/>
                <a:gd name="T2" fmla="*/ 562 w 599"/>
                <a:gd name="T3" fmla="*/ 223 h 598"/>
                <a:gd name="T4" fmla="*/ 555 w 599"/>
                <a:gd name="T5" fmla="*/ 229 h 598"/>
                <a:gd name="T6" fmla="*/ 552 w 599"/>
                <a:gd name="T7" fmla="*/ 238 h 598"/>
                <a:gd name="T8" fmla="*/ 551 w 599"/>
                <a:gd name="T9" fmla="*/ 551 h 598"/>
                <a:gd name="T10" fmla="*/ 48 w 599"/>
                <a:gd name="T11" fmla="*/ 47 h 598"/>
                <a:gd name="T12" fmla="*/ 421 w 599"/>
                <a:gd name="T13" fmla="*/ 47 h 598"/>
                <a:gd name="T14" fmla="*/ 430 w 599"/>
                <a:gd name="T15" fmla="*/ 44 h 598"/>
                <a:gd name="T16" fmla="*/ 436 w 599"/>
                <a:gd name="T17" fmla="*/ 37 h 598"/>
                <a:gd name="T18" fmla="*/ 440 w 599"/>
                <a:gd name="T19" fmla="*/ 28 h 598"/>
                <a:gd name="T20" fmla="*/ 440 w 599"/>
                <a:gd name="T21" fmla="*/ 19 h 598"/>
                <a:gd name="T22" fmla="*/ 436 w 599"/>
                <a:gd name="T23" fmla="*/ 11 h 598"/>
                <a:gd name="T24" fmla="*/ 430 w 599"/>
                <a:gd name="T25" fmla="*/ 4 h 598"/>
                <a:gd name="T26" fmla="*/ 421 w 599"/>
                <a:gd name="T27" fmla="*/ 0 h 598"/>
                <a:gd name="T28" fmla="*/ 24 w 599"/>
                <a:gd name="T29" fmla="*/ 0 h 598"/>
                <a:gd name="T30" fmla="*/ 14 w 599"/>
                <a:gd name="T31" fmla="*/ 2 h 598"/>
                <a:gd name="T32" fmla="*/ 6 w 599"/>
                <a:gd name="T33" fmla="*/ 6 h 598"/>
                <a:gd name="T34" fmla="*/ 2 w 599"/>
                <a:gd name="T35" fmla="*/ 14 h 598"/>
                <a:gd name="T36" fmla="*/ 0 w 599"/>
                <a:gd name="T37" fmla="*/ 24 h 598"/>
                <a:gd name="T38" fmla="*/ 1 w 599"/>
                <a:gd name="T39" fmla="*/ 579 h 598"/>
                <a:gd name="T40" fmla="*/ 4 w 599"/>
                <a:gd name="T41" fmla="*/ 588 h 598"/>
                <a:gd name="T42" fmla="*/ 11 w 599"/>
                <a:gd name="T43" fmla="*/ 595 h 598"/>
                <a:gd name="T44" fmla="*/ 18 w 599"/>
                <a:gd name="T45" fmla="*/ 598 h 598"/>
                <a:gd name="T46" fmla="*/ 575 w 599"/>
                <a:gd name="T47" fmla="*/ 598 h 598"/>
                <a:gd name="T48" fmla="*/ 584 w 599"/>
                <a:gd name="T49" fmla="*/ 597 h 598"/>
                <a:gd name="T50" fmla="*/ 591 w 599"/>
                <a:gd name="T51" fmla="*/ 592 h 598"/>
                <a:gd name="T52" fmla="*/ 597 w 599"/>
                <a:gd name="T53" fmla="*/ 584 h 598"/>
                <a:gd name="T54" fmla="*/ 599 w 599"/>
                <a:gd name="T55" fmla="*/ 575 h 598"/>
                <a:gd name="T56" fmla="*/ 598 w 599"/>
                <a:gd name="T57" fmla="*/ 238 h 598"/>
                <a:gd name="T58" fmla="*/ 595 w 599"/>
                <a:gd name="T59" fmla="*/ 229 h 598"/>
                <a:gd name="T60" fmla="*/ 588 w 599"/>
                <a:gd name="T61" fmla="*/ 223 h 598"/>
                <a:gd name="T62" fmla="*/ 579 w 599"/>
                <a:gd name="T63" fmla="*/ 22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9" h="598">
                  <a:moveTo>
                    <a:pt x="575" y="218"/>
                  </a:moveTo>
                  <a:lnTo>
                    <a:pt x="569" y="220"/>
                  </a:lnTo>
                  <a:lnTo>
                    <a:pt x="565" y="221"/>
                  </a:lnTo>
                  <a:lnTo>
                    <a:pt x="562" y="223"/>
                  </a:lnTo>
                  <a:lnTo>
                    <a:pt x="557" y="226"/>
                  </a:lnTo>
                  <a:lnTo>
                    <a:pt x="555" y="229"/>
                  </a:lnTo>
                  <a:lnTo>
                    <a:pt x="553" y="234"/>
                  </a:lnTo>
                  <a:lnTo>
                    <a:pt x="552" y="238"/>
                  </a:lnTo>
                  <a:lnTo>
                    <a:pt x="551" y="243"/>
                  </a:lnTo>
                  <a:lnTo>
                    <a:pt x="551" y="551"/>
                  </a:lnTo>
                  <a:lnTo>
                    <a:pt x="48" y="551"/>
                  </a:lnTo>
                  <a:lnTo>
                    <a:pt x="48" y="47"/>
                  </a:lnTo>
                  <a:lnTo>
                    <a:pt x="416" y="47"/>
                  </a:lnTo>
                  <a:lnTo>
                    <a:pt x="421" y="47"/>
                  </a:lnTo>
                  <a:lnTo>
                    <a:pt x="426" y="46"/>
                  </a:lnTo>
                  <a:lnTo>
                    <a:pt x="430" y="44"/>
                  </a:lnTo>
                  <a:lnTo>
                    <a:pt x="433" y="41"/>
                  </a:lnTo>
                  <a:lnTo>
                    <a:pt x="436" y="37"/>
                  </a:lnTo>
                  <a:lnTo>
                    <a:pt x="438" y="33"/>
                  </a:lnTo>
                  <a:lnTo>
                    <a:pt x="440" y="28"/>
                  </a:lnTo>
                  <a:lnTo>
                    <a:pt x="440" y="24"/>
                  </a:lnTo>
                  <a:lnTo>
                    <a:pt x="440" y="19"/>
                  </a:lnTo>
                  <a:lnTo>
                    <a:pt x="438" y="14"/>
                  </a:lnTo>
                  <a:lnTo>
                    <a:pt x="436" y="11"/>
                  </a:lnTo>
                  <a:lnTo>
                    <a:pt x="433" y="6"/>
                  </a:lnTo>
                  <a:lnTo>
                    <a:pt x="430" y="4"/>
                  </a:lnTo>
                  <a:lnTo>
                    <a:pt x="426" y="2"/>
                  </a:lnTo>
                  <a:lnTo>
                    <a:pt x="421" y="0"/>
                  </a:lnTo>
                  <a:lnTo>
                    <a:pt x="416" y="0"/>
                  </a:lnTo>
                  <a:lnTo>
                    <a:pt x="24" y="0"/>
                  </a:lnTo>
                  <a:lnTo>
                    <a:pt x="18" y="0"/>
                  </a:lnTo>
                  <a:lnTo>
                    <a:pt x="14" y="2"/>
                  </a:lnTo>
                  <a:lnTo>
                    <a:pt x="11" y="4"/>
                  </a:lnTo>
                  <a:lnTo>
                    <a:pt x="6" y="6"/>
                  </a:lnTo>
                  <a:lnTo>
                    <a:pt x="4" y="11"/>
                  </a:lnTo>
                  <a:lnTo>
                    <a:pt x="2" y="14"/>
                  </a:lnTo>
                  <a:lnTo>
                    <a:pt x="1" y="19"/>
                  </a:lnTo>
                  <a:lnTo>
                    <a:pt x="0" y="24"/>
                  </a:lnTo>
                  <a:lnTo>
                    <a:pt x="0" y="575"/>
                  </a:lnTo>
                  <a:lnTo>
                    <a:pt x="1" y="579"/>
                  </a:lnTo>
                  <a:lnTo>
                    <a:pt x="2" y="584"/>
                  </a:lnTo>
                  <a:lnTo>
                    <a:pt x="4" y="588"/>
                  </a:lnTo>
                  <a:lnTo>
                    <a:pt x="6" y="592"/>
                  </a:lnTo>
                  <a:lnTo>
                    <a:pt x="11" y="595"/>
                  </a:lnTo>
                  <a:lnTo>
                    <a:pt x="14" y="597"/>
                  </a:lnTo>
                  <a:lnTo>
                    <a:pt x="18" y="598"/>
                  </a:lnTo>
                  <a:lnTo>
                    <a:pt x="24" y="598"/>
                  </a:lnTo>
                  <a:lnTo>
                    <a:pt x="575" y="598"/>
                  </a:lnTo>
                  <a:lnTo>
                    <a:pt x="579" y="598"/>
                  </a:lnTo>
                  <a:lnTo>
                    <a:pt x="584" y="597"/>
                  </a:lnTo>
                  <a:lnTo>
                    <a:pt x="588" y="595"/>
                  </a:lnTo>
                  <a:lnTo>
                    <a:pt x="591" y="592"/>
                  </a:lnTo>
                  <a:lnTo>
                    <a:pt x="595" y="588"/>
                  </a:lnTo>
                  <a:lnTo>
                    <a:pt x="597" y="584"/>
                  </a:lnTo>
                  <a:lnTo>
                    <a:pt x="598" y="579"/>
                  </a:lnTo>
                  <a:lnTo>
                    <a:pt x="599" y="575"/>
                  </a:lnTo>
                  <a:lnTo>
                    <a:pt x="599" y="243"/>
                  </a:lnTo>
                  <a:lnTo>
                    <a:pt x="598" y="238"/>
                  </a:lnTo>
                  <a:lnTo>
                    <a:pt x="597" y="234"/>
                  </a:lnTo>
                  <a:lnTo>
                    <a:pt x="595" y="229"/>
                  </a:lnTo>
                  <a:lnTo>
                    <a:pt x="591" y="226"/>
                  </a:lnTo>
                  <a:lnTo>
                    <a:pt x="588" y="223"/>
                  </a:lnTo>
                  <a:lnTo>
                    <a:pt x="584" y="221"/>
                  </a:lnTo>
                  <a:lnTo>
                    <a:pt x="579" y="220"/>
                  </a:lnTo>
                  <a:lnTo>
                    <a:pt x="575"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0" name="TextBox 69">
            <a:extLst>
              <a:ext uri="{FF2B5EF4-FFF2-40B4-BE49-F238E27FC236}">
                <a16:creationId xmlns:a16="http://schemas.microsoft.com/office/drawing/2014/main" id="{1122C29E-F48B-4040-B5C2-A83C806CE455}"/>
              </a:ext>
            </a:extLst>
          </p:cNvPr>
          <p:cNvSpPr txBox="1"/>
          <p:nvPr/>
        </p:nvSpPr>
        <p:spPr>
          <a:xfrm>
            <a:off x="4138190" y="4565676"/>
            <a:ext cx="6045200" cy="276999"/>
          </a:xfrm>
          <a:prstGeom prst="rect">
            <a:avLst/>
          </a:prstGeom>
          <a:noFill/>
          <a:ln>
            <a:noFill/>
          </a:ln>
        </p:spPr>
        <p:txBody>
          <a:bodyPr wrap="square" lIns="0" tIns="0" rIns="0" bIns="0" rtlCol="0" anchor="ctr">
            <a:spAutoFit/>
          </a:bodyPr>
          <a:lstStyle/>
          <a:p>
            <a:pPr>
              <a:buClr>
                <a:schemeClr val="accent1"/>
              </a:buClr>
            </a:pPr>
            <a:endParaRPr lang="en-US" dirty="0">
              <a:solidFill>
                <a:schemeClr val="tx1">
                  <a:lumMod val="75000"/>
                  <a:lumOff val="25000"/>
                </a:schemeClr>
              </a:solidFill>
            </a:endParaRPr>
          </a:p>
        </p:txBody>
      </p:sp>
      <p:grpSp>
        <p:nvGrpSpPr>
          <p:cNvPr id="71" name="Group 70">
            <a:extLst>
              <a:ext uri="{FF2B5EF4-FFF2-40B4-BE49-F238E27FC236}">
                <a16:creationId xmlns:a16="http://schemas.microsoft.com/office/drawing/2014/main" id="{ADE89177-643A-478B-9A55-44584F6F5E13}"/>
              </a:ext>
            </a:extLst>
          </p:cNvPr>
          <p:cNvGrpSpPr/>
          <p:nvPr/>
        </p:nvGrpSpPr>
        <p:grpSpPr>
          <a:xfrm>
            <a:off x="3440484" y="4570825"/>
            <a:ext cx="271462" cy="266700"/>
            <a:chOff x="903288" y="6518275"/>
            <a:chExt cx="271462" cy="266700"/>
          </a:xfrm>
          <a:solidFill>
            <a:schemeClr val="bg1"/>
          </a:solidFill>
        </p:grpSpPr>
        <p:sp>
          <p:nvSpPr>
            <p:cNvPr id="72" name="Freeform 1840">
              <a:extLst>
                <a:ext uri="{FF2B5EF4-FFF2-40B4-BE49-F238E27FC236}">
                  <a16:creationId xmlns:a16="http://schemas.microsoft.com/office/drawing/2014/main" id="{8BE8BBEA-800E-4E10-A997-846B04BCA315}"/>
                </a:ext>
              </a:extLst>
            </p:cNvPr>
            <p:cNvSpPr>
              <a:spLocks/>
            </p:cNvSpPr>
            <p:nvPr/>
          </p:nvSpPr>
          <p:spPr bwMode="auto">
            <a:xfrm>
              <a:off x="946150" y="6518275"/>
              <a:ext cx="228600" cy="204788"/>
            </a:xfrm>
            <a:custGeom>
              <a:avLst/>
              <a:gdLst>
                <a:gd name="T0" fmla="*/ 566 w 574"/>
                <a:gd name="T1" fmla="*/ 6 h 515"/>
                <a:gd name="T2" fmla="*/ 562 w 574"/>
                <a:gd name="T3" fmla="*/ 3 h 515"/>
                <a:gd name="T4" fmla="*/ 557 w 574"/>
                <a:gd name="T5" fmla="*/ 1 h 515"/>
                <a:gd name="T6" fmla="*/ 553 w 574"/>
                <a:gd name="T7" fmla="*/ 0 h 515"/>
                <a:gd name="T8" fmla="*/ 549 w 574"/>
                <a:gd name="T9" fmla="*/ 0 h 515"/>
                <a:gd name="T10" fmla="*/ 544 w 574"/>
                <a:gd name="T11" fmla="*/ 1 h 515"/>
                <a:gd name="T12" fmla="*/ 540 w 574"/>
                <a:gd name="T13" fmla="*/ 3 h 515"/>
                <a:gd name="T14" fmla="*/ 535 w 574"/>
                <a:gd name="T15" fmla="*/ 6 h 515"/>
                <a:gd name="T16" fmla="*/ 532 w 574"/>
                <a:gd name="T17" fmla="*/ 10 h 515"/>
                <a:gd name="T18" fmla="*/ 165 w 574"/>
                <a:gd name="T19" fmla="*/ 456 h 515"/>
                <a:gd name="T20" fmla="*/ 41 w 574"/>
                <a:gd name="T21" fmla="*/ 330 h 515"/>
                <a:gd name="T22" fmla="*/ 36 w 574"/>
                <a:gd name="T23" fmla="*/ 327 h 515"/>
                <a:gd name="T24" fmla="*/ 33 w 574"/>
                <a:gd name="T25" fmla="*/ 325 h 515"/>
                <a:gd name="T26" fmla="*/ 28 w 574"/>
                <a:gd name="T27" fmla="*/ 324 h 515"/>
                <a:gd name="T28" fmla="*/ 23 w 574"/>
                <a:gd name="T29" fmla="*/ 324 h 515"/>
                <a:gd name="T30" fmla="*/ 18 w 574"/>
                <a:gd name="T31" fmla="*/ 324 h 515"/>
                <a:gd name="T32" fmla="*/ 14 w 574"/>
                <a:gd name="T33" fmla="*/ 325 h 515"/>
                <a:gd name="T34" fmla="*/ 11 w 574"/>
                <a:gd name="T35" fmla="*/ 327 h 515"/>
                <a:gd name="T36" fmla="*/ 6 w 574"/>
                <a:gd name="T37" fmla="*/ 330 h 515"/>
                <a:gd name="T38" fmla="*/ 3 w 574"/>
                <a:gd name="T39" fmla="*/ 335 h 515"/>
                <a:gd name="T40" fmla="*/ 1 w 574"/>
                <a:gd name="T41" fmla="*/ 339 h 515"/>
                <a:gd name="T42" fmla="*/ 0 w 574"/>
                <a:gd name="T43" fmla="*/ 343 h 515"/>
                <a:gd name="T44" fmla="*/ 0 w 574"/>
                <a:gd name="T45" fmla="*/ 348 h 515"/>
                <a:gd name="T46" fmla="*/ 0 w 574"/>
                <a:gd name="T47" fmla="*/ 352 h 515"/>
                <a:gd name="T48" fmla="*/ 1 w 574"/>
                <a:gd name="T49" fmla="*/ 357 h 515"/>
                <a:gd name="T50" fmla="*/ 3 w 574"/>
                <a:gd name="T51" fmla="*/ 361 h 515"/>
                <a:gd name="T52" fmla="*/ 6 w 574"/>
                <a:gd name="T53" fmla="*/ 365 h 515"/>
                <a:gd name="T54" fmla="*/ 150 w 574"/>
                <a:gd name="T55" fmla="*/ 509 h 515"/>
                <a:gd name="T56" fmla="*/ 154 w 574"/>
                <a:gd name="T57" fmla="*/ 511 h 515"/>
                <a:gd name="T58" fmla="*/ 158 w 574"/>
                <a:gd name="T59" fmla="*/ 513 h 515"/>
                <a:gd name="T60" fmla="*/ 162 w 574"/>
                <a:gd name="T61" fmla="*/ 515 h 515"/>
                <a:gd name="T62" fmla="*/ 168 w 574"/>
                <a:gd name="T63" fmla="*/ 515 h 515"/>
                <a:gd name="T64" fmla="*/ 168 w 574"/>
                <a:gd name="T65" fmla="*/ 515 h 515"/>
                <a:gd name="T66" fmla="*/ 169 w 574"/>
                <a:gd name="T67" fmla="*/ 515 h 515"/>
                <a:gd name="T68" fmla="*/ 173 w 574"/>
                <a:gd name="T69" fmla="*/ 515 h 515"/>
                <a:gd name="T70" fmla="*/ 178 w 574"/>
                <a:gd name="T71" fmla="*/ 512 h 515"/>
                <a:gd name="T72" fmla="*/ 182 w 574"/>
                <a:gd name="T73" fmla="*/ 510 h 515"/>
                <a:gd name="T74" fmla="*/ 185 w 574"/>
                <a:gd name="T75" fmla="*/ 507 h 515"/>
                <a:gd name="T76" fmla="*/ 570 w 574"/>
                <a:gd name="T77" fmla="*/ 40 h 515"/>
                <a:gd name="T78" fmla="*/ 572 w 574"/>
                <a:gd name="T79" fmla="*/ 35 h 515"/>
                <a:gd name="T80" fmla="*/ 574 w 574"/>
                <a:gd name="T81" fmla="*/ 31 h 515"/>
                <a:gd name="T82" fmla="*/ 574 w 574"/>
                <a:gd name="T83" fmla="*/ 26 h 515"/>
                <a:gd name="T84" fmla="*/ 574 w 574"/>
                <a:gd name="T85" fmla="*/ 22 h 515"/>
                <a:gd name="T86" fmla="*/ 574 w 574"/>
                <a:gd name="T87" fmla="*/ 18 h 515"/>
                <a:gd name="T88" fmla="*/ 572 w 574"/>
                <a:gd name="T89" fmla="*/ 13 h 515"/>
                <a:gd name="T90" fmla="*/ 570 w 574"/>
                <a:gd name="T91" fmla="*/ 9 h 515"/>
                <a:gd name="T92" fmla="*/ 566 w 574"/>
                <a:gd name="T9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4" h="515">
                  <a:moveTo>
                    <a:pt x="566" y="6"/>
                  </a:moveTo>
                  <a:lnTo>
                    <a:pt x="562" y="3"/>
                  </a:lnTo>
                  <a:lnTo>
                    <a:pt x="557" y="1"/>
                  </a:lnTo>
                  <a:lnTo>
                    <a:pt x="553" y="0"/>
                  </a:lnTo>
                  <a:lnTo>
                    <a:pt x="549" y="0"/>
                  </a:lnTo>
                  <a:lnTo>
                    <a:pt x="544" y="1"/>
                  </a:lnTo>
                  <a:lnTo>
                    <a:pt x="540" y="3"/>
                  </a:lnTo>
                  <a:lnTo>
                    <a:pt x="535" y="6"/>
                  </a:lnTo>
                  <a:lnTo>
                    <a:pt x="532" y="10"/>
                  </a:lnTo>
                  <a:lnTo>
                    <a:pt x="165" y="456"/>
                  </a:lnTo>
                  <a:lnTo>
                    <a:pt x="41" y="330"/>
                  </a:lnTo>
                  <a:lnTo>
                    <a:pt x="36" y="327"/>
                  </a:lnTo>
                  <a:lnTo>
                    <a:pt x="33" y="325"/>
                  </a:lnTo>
                  <a:lnTo>
                    <a:pt x="28" y="324"/>
                  </a:lnTo>
                  <a:lnTo>
                    <a:pt x="23" y="324"/>
                  </a:lnTo>
                  <a:lnTo>
                    <a:pt x="18" y="324"/>
                  </a:lnTo>
                  <a:lnTo>
                    <a:pt x="14" y="325"/>
                  </a:lnTo>
                  <a:lnTo>
                    <a:pt x="11" y="327"/>
                  </a:lnTo>
                  <a:lnTo>
                    <a:pt x="6" y="330"/>
                  </a:lnTo>
                  <a:lnTo>
                    <a:pt x="3" y="335"/>
                  </a:lnTo>
                  <a:lnTo>
                    <a:pt x="1" y="339"/>
                  </a:lnTo>
                  <a:lnTo>
                    <a:pt x="0" y="343"/>
                  </a:lnTo>
                  <a:lnTo>
                    <a:pt x="0" y="348"/>
                  </a:lnTo>
                  <a:lnTo>
                    <a:pt x="0" y="352"/>
                  </a:lnTo>
                  <a:lnTo>
                    <a:pt x="1" y="357"/>
                  </a:lnTo>
                  <a:lnTo>
                    <a:pt x="3" y="361"/>
                  </a:lnTo>
                  <a:lnTo>
                    <a:pt x="6" y="365"/>
                  </a:lnTo>
                  <a:lnTo>
                    <a:pt x="150" y="509"/>
                  </a:lnTo>
                  <a:lnTo>
                    <a:pt x="154" y="511"/>
                  </a:lnTo>
                  <a:lnTo>
                    <a:pt x="158" y="513"/>
                  </a:lnTo>
                  <a:lnTo>
                    <a:pt x="162" y="515"/>
                  </a:lnTo>
                  <a:lnTo>
                    <a:pt x="168" y="515"/>
                  </a:lnTo>
                  <a:lnTo>
                    <a:pt x="168" y="515"/>
                  </a:lnTo>
                  <a:lnTo>
                    <a:pt x="169" y="515"/>
                  </a:lnTo>
                  <a:lnTo>
                    <a:pt x="173" y="515"/>
                  </a:lnTo>
                  <a:lnTo>
                    <a:pt x="178" y="512"/>
                  </a:lnTo>
                  <a:lnTo>
                    <a:pt x="182" y="510"/>
                  </a:lnTo>
                  <a:lnTo>
                    <a:pt x="185" y="507"/>
                  </a:lnTo>
                  <a:lnTo>
                    <a:pt x="570" y="40"/>
                  </a:lnTo>
                  <a:lnTo>
                    <a:pt x="572" y="35"/>
                  </a:lnTo>
                  <a:lnTo>
                    <a:pt x="574" y="31"/>
                  </a:lnTo>
                  <a:lnTo>
                    <a:pt x="574" y="26"/>
                  </a:lnTo>
                  <a:lnTo>
                    <a:pt x="574" y="22"/>
                  </a:lnTo>
                  <a:lnTo>
                    <a:pt x="574" y="18"/>
                  </a:lnTo>
                  <a:lnTo>
                    <a:pt x="572" y="13"/>
                  </a:lnTo>
                  <a:lnTo>
                    <a:pt x="570" y="9"/>
                  </a:lnTo>
                  <a:lnTo>
                    <a:pt x="56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841">
              <a:extLst>
                <a:ext uri="{FF2B5EF4-FFF2-40B4-BE49-F238E27FC236}">
                  <a16:creationId xmlns:a16="http://schemas.microsoft.com/office/drawing/2014/main" id="{7AF5658A-DEA9-4E47-9EE7-45A4B43F42C7}"/>
                </a:ext>
              </a:extLst>
            </p:cNvPr>
            <p:cNvSpPr>
              <a:spLocks/>
            </p:cNvSpPr>
            <p:nvPr/>
          </p:nvSpPr>
          <p:spPr bwMode="auto">
            <a:xfrm>
              <a:off x="903288" y="6546850"/>
              <a:ext cx="238125" cy="238125"/>
            </a:xfrm>
            <a:custGeom>
              <a:avLst/>
              <a:gdLst>
                <a:gd name="T0" fmla="*/ 569 w 599"/>
                <a:gd name="T1" fmla="*/ 220 h 598"/>
                <a:gd name="T2" fmla="*/ 562 w 599"/>
                <a:gd name="T3" fmla="*/ 223 h 598"/>
                <a:gd name="T4" fmla="*/ 555 w 599"/>
                <a:gd name="T5" fmla="*/ 229 h 598"/>
                <a:gd name="T6" fmla="*/ 552 w 599"/>
                <a:gd name="T7" fmla="*/ 238 h 598"/>
                <a:gd name="T8" fmla="*/ 551 w 599"/>
                <a:gd name="T9" fmla="*/ 551 h 598"/>
                <a:gd name="T10" fmla="*/ 48 w 599"/>
                <a:gd name="T11" fmla="*/ 47 h 598"/>
                <a:gd name="T12" fmla="*/ 421 w 599"/>
                <a:gd name="T13" fmla="*/ 47 h 598"/>
                <a:gd name="T14" fmla="*/ 430 w 599"/>
                <a:gd name="T15" fmla="*/ 44 h 598"/>
                <a:gd name="T16" fmla="*/ 436 w 599"/>
                <a:gd name="T17" fmla="*/ 37 h 598"/>
                <a:gd name="T18" fmla="*/ 440 w 599"/>
                <a:gd name="T19" fmla="*/ 28 h 598"/>
                <a:gd name="T20" fmla="*/ 440 w 599"/>
                <a:gd name="T21" fmla="*/ 19 h 598"/>
                <a:gd name="T22" fmla="*/ 436 w 599"/>
                <a:gd name="T23" fmla="*/ 11 h 598"/>
                <a:gd name="T24" fmla="*/ 430 w 599"/>
                <a:gd name="T25" fmla="*/ 4 h 598"/>
                <a:gd name="T26" fmla="*/ 421 w 599"/>
                <a:gd name="T27" fmla="*/ 0 h 598"/>
                <a:gd name="T28" fmla="*/ 24 w 599"/>
                <a:gd name="T29" fmla="*/ 0 h 598"/>
                <a:gd name="T30" fmla="*/ 14 w 599"/>
                <a:gd name="T31" fmla="*/ 2 h 598"/>
                <a:gd name="T32" fmla="*/ 6 w 599"/>
                <a:gd name="T33" fmla="*/ 6 h 598"/>
                <a:gd name="T34" fmla="*/ 2 w 599"/>
                <a:gd name="T35" fmla="*/ 14 h 598"/>
                <a:gd name="T36" fmla="*/ 0 w 599"/>
                <a:gd name="T37" fmla="*/ 24 h 598"/>
                <a:gd name="T38" fmla="*/ 1 w 599"/>
                <a:gd name="T39" fmla="*/ 579 h 598"/>
                <a:gd name="T40" fmla="*/ 4 w 599"/>
                <a:gd name="T41" fmla="*/ 588 h 598"/>
                <a:gd name="T42" fmla="*/ 11 w 599"/>
                <a:gd name="T43" fmla="*/ 595 h 598"/>
                <a:gd name="T44" fmla="*/ 18 w 599"/>
                <a:gd name="T45" fmla="*/ 598 h 598"/>
                <a:gd name="T46" fmla="*/ 575 w 599"/>
                <a:gd name="T47" fmla="*/ 598 h 598"/>
                <a:gd name="T48" fmla="*/ 584 w 599"/>
                <a:gd name="T49" fmla="*/ 597 h 598"/>
                <a:gd name="T50" fmla="*/ 591 w 599"/>
                <a:gd name="T51" fmla="*/ 592 h 598"/>
                <a:gd name="T52" fmla="*/ 597 w 599"/>
                <a:gd name="T53" fmla="*/ 584 h 598"/>
                <a:gd name="T54" fmla="*/ 599 w 599"/>
                <a:gd name="T55" fmla="*/ 575 h 598"/>
                <a:gd name="T56" fmla="*/ 598 w 599"/>
                <a:gd name="T57" fmla="*/ 238 h 598"/>
                <a:gd name="T58" fmla="*/ 595 w 599"/>
                <a:gd name="T59" fmla="*/ 229 h 598"/>
                <a:gd name="T60" fmla="*/ 588 w 599"/>
                <a:gd name="T61" fmla="*/ 223 h 598"/>
                <a:gd name="T62" fmla="*/ 579 w 599"/>
                <a:gd name="T63" fmla="*/ 22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9" h="598">
                  <a:moveTo>
                    <a:pt x="575" y="218"/>
                  </a:moveTo>
                  <a:lnTo>
                    <a:pt x="569" y="220"/>
                  </a:lnTo>
                  <a:lnTo>
                    <a:pt x="565" y="221"/>
                  </a:lnTo>
                  <a:lnTo>
                    <a:pt x="562" y="223"/>
                  </a:lnTo>
                  <a:lnTo>
                    <a:pt x="557" y="226"/>
                  </a:lnTo>
                  <a:lnTo>
                    <a:pt x="555" y="229"/>
                  </a:lnTo>
                  <a:lnTo>
                    <a:pt x="553" y="234"/>
                  </a:lnTo>
                  <a:lnTo>
                    <a:pt x="552" y="238"/>
                  </a:lnTo>
                  <a:lnTo>
                    <a:pt x="551" y="243"/>
                  </a:lnTo>
                  <a:lnTo>
                    <a:pt x="551" y="551"/>
                  </a:lnTo>
                  <a:lnTo>
                    <a:pt x="48" y="551"/>
                  </a:lnTo>
                  <a:lnTo>
                    <a:pt x="48" y="47"/>
                  </a:lnTo>
                  <a:lnTo>
                    <a:pt x="416" y="47"/>
                  </a:lnTo>
                  <a:lnTo>
                    <a:pt x="421" y="47"/>
                  </a:lnTo>
                  <a:lnTo>
                    <a:pt x="426" y="46"/>
                  </a:lnTo>
                  <a:lnTo>
                    <a:pt x="430" y="44"/>
                  </a:lnTo>
                  <a:lnTo>
                    <a:pt x="433" y="41"/>
                  </a:lnTo>
                  <a:lnTo>
                    <a:pt x="436" y="37"/>
                  </a:lnTo>
                  <a:lnTo>
                    <a:pt x="438" y="33"/>
                  </a:lnTo>
                  <a:lnTo>
                    <a:pt x="440" y="28"/>
                  </a:lnTo>
                  <a:lnTo>
                    <a:pt x="440" y="24"/>
                  </a:lnTo>
                  <a:lnTo>
                    <a:pt x="440" y="19"/>
                  </a:lnTo>
                  <a:lnTo>
                    <a:pt x="438" y="14"/>
                  </a:lnTo>
                  <a:lnTo>
                    <a:pt x="436" y="11"/>
                  </a:lnTo>
                  <a:lnTo>
                    <a:pt x="433" y="6"/>
                  </a:lnTo>
                  <a:lnTo>
                    <a:pt x="430" y="4"/>
                  </a:lnTo>
                  <a:lnTo>
                    <a:pt x="426" y="2"/>
                  </a:lnTo>
                  <a:lnTo>
                    <a:pt x="421" y="0"/>
                  </a:lnTo>
                  <a:lnTo>
                    <a:pt x="416" y="0"/>
                  </a:lnTo>
                  <a:lnTo>
                    <a:pt x="24" y="0"/>
                  </a:lnTo>
                  <a:lnTo>
                    <a:pt x="18" y="0"/>
                  </a:lnTo>
                  <a:lnTo>
                    <a:pt x="14" y="2"/>
                  </a:lnTo>
                  <a:lnTo>
                    <a:pt x="11" y="4"/>
                  </a:lnTo>
                  <a:lnTo>
                    <a:pt x="6" y="6"/>
                  </a:lnTo>
                  <a:lnTo>
                    <a:pt x="4" y="11"/>
                  </a:lnTo>
                  <a:lnTo>
                    <a:pt x="2" y="14"/>
                  </a:lnTo>
                  <a:lnTo>
                    <a:pt x="1" y="19"/>
                  </a:lnTo>
                  <a:lnTo>
                    <a:pt x="0" y="24"/>
                  </a:lnTo>
                  <a:lnTo>
                    <a:pt x="0" y="575"/>
                  </a:lnTo>
                  <a:lnTo>
                    <a:pt x="1" y="579"/>
                  </a:lnTo>
                  <a:lnTo>
                    <a:pt x="2" y="584"/>
                  </a:lnTo>
                  <a:lnTo>
                    <a:pt x="4" y="588"/>
                  </a:lnTo>
                  <a:lnTo>
                    <a:pt x="6" y="592"/>
                  </a:lnTo>
                  <a:lnTo>
                    <a:pt x="11" y="595"/>
                  </a:lnTo>
                  <a:lnTo>
                    <a:pt x="14" y="597"/>
                  </a:lnTo>
                  <a:lnTo>
                    <a:pt x="18" y="598"/>
                  </a:lnTo>
                  <a:lnTo>
                    <a:pt x="24" y="598"/>
                  </a:lnTo>
                  <a:lnTo>
                    <a:pt x="575" y="598"/>
                  </a:lnTo>
                  <a:lnTo>
                    <a:pt x="579" y="598"/>
                  </a:lnTo>
                  <a:lnTo>
                    <a:pt x="584" y="597"/>
                  </a:lnTo>
                  <a:lnTo>
                    <a:pt x="588" y="595"/>
                  </a:lnTo>
                  <a:lnTo>
                    <a:pt x="591" y="592"/>
                  </a:lnTo>
                  <a:lnTo>
                    <a:pt x="595" y="588"/>
                  </a:lnTo>
                  <a:lnTo>
                    <a:pt x="597" y="584"/>
                  </a:lnTo>
                  <a:lnTo>
                    <a:pt x="598" y="579"/>
                  </a:lnTo>
                  <a:lnTo>
                    <a:pt x="599" y="575"/>
                  </a:lnTo>
                  <a:lnTo>
                    <a:pt x="599" y="243"/>
                  </a:lnTo>
                  <a:lnTo>
                    <a:pt x="598" y="238"/>
                  </a:lnTo>
                  <a:lnTo>
                    <a:pt x="597" y="234"/>
                  </a:lnTo>
                  <a:lnTo>
                    <a:pt x="595" y="229"/>
                  </a:lnTo>
                  <a:lnTo>
                    <a:pt x="591" y="226"/>
                  </a:lnTo>
                  <a:lnTo>
                    <a:pt x="588" y="223"/>
                  </a:lnTo>
                  <a:lnTo>
                    <a:pt x="584" y="221"/>
                  </a:lnTo>
                  <a:lnTo>
                    <a:pt x="579" y="220"/>
                  </a:lnTo>
                  <a:lnTo>
                    <a:pt x="575"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6" name="TextBox 75">
            <a:extLst>
              <a:ext uri="{FF2B5EF4-FFF2-40B4-BE49-F238E27FC236}">
                <a16:creationId xmlns:a16="http://schemas.microsoft.com/office/drawing/2014/main" id="{0580E8AA-59A0-42DB-8964-D2441A3EE5C8}"/>
              </a:ext>
            </a:extLst>
          </p:cNvPr>
          <p:cNvSpPr txBox="1"/>
          <p:nvPr/>
        </p:nvSpPr>
        <p:spPr>
          <a:xfrm>
            <a:off x="4843040" y="5582116"/>
            <a:ext cx="6045200" cy="215444"/>
          </a:xfrm>
          <a:prstGeom prst="rect">
            <a:avLst/>
          </a:prstGeom>
          <a:noFill/>
          <a:ln>
            <a:noFill/>
          </a:ln>
        </p:spPr>
        <p:txBody>
          <a:bodyPr wrap="square" lIns="0" tIns="0" rIns="0" bIns="0" rtlCol="0" anchor="ctr">
            <a:spAutoFit/>
          </a:bodyPr>
          <a:lstStyle/>
          <a:p>
            <a:pPr>
              <a:buClr>
                <a:schemeClr val="accent1"/>
              </a:buClr>
            </a:pPr>
            <a:endParaRPr lang="en-US" sz="1400" dirty="0">
              <a:solidFill>
                <a:schemeClr val="tx1">
                  <a:lumMod val="75000"/>
                  <a:lumOff val="25000"/>
                </a:schemeClr>
              </a:solidFill>
            </a:endParaRPr>
          </a:p>
        </p:txBody>
      </p:sp>
      <p:sp>
        <p:nvSpPr>
          <p:cNvPr id="36" name="TextBox 35">
            <a:extLst>
              <a:ext uri="{FF2B5EF4-FFF2-40B4-BE49-F238E27FC236}">
                <a16:creationId xmlns:a16="http://schemas.microsoft.com/office/drawing/2014/main" id="{6ABAE65D-8639-41D3-B443-DD2219AA81B5}"/>
              </a:ext>
            </a:extLst>
          </p:cNvPr>
          <p:cNvSpPr txBox="1"/>
          <p:nvPr/>
        </p:nvSpPr>
        <p:spPr>
          <a:xfrm>
            <a:off x="314633" y="190885"/>
            <a:ext cx="6724341" cy="615553"/>
          </a:xfrm>
          <a:prstGeom prst="rect">
            <a:avLst/>
          </a:prstGeom>
          <a:noFill/>
        </p:spPr>
        <p:txBody>
          <a:bodyPr wrap="square" lIns="0" tIns="0" rIns="0" bIns="0" rtlCol="0">
            <a:spAutoFit/>
          </a:bodyPr>
          <a:lstStyle/>
          <a:p>
            <a:r>
              <a:rPr lang="en-GB" sz="4000" dirty="0" err="1">
                <a:latin typeface="+mj-lt"/>
                <a:cs typeface="Arial" panose="020B0604020202020204" pitchFamily="34" charset="0"/>
              </a:rPr>
              <a:t>Oesophagectomy</a:t>
            </a:r>
            <a:r>
              <a:rPr lang="en-GB" sz="4000" dirty="0">
                <a:latin typeface="+mj-lt"/>
                <a:cs typeface="Arial" panose="020B0604020202020204" pitchFamily="34" charset="0"/>
              </a:rPr>
              <a:t> / Gastrectomy </a:t>
            </a:r>
            <a:endParaRPr lang="id-ID" sz="4000" dirty="0">
              <a:latin typeface="+mj-lt"/>
              <a:cs typeface="Arial" panose="020B0604020202020204" pitchFamily="34" charset="0"/>
            </a:endParaRPr>
          </a:p>
        </p:txBody>
      </p:sp>
      <p:grpSp>
        <p:nvGrpSpPr>
          <p:cNvPr id="42" name="Group 41">
            <a:extLst>
              <a:ext uri="{FF2B5EF4-FFF2-40B4-BE49-F238E27FC236}">
                <a16:creationId xmlns:a16="http://schemas.microsoft.com/office/drawing/2014/main" id="{1C1A15CD-A1D6-4CE0-AB64-8209D32B15CB}"/>
              </a:ext>
            </a:extLst>
          </p:cNvPr>
          <p:cNvGrpSpPr/>
          <p:nvPr/>
        </p:nvGrpSpPr>
        <p:grpSpPr>
          <a:xfrm>
            <a:off x="3440484" y="4716081"/>
            <a:ext cx="271462" cy="266700"/>
            <a:chOff x="903288" y="6518275"/>
            <a:chExt cx="271462" cy="266700"/>
          </a:xfrm>
          <a:solidFill>
            <a:schemeClr val="bg1"/>
          </a:solidFill>
        </p:grpSpPr>
        <p:sp>
          <p:nvSpPr>
            <p:cNvPr id="43" name="Freeform 1840">
              <a:extLst>
                <a:ext uri="{FF2B5EF4-FFF2-40B4-BE49-F238E27FC236}">
                  <a16:creationId xmlns:a16="http://schemas.microsoft.com/office/drawing/2014/main" id="{957E20A6-5182-4A10-9CC0-628C11CA9D8C}"/>
                </a:ext>
              </a:extLst>
            </p:cNvPr>
            <p:cNvSpPr>
              <a:spLocks/>
            </p:cNvSpPr>
            <p:nvPr/>
          </p:nvSpPr>
          <p:spPr bwMode="auto">
            <a:xfrm>
              <a:off x="946150" y="6518275"/>
              <a:ext cx="228600" cy="204788"/>
            </a:xfrm>
            <a:custGeom>
              <a:avLst/>
              <a:gdLst>
                <a:gd name="T0" fmla="*/ 566 w 574"/>
                <a:gd name="T1" fmla="*/ 6 h 515"/>
                <a:gd name="T2" fmla="*/ 562 w 574"/>
                <a:gd name="T3" fmla="*/ 3 h 515"/>
                <a:gd name="T4" fmla="*/ 557 w 574"/>
                <a:gd name="T5" fmla="*/ 1 h 515"/>
                <a:gd name="T6" fmla="*/ 553 w 574"/>
                <a:gd name="T7" fmla="*/ 0 h 515"/>
                <a:gd name="T8" fmla="*/ 549 w 574"/>
                <a:gd name="T9" fmla="*/ 0 h 515"/>
                <a:gd name="T10" fmla="*/ 544 w 574"/>
                <a:gd name="T11" fmla="*/ 1 h 515"/>
                <a:gd name="T12" fmla="*/ 540 w 574"/>
                <a:gd name="T13" fmla="*/ 3 h 515"/>
                <a:gd name="T14" fmla="*/ 535 w 574"/>
                <a:gd name="T15" fmla="*/ 6 h 515"/>
                <a:gd name="T16" fmla="*/ 532 w 574"/>
                <a:gd name="T17" fmla="*/ 10 h 515"/>
                <a:gd name="T18" fmla="*/ 165 w 574"/>
                <a:gd name="T19" fmla="*/ 456 h 515"/>
                <a:gd name="T20" fmla="*/ 41 w 574"/>
                <a:gd name="T21" fmla="*/ 330 h 515"/>
                <a:gd name="T22" fmla="*/ 36 w 574"/>
                <a:gd name="T23" fmla="*/ 327 h 515"/>
                <a:gd name="T24" fmla="*/ 33 w 574"/>
                <a:gd name="T25" fmla="*/ 325 h 515"/>
                <a:gd name="T26" fmla="*/ 28 w 574"/>
                <a:gd name="T27" fmla="*/ 324 h 515"/>
                <a:gd name="T28" fmla="*/ 23 w 574"/>
                <a:gd name="T29" fmla="*/ 324 h 515"/>
                <a:gd name="T30" fmla="*/ 18 w 574"/>
                <a:gd name="T31" fmla="*/ 324 h 515"/>
                <a:gd name="T32" fmla="*/ 14 w 574"/>
                <a:gd name="T33" fmla="*/ 325 h 515"/>
                <a:gd name="T34" fmla="*/ 11 w 574"/>
                <a:gd name="T35" fmla="*/ 327 h 515"/>
                <a:gd name="T36" fmla="*/ 6 w 574"/>
                <a:gd name="T37" fmla="*/ 330 h 515"/>
                <a:gd name="T38" fmla="*/ 3 w 574"/>
                <a:gd name="T39" fmla="*/ 335 h 515"/>
                <a:gd name="T40" fmla="*/ 1 w 574"/>
                <a:gd name="T41" fmla="*/ 339 h 515"/>
                <a:gd name="T42" fmla="*/ 0 w 574"/>
                <a:gd name="T43" fmla="*/ 343 h 515"/>
                <a:gd name="T44" fmla="*/ 0 w 574"/>
                <a:gd name="T45" fmla="*/ 348 h 515"/>
                <a:gd name="T46" fmla="*/ 0 w 574"/>
                <a:gd name="T47" fmla="*/ 352 h 515"/>
                <a:gd name="T48" fmla="*/ 1 w 574"/>
                <a:gd name="T49" fmla="*/ 357 h 515"/>
                <a:gd name="T50" fmla="*/ 3 w 574"/>
                <a:gd name="T51" fmla="*/ 361 h 515"/>
                <a:gd name="T52" fmla="*/ 6 w 574"/>
                <a:gd name="T53" fmla="*/ 365 h 515"/>
                <a:gd name="T54" fmla="*/ 150 w 574"/>
                <a:gd name="T55" fmla="*/ 509 h 515"/>
                <a:gd name="T56" fmla="*/ 154 w 574"/>
                <a:gd name="T57" fmla="*/ 511 h 515"/>
                <a:gd name="T58" fmla="*/ 158 w 574"/>
                <a:gd name="T59" fmla="*/ 513 h 515"/>
                <a:gd name="T60" fmla="*/ 162 w 574"/>
                <a:gd name="T61" fmla="*/ 515 h 515"/>
                <a:gd name="T62" fmla="*/ 168 w 574"/>
                <a:gd name="T63" fmla="*/ 515 h 515"/>
                <a:gd name="T64" fmla="*/ 168 w 574"/>
                <a:gd name="T65" fmla="*/ 515 h 515"/>
                <a:gd name="T66" fmla="*/ 169 w 574"/>
                <a:gd name="T67" fmla="*/ 515 h 515"/>
                <a:gd name="T68" fmla="*/ 173 w 574"/>
                <a:gd name="T69" fmla="*/ 515 h 515"/>
                <a:gd name="T70" fmla="*/ 178 w 574"/>
                <a:gd name="T71" fmla="*/ 512 h 515"/>
                <a:gd name="T72" fmla="*/ 182 w 574"/>
                <a:gd name="T73" fmla="*/ 510 h 515"/>
                <a:gd name="T74" fmla="*/ 185 w 574"/>
                <a:gd name="T75" fmla="*/ 507 h 515"/>
                <a:gd name="T76" fmla="*/ 570 w 574"/>
                <a:gd name="T77" fmla="*/ 40 h 515"/>
                <a:gd name="T78" fmla="*/ 572 w 574"/>
                <a:gd name="T79" fmla="*/ 35 h 515"/>
                <a:gd name="T80" fmla="*/ 574 w 574"/>
                <a:gd name="T81" fmla="*/ 31 h 515"/>
                <a:gd name="T82" fmla="*/ 574 w 574"/>
                <a:gd name="T83" fmla="*/ 26 h 515"/>
                <a:gd name="T84" fmla="*/ 574 w 574"/>
                <a:gd name="T85" fmla="*/ 22 h 515"/>
                <a:gd name="T86" fmla="*/ 574 w 574"/>
                <a:gd name="T87" fmla="*/ 18 h 515"/>
                <a:gd name="T88" fmla="*/ 572 w 574"/>
                <a:gd name="T89" fmla="*/ 13 h 515"/>
                <a:gd name="T90" fmla="*/ 570 w 574"/>
                <a:gd name="T91" fmla="*/ 9 h 515"/>
                <a:gd name="T92" fmla="*/ 566 w 574"/>
                <a:gd name="T9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4" h="515">
                  <a:moveTo>
                    <a:pt x="566" y="6"/>
                  </a:moveTo>
                  <a:lnTo>
                    <a:pt x="562" y="3"/>
                  </a:lnTo>
                  <a:lnTo>
                    <a:pt x="557" y="1"/>
                  </a:lnTo>
                  <a:lnTo>
                    <a:pt x="553" y="0"/>
                  </a:lnTo>
                  <a:lnTo>
                    <a:pt x="549" y="0"/>
                  </a:lnTo>
                  <a:lnTo>
                    <a:pt x="544" y="1"/>
                  </a:lnTo>
                  <a:lnTo>
                    <a:pt x="540" y="3"/>
                  </a:lnTo>
                  <a:lnTo>
                    <a:pt x="535" y="6"/>
                  </a:lnTo>
                  <a:lnTo>
                    <a:pt x="532" y="10"/>
                  </a:lnTo>
                  <a:lnTo>
                    <a:pt x="165" y="456"/>
                  </a:lnTo>
                  <a:lnTo>
                    <a:pt x="41" y="330"/>
                  </a:lnTo>
                  <a:lnTo>
                    <a:pt x="36" y="327"/>
                  </a:lnTo>
                  <a:lnTo>
                    <a:pt x="33" y="325"/>
                  </a:lnTo>
                  <a:lnTo>
                    <a:pt x="28" y="324"/>
                  </a:lnTo>
                  <a:lnTo>
                    <a:pt x="23" y="324"/>
                  </a:lnTo>
                  <a:lnTo>
                    <a:pt x="18" y="324"/>
                  </a:lnTo>
                  <a:lnTo>
                    <a:pt x="14" y="325"/>
                  </a:lnTo>
                  <a:lnTo>
                    <a:pt x="11" y="327"/>
                  </a:lnTo>
                  <a:lnTo>
                    <a:pt x="6" y="330"/>
                  </a:lnTo>
                  <a:lnTo>
                    <a:pt x="3" y="335"/>
                  </a:lnTo>
                  <a:lnTo>
                    <a:pt x="1" y="339"/>
                  </a:lnTo>
                  <a:lnTo>
                    <a:pt x="0" y="343"/>
                  </a:lnTo>
                  <a:lnTo>
                    <a:pt x="0" y="348"/>
                  </a:lnTo>
                  <a:lnTo>
                    <a:pt x="0" y="352"/>
                  </a:lnTo>
                  <a:lnTo>
                    <a:pt x="1" y="357"/>
                  </a:lnTo>
                  <a:lnTo>
                    <a:pt x="3" y="361"/>
                  </a:lnTo>
                  <a:lnTo>
                    <a:pt x="6" y="365"/>
                  </a:lnTo>
                  <a:lnTo>
                    <a:pt x="150" y="509"/>
                  </a:lnTo>
                  <a:lnTo>
                    <a:pt x="154" y="511"/>
                  </a:lnTo>
                  <a:lnTo>
                    <a:pt x="158" y="513"/>
                  </a:lnTo>
                  <a:lnTo>
                    <a:pt x="162" y="515"/>
                  </a:lnTo>
                  <a:lnTo>
                    <a:pt x="168" y="515"/>
                  </a:lnTo>
                  <a:lnTo>
                    <a:pt x="168" y="515"/>
                  </a:lnTo>
                  <a:lnTo>
                    <a:pt x="169" y="515"/>
                  </a:lnTo>
                  <a:lnTo>
                    <a:pt x="173" y="515"/>
                  </a:lnTo>
                  <a:lnTo>
                    <a:pt x="178" y="512"/>
                  </a:lnTo>
                  <a:lnTo>
                    <a:pt x="182" y="510"/>
                  </a:lnTo>
                  <a:lnTo>
                    <a:pt x="185" y="507"/>
                  </a:lnTo>
                  <a:lnTo>
                    <a:pt x="570" y="40"/>
                  </a:lnTo>
                  <a:lnTo>
                    <a:pt x="572" y="35"/>
                  </a:lnTo>
                  <a:lnTo>
                    <a:pt x="574" y="31"/>
                  </a:lnTo>
                  <a:lnTo>
                    <a:pt x="574" y="26"/>
                  </a:lnTo>
                  <a:lnTo>
                    <a:pt x="574" y="22"/>
                  </a:lnTo>
                  <a:lnTo>
                    <a:pt x="574" y="18"/>
                  </a:lnTo>
                  <a:lnTo>
                    <a:pt x="572" y="13"/>
                  </a:lnTo>
                  <a:lnTo>
                    <a:pt x="570" y="9"/>
                  </a:lnTo>
                  <a:lnTo>
                    <a:pt x="56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841">
              <a:extLst>
                <a:ext uri="{FF2B5EF4-FFF2-40B4-BE49-F238E27FC236}">
                  <a16:creationId xmlns:a16="http://schemas.microsoft.com/office/drawing/2014/main" id="{E343E2FE-6D82-4E6C-909C-EE03ED7CCFE0}"/>
                </a:ext>
              </a:extLst>
            </p:cNvPr>
            <p:cNvSpPr>
              <a:spLocks/>
            </p:cNvSpPr>
            <p:nvPr/>
          </p:nvSpPr>
          <p:spPr bwMode="auto">
            <a:xfrm>
              <a:off x="903288" y="6546850"/>
              <a:ext cx="238125" cy="238125"/>
            </a:xfrm>
            <a:custGeom>
              <a:avLst/>
              <a:gdLst>
                <a:gd name="T0" fmla="*/ 569 w 599"/>
                <a:gd name="T1" fmla="*/ 220 h 598"/>
                <a:gd name="T2" fmla="*/ 562 w 599"/>
                <a:gd name="T3" fmla="*/ 223 h 598"/>
                <a:gd name="T4" fmla="*/ 555 w 599"/>
                <a:gd name="T5" fmla="*/ 229 h 598"/>
                <a:gd name="T6" fmla="*/ 552 w 599"/>
                <a:gd name="T7" fmla="*/ 238 h 598"/>
                <a:gd name="T8" fmla="*/ 551 w 599"/>
                <a:gd name="T9" fmla="*/ 551 h 598"/>
                <a:gd name="T10" fmla="*/ 48 w 599"/>
                <a:gd name="T11" fmla="*/ 47 h 598"/>
                <a:gd name="T12" fmla="*/ 421 w 599"/>
                <a:gd name="T13" fmla="*/ 47 h 598"/>
                <a:gd name="T14" fmla="*/ 430 w 599"/>
                <a:gd name="T15" fmla="*/ 44 h 598"/>
                <a:gd name="T16" fmla="*/ 436 w 599"/>
                <a:gd name="T17" fmla="*/ 37 h 598"/>
                <a:gd name="T18" fmla="*/ 440 w 599"/>
                <a:gd name="T19" fmla="*/ 28 h 598"/>
                <a:gd name="T20" fmla="*/ 440 w 599"/>
                <a:gd name="T21" fmla="*/ 19 h 598"/>
                <a:gd name="T22" fmla="*/ 436 w 599"/>
                <a:gd name="T23" fmla="*/ 11 h 598"/>
                <a:gd name="T24" fmla="*/ 430 w 599"/>
                <a:gd name="T25" fmla="*/ 4 h 598"/>
                <a:gd name="T26" fmla="*/ 421 w 599"/>
                <a:gd name="T27" fmla="*/ 0 h 598"/>
                <a:gd name="T28" fmla="*/ 24 w 599"/>
                <a:gd name="T29" fmla="*/ 0 h 598"/>
                <a:gd name="T30" fmla="*/ 14 w 599"/>
                <a:gd name="T31" fmla="*/ 2 h 598"/>
                <a:gd name="T32" fmla="*/ 6 w 599"/>
                <a:gd name="T33" fmla="*/ 6 h 598"/>
                <a:gd name="T34" fmla="*/ 2 w 599"/>
                <a:gd name="T35" fmla="*/ 14 h 598"/>
                <a:gd name="T36" fmla="*/ 0 w 599"/>
                <a:gd name="T37" fmla="*/ 24 h 598"/>
                <a:gd name="T38" fmla="*/ 1 w 599"/>
                <a:gd name="T39" fmla="*/ 579 h 598"/>
                <a:gd name="T40" fmla="*/ 4 w 599"/>
                <a:gd name="T41" fmla="*/ 588 h 598"/>
                <a:gd name="T42" fmla="*/ 11 w 599"/>
                <a:gd name="T43" fmla="*/ 595 h 598"/>
                <a:gd name="T44" fmla="*/ 18 w 599"/>
                <a:gd name="T45" fmla="*/ 598 h 598"/>
                <a:gd name="T46" fmla="*/ 575 w 599"/>
                <a:gd name="T47" fmla="*/ 598 h 598"/>
                <a:gd name="T48" fmla="*/ 584 w 599"/>
                <a:gd name="T49" fmla="*/ 597 h 598"/>
                <a:gd name="T50" fmla="*/ 591 w 599"/>
                <a:gd name="T51" fmla="*/ 592 h 598"/>
                <a:gd name="T52" fmla="*/ 597 w 599"/>
                <a:gd name="T53" fmla="*/ 584 h 598"/>
                <a:gd name="T54" fmla="*/ 599 w 599"/>
                <a:gd name="T55" fmla="*/ 575 h 598"/>
                <a:gd name="T56" fmla="*/ 598 w 599"/>
                <a:gd name="T57" fmla="*/ 238 h 598"/>
                <a:gd name="T58" fmla="*/ 595 w 599"/>
                <a:gd name="T59" fmla="*/ 229 h 598"/>
                <a:gd name="T60" fmla="*/ 588 w 599"/>
                <a:gd name="T61" fmla="*/ 223 h 598"/>
                <a:gd name="T62" fmla="*/ 579 w 599"/>
                <a:gd name="T63" fmla="*/ 22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9" h="598">
                  <a:moveTo>
                    <a:pt x="575" y="218"/>
                  </a:moveTo>
                  <a:lnTo>
                    <a:pt x="569" y="220"/>
                  </a:lnTo>
                  <a:lnTo>
                    <a:pt x="565" y="221"/>
                  </a:lnTo>
                  <a:lnTo>
                    <a:pt x="562" y="223"/>
                  </a:lnTo>
                  <a:lnTo>
                    <a:pt x="557" y="226"/>
                  </a:lnTo>
                  <a:lnTo>
                    <a:pt x="555" y="229"/>
                  </a:lnTo>
                  <a:lnTo>
                    <a:pt x="553" y="234"/>
                  </a:lnTo>
                  <a:lnTo>
                    <a:pt x="552" y="238"/>
                  </a:lnTo>
                  <a:lnTo>
                    <a:pt x="551" y="243"/>
                  </a:lnTo>
                  <a:lnTo>
                    <a:pt x="551" y="551"/>
                  </a:lnTo>
                  <a:lnTo>
                    <a:pt x="48" y="551"/>
                  </a:lnTo>
                  <a:lnTo>
                    <a:pt x="48" y="47"/>
                  </a:lnTo>
                  <a:lnTo>
                    <a:pt x="416" y="47"/>
                  </a:lnTo>
                  <a:lnTo>
                    <a:pt x="421" y="47"/>
                  </a:lnTo>
                  <a:lnTo>
                    <a:pt x="426" y="46"/>
                  </a:lnTo>
                  <a:lnTo>
                    <a:pt x="430" y="44"/>
                  </a:lnTo>
                  <a:lnTo>
                    <a:pt x="433" y="41"/>
                  </a:lnTo>
                  <a:lnTo>
                    <a:pt x="436" y="37"/>
                  </a:lnTo>
                  <a:lnTo>
                    <a:pt x="438" y="33"/>
                  </a:lnTo>
                  <a:lnTo>
                    <a:pt x="440" y="28"/>
                  </a:lnTo>
                  <a:lnTo>
                    <a:pt x="440" y="24"/>
                  </a:lnTo>
                  <a:lnTo>
                    <a:pt x="440" y="19"/>
                  </a:lnTo>
                  <a:lnTo>
                    <a:pt x="438" y="14"/>
                  </a:lnTo>
                  <a:lnTo>
                    <a:pt x="436" y="11"/>
                  </a:lnTo>
                  <a:lnTo>
                    <a:pt x="433" y="6"/>
                  </a:lnTo>
                  <a:lnTo>
                    <a:pt x="430" y="4"/>
                  </a:lnTo>
                  <a:lnTo>
                    <a:pt x="426" y="2"/>
                  </a:lnTo>
                  <a:lnTo>
                    <a:pt x="421" y="0"/>
                  </a:lnTo>
                  <a:lnTo>
                    <a:pt x="416" y="0"/>
                  </a:lnTo>
                  <a:lnTo>
                    <a:pt x="24" y="0"/>
                  </a:lnTo>
                  <a:lnTo>
                    <a:pt x="18" y="0"/>
                  </a:lnTo>
                  <a:lnTo>
                    <a:pt x="14" y="2"/>
                  </a:lnTo>
                  <a:lnTo>
                    <a:pt x="11" y="4"/>
                  </a:lnTo>
                  <a:lnTo>
                    <a:pt x="6" y="6"/>
                  </a:lnTo>
                  <a:lnTo>
                    <a:pt x="4" y="11"/>
                  </a:lnTo>
                  <a:lnTo>
                    <a:pt x="2" y="14"/>
                  </a:lnTo>
                  <a:lnTo>
                    <a:pt x="1" y="19"/>
                  </a:lnTo>
                  <a:lnTo>
                    <a:pt x="0" y="24"/>
                  </a:lnTo>
                  <a:lnTo>
                    <a:pt x="0" y="575"/>
                  </a:lnTo>
                  <a:lnTo>
                    <a:pt x="1" y="579"/>
                  </a:lnTo>
                  <a:lnTo>
                    <a:pt x="2" y="584"/>
                  </a:lnTo>
                  <a:lnTo>
                    <a:pt x="4" y="588"/>
                  </a:lnTo>
                  <a:lnTo>
                    <a:pt x="6" y="592"/>
                  </a:lnTo>
                  <a:lnTo>
                    <a:pt x="11" y="595"/>
                  </a:lnTo>
                  <a:lnTo>
                    <a:pt x="14" y="597"/>
                  </a:lnTo>
                  <a:lnTo>
                    <a:pt x="18" y="598"/>
                  </a:lnTo>
                  <a:lnTo>
                    <a:pt x="24" y="598"/>
                  </a:lnTo>
                  <a:lnTo>
                    <a:pt x="575" y="598"/>
                  </a:lnTo>
                  <a:lnTo>
                    <a:pt x="579" y="598"/>
                  </a:lnTo>
                  <a:lnTo>
                    <a:pt x="584" y="597"/>
                  </a:lnTo>
                  <a:lnTo>
                    <a:pt x="588" y="595"/>
                  </a:lnTo>
                  <a:lnTo>
                    <a:pt x="591" y="592"/>
                  </a:lnTo>
                  <a:lnTo>
                    <a:pt x="595" y="588"/>
                  </a:lnTo>
                  <a:lnTo>
                    <a:pt x="597" y="584"/>
                  </a:lnTo>
                  <a:lnTo>
                    <a:pt x="598" y="579"/>
                  </a:lnTo>
                  <a:lnTo>
                    <a:pt x="599" y="575"/>
                  </a:lnTo>
                  <a:lnTo>
                    <a:pt x="599" y="243"/>
                  </a:lnTo>
                  <a:lnTo>
                    <a:pt x="598" y="238"/>
                  </a:lnTo>
                  <a:lnTo>
                    <a:pt x="597" y="234"/>
                  </a:lnTo>
                  <a:lnTo>
                    <a:pt x="595" y="229"/>
                  </a:lnTo>
                  <a:lnTo>
                    <a:pt x="591" y="226"/>
                  </a:lnTo>
                  <a:lnTo>
                    <a:pt x="588" y="223"/>
                  </a:lnTo>
                  <a:lnTo>
                    <a:pt x="584" y="221"/>
                  </a:lnTo>
                  <a:lnTo>
                    <a:pt x="579" y="220"/>
                  </a:lnTo>
                  <a:lnTo>
                    <a:pt x="575"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descr="A screenshot of a cell phone&#10;&#10;Description automatically generated">
            <a:extLst>
              <a:ext uri="{FF2B5EF4-FFF2-40B4-BE49-F238E27FC236}">
                <a16:creationId xmlns:a16="http://schemas.microsoft.com/office/drawing/2014/main" id="{04B5ED61-7797-4586-BAF7-ECC5B40AF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4255" y="700146"/>
            <a:ext cx="3829774" cy="3089803"/>
          </a:xfrm>
          <a:prstGeom prst="rect">
            <a:avLst/>
          </a:prstGeom>
        </p:spPr>
      </p:pic>
      <p:sp>
        <p:nvSpPr>
          <p:cNvPr id="27" name="Oval 26">
            <a:extLst>
              <a:ext uri="{FF2B5EF4-FFF2-40B4-BE49-F238E27FC236}">
                <a16:creationId xmlns:a16="http://schemas.microsoft.com/office/drawing/2014/main" id="{A6594AFD-8513-4442-9710-10A9DAEACD87}"/>
              </a:ext>
            </a:extLst>
          </p:cNvPr>
          <p:cNvSpPr/>
          <p:nvPr/>
        </p:nvSpPr>
        <p:spPr>
          <a:xfrm>
            <a:off x="531875" y="2831098"/>
            <a:ext cx="901700" cy="901700"/>
          </a:xfrm>
          <a:prstGeom prst="ellipse">
            <a:avLst/>
          </a:prstGeom>
          <a:solidFill>
            <a:srgbClr val="13D3A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6C254CBE-9B9D-4A37-AF06-F715F1B870F6}"/>
              </a:ext>
            </a:extLst>
          </p:cNvPr>
          <p:cNvGrpSpPr/>
          <p:nvPr/>
        </p:nvGrpSpPr>
        <p:grpSpPr>
          <a:xfrm>
            <a:off x="849608" y="3090724"/>
            <a:ext cx="266234" cy="382447"/>
            <a:chOff x="10502900" y="815975"/>
            <a:chExt cx="200025" cy="287338"/>
          </a:xfrm>
          <a:solidFill>
            <a:schemeClr val="bg1"/>
          </a:solidFill>
        </p:grpSpPr>
        <p:sp>
          <p:nvSpPr>
            <p:cNvPr id="38" name="Freeform 2127">
              <a:extLst>
                <a:ext uri="{FF2B5EF4-FFF2-40B4-BE49-F238E27FC236}">
                  <a16:creationId xmlns:a16="http://schemas.microsoft.com/office/drawing/2014/main" id="{47418549-577C-44AA-820A-431E0F347630}"/>
                </a:ext>
              </a:extLst>
            </p:cNvPr>
            <p:cNvSpPr>
              <a:spLocks/>
            </p:cNvSpPr>
            <p:nvPr/>
          </p:nvSpPr>
          <p:spPr bwMode="auto">
            <a:xfrm>
              <a:off x="10502900" y="815975"/>
              <a:ext cx="200025" cy="201613"/>
            </a:xfrm>
            <a:custGeom>
              <a:avLst/>
              <a:gdLst>
                <a:gd name="T0" fmla="*/ 284 w 632"/>
                <a:gd name="T1" fmla="*/ 3 h 632"/>
                <a:gd name="T2" fmla="*/ 237 w 632"/>
                <a:gd name="T3" fmla="*/ 10 h 632"/>
                <a:gd name="T4" fmla="*/ 193 w 632"/>
                <a:gd name="T5" fmla="*/ 26 h 632"/>
                <a:gd name="T6" fmla="*/ 152 w 632"/>
                <a:gd name="T7" fmla="*/ 47 h 632"/>
                <a:gd name="T8" fmla="*/ 115 w 632"/>
                <a:gd name="T9" fmla="*/ 72 h 632"/>
                <a:gd name="T10" fmla="*/ 82 w 632"/>
                <a:gd name="T11" fmla="*/ 104 h 632"/>
                <a:gd name="T12" fmla="*/ 54 w 632"/>
                <a:gd name="T13" fmla="*/ 139 h 632"/>
                <a:gd name="T14" fmla="*/ 31 w 632"/>
                <a:gd name="T15" fmla="*/ 180 h 632"/>
                <a:gd name="T16" fmla="*/ 14 w 632"/>
                <a:gd name="T17" fmla="*/ 222 h 632"/>
                <a:gd name="T18" fmla="*/ 4 w 632"/>
                <a:gd name="T19" fmla="*/ 269 h 632"/>
                <a:gd name="T20" fmla="*/ 0 w 632"/>
                <a:gd name="T21" fmla="*/ 316 h 632"/>
                <a:gd name="T22" fmla="*/ 3 w 632"/>
                <a:gd name="T23" fmla="*/ 363 h 632"/>
                <a:gd name="T24" fmla="*/ 14 w 632"/>
                <a:gd name="T25" fmla="*/ 407 h 632"/>
                <a:gd name="T26" fmla="*/ 30 w 632"/>
                <a:gd name="T27" fmla="*/ 450 h 632"/>
                <a:gd name="T28" fmla="*/ 50 w 632"/>
                <a:gd name="T29" fmla="*/ 489 h 632"/>
                <a:gd name="T30" fmla="*/ 77 w 632"/>
                <a:gd name="T31" fmla="*/ 523 h 632"/>
                <a:gd name="T32" fmla="*/ 109 w 632"/>
                <a:gd name="T33" fmla="*/ 555 h 632"/>
                <a:gd name="T34" fmla="*/ 144 w 632"/>
                <a:gd name="T35" fmla="*/ 581 h 632"/>
                <a:gd name="T36" fmla="*/ 183 w 632"/>
                <a:gd name="T37" fmla="*/ 602 h 632"/>
                <a:gd name="T38" fmla="*/ 225 w 632"/>
                <a:gd name="T39" fmla="*/ 618 h 632"/>
                <a:gd name="T40" fmla="*/ 270 w 632"/>
                <a:gd name="T41" fmla="*/ 628 h 632"/>
                <a:gd name="T42" fmla="*/ 301 w 632"/>
                <a:gd name="T43" fmla="*/ 473 h 632"/>
                <a:gd name="T44" fmla="*/ 256 w 632"/>
                <a:gd name="T45" fmla="*/ 512 h 632"/>
                <a:gd name="T46" fmla="*/ 185 w 632"/>
                <a:gd name="T47" fmla="*/ 447 h 632"/>
                <a:gd name="T48" fmla="*/ 181 w 632"/>
                <a:gd name="T49" fmla="*/ 431 h 632"/>
                <a:gd name="T50" fmla="*/ 196 w 632"/>
                <a:gd name="T51" fmla="*/ 421 h 632"/>
                <a:gd name="T52" fmla="*/ 256 w 632"/>
                <a:gd name="T53" fmla="*/ 475 h 632"/>
                <a:gd name="T54" fmla="*/ 309 w 632"/>
                <a:gd name="T55" fmla="*/ 423 h 632"/>
                <a:gd name="T56" fmla="*/ 319 w 632"/>
                <a:gd name="T57" fmla="*/ 421 h 632"/>
                <a:gd name="T58" fmla="*/ 326 w 632"/>
                <a:gd name="T59" fmla="*/ 426 h 632"/>
                <a:gd name="T60" fmla="*/ 430 w 632"/>
                <a:gd name="T61" fmla="*/ 423 h 632"/>
                <a:gd name="T62" fmla="*/ 446 w 632"/>
                <a:gd name="T63" fmla="*/ 426 h 632"/>
                <a:gd name="T64" fmla="*/ 450 w 632"/>
                <a:gd name="T65" fmla="*/ 442 h 632"/>
                <a:gd name="T66" fmla="*/ 381 w 632"/>
                <a:gd name="T67" fmla="*/ 511 h 632"/>
                <a:gd name="T68" fmla="*/ 365 w 632"/>
                <a:gd name="T69" fmla="*/ 507 h 632"/>
                <a:gd name="T70" fmla="*/ 346 w 632"/>
                <a:gd name="T71" fmla="*/ 630 h 632"/>
                <a:gd name="T72" fmla="*/ 391 w 632"/>
                <a:gd name="T73" fmla="*/ 623 h 632"/>
                <a:gd name="T74" fmla="*/ 434 w 632"/>
                <a:gd name="T75" fmla="*/ 608 h 632"/>
                <a:gd name="T76" fmla="*/ 474 w 632"/>
                <a:gd name="T77" fmla="*/ 589 h 632"/>
                <a:gd name="T78" fmla="*/ 511 w 632"/>
                <a:gd name="T79" fmla="*/ 564 h 632"/>
                <a:gd name="T80" fmla="*/ 544 w 632"/>
                <a:gd name="T81" fmla="*/ 534 h 632"/>
                <a:gd name="T82" fmla="*/ 572 w 632"/>
                <a:gd name="T83" fmla="*/ 501 h 632"/>
                <a:gd name="T84" fmla="*/ 595 w 632"/>
                <a:gd name="T85" fmla="*/ 463 h 632"/>
                <a:gd name="T86" fmla="*/ 613 w 632"/>
                <a:gd name="T87" fmla="*/ 421 h 632"/>
                <a:gd name="T88" fmla="*/ 626 w 632"/>
                <a:gd name="T89" fmla="*/ 378 h 632"/>
                <a:gd name="T90" fmla="*/ 631 w 632"/>
                <a:gd name="T91" fmla="*/ 332 h 632"/>
                <a:gd name="T92" fmla="*/ 629 w 632"/>
                <a:gd name="T93" fmla="*/ 283 h 632"/>
                <a:gd name="T94" fmla="*/ 622 w 632"/>
                <a:gd name="T95" fmla="*/ 237 h 632"/>
                <a:gd name="T96" fmla="*/ 606 w 632"/>
                <a:gd name="T97" fmla="*/ 193 h 632"/>
                <a:gd name="T98" fmla="*/ 585 w 632"/>
                <a:gd name="T99" fmla="*/ 153 h 632"/>
                <a:gd name="T100" fmla="*/ 560 w 632"/>
                <a:gd name="T101" fmla="*/ 115 h 632"/>
                <a:gd name="T102" fmla="*/ 528 w 632"/>
                <a:gd name="T103" fmla="*/ 82 h 632"/>
                <a:gd name="T104" fmla="*/ 492 w 632"/>
                <a:gd name="T105" fmla="*/ 54 h 632"/>
                <a:gd name="T106" fmla="*/ 452 w 632"/>
                <a:gd name="T107" fmla="*/ 32 h 632"/>
                <a:gd name="T108" fmla="*/ 409 w 632"/>
                <a:gd name="T109" fmla="*/ 15 h 632"/>
                <a:gd name="T110" fmla="*/ 364 w 632"/>
                <a:gd name="T111" fmla="*/ 4 h 632"/>
                <a:gd name="T112" fmla="*/ 315 w 632"/>
                <a:gd name="T11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2" h="632">
                  <a:moveTo>
                    <a:pt x="315" y="0"/>
                  </a:moveTo>
                  <a:lnTo>
                    <a:pt x="299" y="1"/>
                  </a:lnTo>
                  <a:lnTo>
                    <a:pt x="284" y="3"/>
                  </a:lnTo>
                  <a:lnTo>
                    <a:pt x="268" y="4"/>
                  </a:lnTo>
                  <a:lnTo>
                    <a:pt x="252" y="6"/>
                  </a:lnTo>
                  <a:lnTo>
                    <a:pt x="237" y="10"/>
                  </a:lnTo>
                  <a:lnTo>
                    <a:pt x="221" y="15"/>
                  </a:lnTo>
                  <a:lnTo>
                    <a:pt x="207" y="20"/>
                  </a:lnTo>
                  <a:lnTo>
                    <a:pt x="193" y="26"/>
                  </a:lnTo>
                  <a:lnTo>
                    <a:pt x="179" y="32"/>
                  </a:lnTo>
                  <a:lnTo>
                    <a:pt x="165" y="38"/>
                  </a:lnTo>
                  <a:lnTo>
                    <a:pt x="152" y="47"/>
                  </a:lnTo>
                  <a:lnTo>
                    <a:pt x="139" y="54"/>
                  </a:lnTo>
                  <a:lnTo>
                    <a:pt x="127" y="64"/>
                  </a:lnTo>
                  <a:lnTo>
                    <a:pt x="115" y="72"/>
                  </a:lnTo>
                  <a:lnTo>
                    <a:pt x="103" y="82"/>
                  </a:lnTo>
                  <a:lnTo>
                    <a:pt x="92" y="93"/>
                  </a:lnTo>
                  <a:lnTo>
                    <a:pt x="82" y="104"/>
                  </a:lnTo>
                  <a:lnTo>
                    <a:pt x="72" y="115"/>
                  </a:lnTo>
                  <a:lnTo>
                    <a:pt x="63" y="127"/>
                  </a:lnTo>
                  <a:lnTo>
                    <a:pt x="54" y="139"/>
                  </a:lnTo>
                  <a:lnTo>
                    <a:pt x="45" y="153"/>
                  </a:lnTo>
                  <a:lnTo>
                    <a:pt x="38" y="166"/>
                  </a:lnTo>
                  <a:lnTo>
                    <a:pt x="31" y="180"/>
                  </a:lnTo>
                  <a:lnTo>
                    <a:pt x="25" y="193"/>
                  </a:lnTo>
                  <a:lnTo>
                    <a:pt x="19" y="208"/>
                  </a:lnTo>
                  <a:lnTo>
                    <a:pt x="14" y="222"/>
                  </a:lnTo>
                  <a:lnTo>
                    <a:pt x="10" y="237"/>
                  </a:lnTo>
                  <a:lnTo>
                    <a:pt x="6" y="253"/>
                  </a:lnTo>
                  <a:lnTo>
                    <a:pt x="4" y="269"/>
                  </a:lnTo>
                  <a:lnTo>
                    <a:pt x="1" y="283"/>
                  </a:lnTo>
                  <a:lnTo>
                    <a:pt x="0" y="301"/>
                  </a:lnTo>
                  <a:lnTo>
                    <a:pt x="0" y="316"/>
                  </a:lnTo>
                  <a:lnTo>
                    <a:pt x="0" y="332"/>
                  </a:lnTo>
                  <a:lnTo>
                    <a:pt x="1" y="347"/>
                  </a:lnTo>
                  <a:lnTo>
                    <a:pt x="3" y="363"/>
                  </a:lnTo>
                  <a:lnTo>
                    <a:pt x="6" y="378"/>
                  </a:lnTo>
                  <a:lnTo>
                    <a:pt x="9" y="393"/>
                  </a:lnTo>
                  <a:lnTo>
                    <a:pt x="14" y="407"/>
                  </a:lnTo>
                  <a:lnTo>
                    <a:pt x="17" y="421"/>
                  </a:lnTo>
                  <a:lnTo>
                    <a:pt x="23" y="436"/>
                  </a:lnTo>
                  <a:lnTo>
                    <a:pt x="30" y="450"/>
                  </a:lnTo>
                  <a:lnTo>
                    <a:pt x="36" y="463"/>
                  </a:lnTo>
                  <a:lnTo>
                    <a:pt x="43" y="475"/>
                  </a:lnTo>
                  <a:lnTo>
                    <a:pt x="50" y="489"/>
                  </a:lnTo>
                  <a:lnTo>
                    <a:pt x="59" y="501"/>
                  </a:lnTo>
                  <a:lnTo>
                    <a:pt x="69" y="512"/>
                  </a:lnTo>
                  <a:lnTo>
                    <a:pt x="77" y="523"/>
                  </a:lnTo>
                  <a:lnTo>
                    <a:pt x="87" y="534"/>
                  </a:lnTo>
                  <a:lnTo>
                    <a:pt x="98" y="545"/>
                  </a:lnTo>
                  <a:lnTo>
                    <a:pt x="109" y="555"/>
                  </a:lnTo>
                  <a:lnTo>
                    <a:pt x="120" y="564"/>
                  </a:lnTo>
                  <a:lnTo>
                    <a:pt x="132" y="573"/>
                  </a:lnTo>
                  <a:lnTo>
                    <a:pt x="144" y="581"/>
                  </a:lnTo>
                  <a:lnTo>
                    <a:pt x="157" y="589"/>
                  </a:lnTo>
                  <a:lnTo>
                    <a:pt x="170" y="596"/>
                  </a:lnTo>
                  <a:lnTo>
                    <a:pt x="183" y="602"/>
                  </a:lnTo>
                  <a:lnTo>
                    <a:pt x="197" y="608"/>
                  </a:lnTo>
                  <a:lnTo>
                    <a:pt x="210" y="613"/>
                  </a:lnTo>
                  <a:lnTo>
                    <a:pt x="225" y="618"/>
                  </a:lnTo>
                  <a:lnTo>
                    <a:pt x="240" y="623"/>
                  </a:lnTo>
                  <a:lnTo>
                    <a:pt x="254" y="625"/>
                  </a:lnTo>
                  <a:lnTo>
                    <a:pt x="270" y="628"/>
                  </a:lnTo>
                  <a:lnTo>
                    <a:pt x="285" y="630"/>
                  </a:lnTo>
                  <a:lnTo>
                    <a:pt x="301" y="632"/>
                  </a:lnTo>
                  <a:lnTo>
                    <a:pt x="301" y="473"/>
                  </a:lnTo>
                  <a:lnTo>
                    <a:pt x="267" y="507"/>
                  </a:lnTo>
                  <a:lnTo>
                    <a:pt x="262" y="511"/>
                  </a:lnTo>
                  <a:lnTo>
                    <a:pt x="256" y="512"/>
                  </a:lnTo>
                  <a:lnTo>
                    <a:pt x="249" y="511"/>
                  </a:lnTo>
                  <a:lnTo>
                    <a:pt x="245" y="507"/>
                  </a:lnTo>
                  <a:lnTo>
                    <a:pt x="185" y="447"/>
                  </a:lnTo>
                  <a:lnTo>
                    <a:pt x="181" y="442"/>
                  </a:lnTo>
                  <a:lnTo>
                    <a:pt x="180" y="436"/>
                  </a:lnTo>
                  <a:lnTo>
                    <a:pt x="181" y="431"/>
                  </a:lnTo>
                  <a:lnTo>
                    <a:pt x="185" y="426"/>
                  </a:lnTo>
                  <a:lnTo>
                    <a:pt x="190" y="423"/>
                  </a:lnTo>
                  <a:lnTo>
                    <a:pt x="196" y="421"/>
                  </a:lnTo>
                  <a:lnTo>
                    <a:pt x="201" y="423"/>
                  </a:lnTo>
                  <a:lnTo>
                    <a:pt x="205" y="426"/>
                  </a:lnTo>
                  <a:lnTo>
                    <a:pt x="256" y="475"/>
                  </a:lnTo>
                  <a:lnTo>
                    <a:pt x="304" y="426"/>
                  </a:lnTo>
                  <a:lnTo>
                    <a:pt x="307" y="424"/>
                  </a:lnTo>
                  <a:lnTo>
                    <a:pt x="309" y="423"/>
                  </a:lnTo>
                  <a:lnTo>
                    <a:pt x="313" y="421"/>
                  </a:lnTo>
                  <a:lnTo>
                    <a:pt x="315" y="421"/>
                  </a:lnTo>
                  <a:lnTo>
                    <a:pt x="319" y="421"/>
                  </a:lnTo>
                  <a:lnTo>
                    <a:pt x="321" y="423"/>
                  </a:lnTo>
                  <a:lnTo>
                    <a:pt x="324" y="424"/>
                  </a:lnTo>
                  <a:lnTo>
                    <a:pt x="326" y="426"/>
                  </a:lnTo>
                  <a:lnTo>
                    <a:pt x="375" y="475"/>
                  </a:lnTo>
                  <a:lnTo>
                    <a:pt x="425" y="426"/>
                  </a:lnTo>
                  <a:lnTo>
                    <a:pt x="430" y="423"/>
                  </a:lnTo>
                  <a:lnTo>
                    <a:pt x="436" y="421"/>
                  </a:lnTo>
                  <a:lnTo>
                    <a:pt x="441" y="423"/>
                  </a:lnTo>
                  <a:lnTo>
                    <a:pt x="446" y="426"/>
                  </a:lnTo>
                  <a:lnTo>
                    <a:pt x="450" y="431"/>
                  </a:lnTo>
                  <a:lnTo>
                    <a:pt x="451" y="436"/>
                  </a:lnTo>
                  <a:lnTo>
                    <a:pt x="450" y="442"/>
                  </a:lnTo>
                  <a:lnTo>
                    <a:pt x="446" y="447"/>
                  </a:lnTo>
                  <a:lnTo>
                    <a:pt x="386" y="507"/>
                  </a:lnTo>
                  <a:lnTo>
                    <a:pt x="381" y="511"/>
                  </a:lnTo>
                  <a:lnTo>
                    <a:pt x="375" y="512"/>
                  </a:lnTo>
                  <a:lnTo>
                    <a:pt x="370" y="511"/>
                  </a:lnTo>
                  <a:lnTo>
                    <a:pt x="365" y="507"/>
                  </a:lnTo>
                  <a:lnTo>
                    <a:pt x="330" y="473"/>
                  </a:lnTo>
                  <a:lnTo>
                    <a:pt x="330" y="632"/>
                  </a:lnTo>
                  <a:lnTo>
                    <a:pt x="346" y="630"/>
                  </a:lnTo>
                  <a:lnTo>
                    <a:pt x="362" y="628"/>
                  </a:lnTo>
                  <a:lnTo>
                    <a:pt x="376" y="625"/>
                  </a:lnTo>
                  <a:lnTo>
                    <a:pt x="391" y="623"/>
                  </a:lnTo>
                  <a:lnTo>
                    <a:pt x="406" y="618"/>
                  </a:lnTo>
                  <a:lnTo>
                    <a:pt x="420" y="613"/>
                  </a:lnTo>
                  <a:lnTo>
                    <a:pt x="434" y="608"/>
                  </a:lnTo>
                  <a:lnTo>
                    <a:pt x="449" y="602"/>
                  </a:lnTo>
                  <a:lnTo>
                    <a:pt x="462" y="596"/>
                  </a:lnTo>
                  <a:lnTo>
                    <a:pt x="474" y="589"/>
                  </a:lnTo>
                  <a:lnTo>
                    <a:pt x="488" y="581"/>
                  </a:lnTo>
                  <a:lnTo>
                    <a:pt x="500" y="573"/>
                  </a:lnTo>
                  <a:lnTo>
                    <a:pt x="511" y="564"/>
                  </a:lnTo>
                  <a:lnTo>
                    <a:pt x="522" y="555"/>
                  </a:lnTo>
                  <a:lnTo>
                    <a:pt x="533" y="545"/>
                  </a:lnTo>
                  <a:lnTo>
                    <a:pt x="544" y="534"/>
                  </a:lnTo>
                  <a:lnTo>
                    <a:pt x="554" y="523"/>
                  </a:lnTo>
                  <a:lnTo>
                    <a:pt x="563" y="512"/>
                  </a:lnTo>
                  <a:lnTo>
                    <a:pt x="572" y="501"/>
                  </a:lnTo>
                  <a:lnTo>
                    <a:pt x="580" y="489"/>
                  </a:lnTo>
                  <a:lnTo>
                    <a:pt x="588" y="475"/>
                  </a:lnTo>
                  <a:lnTo>
                    <a:pt x="595" y="463"/>
                  </a:lnTo>
                  <a:lnTo>
                    <a:pt x="602" y="450"/>
                  </a:lnTo>
                  <a:lnTo>
                    <a:pt x="609" y="436"/>
                  </a:lnTo>
                  <a:lnTo>
                    <a:pt x="613" y="421"/>
                  </a:lnTo>
                  <a:lnTo>
                    <a:pt x="618" y="408"/>
                  </a:lnTo>
                  <a:lnTo>
                    <a:pt x="622" y="393"/>
                  </a:lnTo>
                  <a:lnTo>
                    <a:pt x="626" y="378"/>
                  </a:lnTo>
                  <a:lnTo>
                    <a:pt x="628" y="363"/>
                  </a:lnTo>
                  <a:lnTo>
                    <a:pt x="631" y="347"/>
                  </a:lnTo>
                  <a:lnTo>
                    <a:pt x="631" y="332"/>
                  </a:lnTo>
                  <a:lnTo>
                    <a:pt x="632" y="316"/>
                  </a:lnTo>
                  <a:lnTo>
                    <a:pt x="631" y="301"/>
                  </a:lnTo>
                  <a:lnTo>
                    <a:pt x="629" y="283"/>
                  </a:lnTo>
                  <a:lnTo>
                    <a:pt x="628" y="269"/>
                  </a:lnTo>
                  <a:lnTo>
                    <a:pt x="626" y="253"/>
                  </a:lnTo>
                  <a:lnTo>
                    <a:pt x="622" y="237"/>
                  </a:lnTo>
                  <a:lnTo>
                    <a:pt x="617" y="222"/>
                  </a:lnTo>
                  <a:lnTo>
                    <a:pt x="612" y="208"/>
                  </a:lnTo>
                  <a:lnTo>
                    <a:pt x="606" y="193"/>
                  </a:lnTo>
                  <a:lnTo>
                    <a:pt x="600" y="180"/>
                  </a:lnTo>
                  <a:lnTo>
                    <a:pt x="594" y="166"/>
                  </a:lnTo>
                  <a:lnTo>
                    <a:pt x="585" y="153"/>
                  </a:lnTo>
                  <a:lnTo>
                    <a:pt x="578" y="139"/>
                  </a:lnTo>
                  <a:lnTo>
                    <a:pt x="568" y="127"/>
                  </a:lnTo>
                  <a:lnTo>
                    <a:pt x="560" y="115"/>
                  </a:lnTo>
                  <a:lnTo>
                    <a:pt x="550" y="104"/>
                  </a:lnTo>
                  <a:lnTo>
                    <a:pt x="539" y="93"/>
                  </a:lnTo>
                  <a:lnTo>
                    <a:pt x="528" y="82"/>
                  </a:lnTo>
                  <a:lnTo>
                    <a:pt x="517" y="72"/>
                  </a:lnTo>
                  <a:lnTo>
                    <a:pt x="505" y="64"/>
                  </a:lnTo>
                  <a:lnTo>
                    <a:pt x="492" y="54"/>
                  </a:lnTo>
                  <a:lnTo>
                    <a:pt x="479" y="47"/>
                  </a:lnTo>
                  <a:lnTo>
                    <a:pt x="466" y="38"/>
                  </a:lnTo>
                  <a:lnTo>
                    <a:pt x="452" y="32"/>
                  </a:lnTo>
                  <a:lnTo>
                    <a:pt x="439" y="26"/>
                  </a:lnTo>
                  <a:lnTo>
                    <a:pt x="424" y="20"/>
                  </a:lnTo>
                  <a:lnTo>
                    <a:pt x="409" y="15"/>
                  </a:lnTo>
                  <a:lnTo>
                    <a:pt x="395" y="10"/>
                  </a:lnTo>
                  <a:lnTo>
                    <a:pt x="379" y="6"/>
                  </a:lnTo>
                  <a:lnTo>
                    <a:pt x="364" y="4"/>
                  </a:lnTo>
                  <a:lnTo>
                    <a:pt x="348" y="3"/>
                  </a:lnTo>
                  <a:lnTo>
                    <a:pt x="331" y="1"/>
                  </a:lnTo>
                  <a:lnTo>
                    <a:pt x="3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128">
              <a:extLst>
                <a:ext uri="{FF2B5EF4-FFF2-40B4-BE49-F238E27FC236}">
                  <a16:creationId xmlns:a16="http://schemas.microsoft.com/office/drawing/2014/main" id="{E944FD50-B387-4FCE-B052-D6942A2E7AED}"/>
                </a:ext>
              </a:extLst>
            </p:cNvPr>
            <p:cNvSpPr>
              <a:spLocks/>
            </p:cNvSpPr>
            <p:nvPr/>
          </p:nvSpPr>
          <p:spPr bwMode="auto">
            <a:xfrm>
              <a:off x="10569575" y="1036638"/>
              <a:ext cx="66675" cy="9525"/>
            </a:xfrm>
            <a:custGeom>
              <a:avLst/>
              <a:gdLst>
                <a:gd name="T0" fmla="*/ 196 w 210"/>
                <a:gd name="T1" fmla="*/ 0 h 29"/>
                <a:gd name="T2" fmla="*/ 15 w 210"/>
                <a:gd name="T3" fmla="*/ 0 h 29"/>
                <a:gd name="T4" fmla="*/ 9 w 210"/>
                <a:gd name="T5" fmla="*/ 1 h 29"/>
                <a:gd name="T6" fmla="*/ 5 w 210"/>
                <a:gd name="T7" fmla="*/ 3 h 29"/>
                <a:gd name="T8" fmla="*/ 2 w 210"/>
                <a:gd name="T9" fmla="*/ 8 h 29"/>
                <a:gd name="T10" fmla="*/ 0 w 210"/>
                <a:gd name="T11" fmla="*/ 14 h 29"/>
                <a:gd name="T12" fmla="*/ 2 w 210"/>
                <a:gd name="T13" fmla="*/ 20 h 29"/>
                <a:gd name="T14" fmla="*/ 5 w 210"/>
                <a:gd name="T15" fmla="*/ 25 h 29"/>
                <a:gd name="T16" fmla="*/ 9 w 210"/>
                <a:gd name="T17" fmla="*/ 28 h 29"/>
                <a:gd name="T18" fmla="*/ 15 w 210"/>
                <a:gd name="T19" fmla="*/ 29 h 29"/>
                <a:gd name="T20" fmla="*/ 196 w 210"/>
                <a:gd name="T21" fmla="*/ 29 h 29"/>
                <a:gd name="T22" fmla="*/ 202 w 210"/>
                <a:gd name="T23" fmla="*/ 28 h 29"/>
                <a:gd name="T24" fmla="*/ 207 w 210"/>
                <a:gd name="T25" fmla="*/ 25 h 29"/>
                <a:gd name="T26" fmla="*/ 209 w 210"/>
                <a:gd name="T27" fmla="*/ 20 h 29"/>
                <a:gd name="T28" fmla="*/ 210 w 210"/>
                <a:gd name="T29" fmla="*/ 14 h 29"/>
                <a:gd name="T30" fmla="*/ 209 w 210"/>
                <a:gd name="T31" fmla="*/ 8 h 29"/>
                <a:gd name="T32" fmla="*/ 207 w 210"/>
                <a:gd name="T33" fmla="*/ 3 h 29"/>
                <a:gd name="T34" fmla="*/ 202 w 210"/>
                <a:gd name="T35" fmla="*/ 1 h 29"/>
                <a:gd name="T36" fmla="*/ 196 w 210"/>
                <a:gd name="T3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29">
                  <a:moveTo>
                    <a:pt x="196" y="0"/>
                  </a:moveTo>
                  <a:lnTo>
                    <a:pt x="15" y="0"/>
                  </a:lnTo>
                  <a:lnTo>
                    <a:pt x="9" y="1"/>
                  </a:lnTo>
                  <a:lnTo>
                    <a:pt x="5" y="3"/>
                  </a:lnTo>
                  <a:lnTo>
                    <a:pt x="2" y="8"/>
                  </a:lnTo>
                  <a:lnTo>
                    <a:pt x="0" y="14"/>
                  </a:lnTo>
                  <a:lnTo>
                    <a:pt x="2" y="20"/>
                  </a:lnTo>
                  <a:lnTo>
                    <a:pt x="5" y="25"/>
                  </a:lnTo>
                  <a:lnTo>
                    <a:pt x="9" y="28"/>
                  </a:lnTo>
                  <a:lnTo>
                    <a:pt x="15" y="29"/>
                  </a:lnTo>
                  <a:lnTo>
                    <a:pt x="196" y="29"/>
                  </a:lnTo>
                  <a:lnTo>
                    <a:pt x="202" y="28"/>
                  </a:lnTo>
                  <a:lnTo>
                    <a:pt x="207" y="25"/>
                  </a:lnTo>
                  <a:lnTo>
                    <a:pt x="209" y="20"/>
                  </a:lnTo>
                  <a:lnTo>
                    <a:pt x="210" y="14"/>
                  </a:lnTo>
                  <a:lnTo>
                    <a:pt x="209" y="8"/>
                  </a:lnTo>
                  <a:lnTo>
                    <a:pt x="207" y="3"/>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129">
              <a:extLst>
                <a:ext uri="{FF2B5EF4-FFF2-40B4-BE49-F238E27FC236}">
                  <a16:creationId xmlns:a16="http://schemas.microsoft.com/office/drawing/2014/main" id="{157BFB79-A89C-4287-9461-15E32F50E0A5}"/>
                </a:ext>
              </a:extLst>
            </p:cNvPr>
            <p:cNvSpPr>
              <a:spLocks/>
            </p:cNvSpPr>
            <p:nvPr/>
          </p:nvSpPr>
          <p:spPr bwMode="auto">
            <a:xfrm>
              <a:off x="10569575" y="1055688"/>
              <a:ext cx="66675" cy="9525"/>
            </a:xfrm>
            <a:custGeom>
              <a:avLst/>
              <a:gdLst>
                <a:gd name="T0" fmla="*/ 196 w 210"/>
                <a:gd name="T1" fmla="*/ 0 h 31"/>
                <a:gd name="T2" fmla="*/ 15 w 210"/>
                <a:gd name="T3" fmla="*/ 0 h 31"/>
                <a:gd name="T4" fmla="*/ 9 w 210"/>
                <a:gd name="T5" fmla="*/ 2 h 31"/>
                <a:gd name="T6" fmla="*/ 5 w 210"/>
                <a:gd name="T7" fmla="*/ 5 h 31"/>
                <a:gd name="T8" fmla="*/ 2 w 210"/>
                <a:gd name="T9" fmla="*/ 10 h 31"/>
                <a:gd name="T10" fmla="*/ 0 w 210"/>
                <a:gd name="T11" fmla="*/ 15 h 31"/>
                <a:gd name="T12" fmla="*/ 2 w 210"/>
                <a:gd name="T13" fmla="*/ 21 h 31"/>
                <a:gd name="T14" fmla="*/ 5 w 210"/>
                <a:gd name="T15" fmla="*/ 26 h 31"/>
                <a:gd name="T16" fmla="*/ 9 w 210"/>
                <a:gd name="T17" fmla="*/ 30 h 31"/>
                <a:gd name="T18" fmla="*/ 15 w 210"/>
                <a:gd name="T19" fmla="*/ 31 h 31"/>
                <a:gd name="T20" fmla="*/ 196 w 210"/>
                <a:gd name="T21" fmla="*/ 31 h 31"/>
                <a:gd name="T22" fmla="*/ 202 w 210"/>
                <a:gd name="T23" fmla="*/ 30 h 31"/>
                <a:gd name="T24" fmla="*/ 207 w 210"/>
                <a:gd name="T25" fmla="*/ 26 h 31"/>
                <a:gd name="T26" fmla="*/ 209 w 210"/>
                <a:gd name="T27" fmla="*/ 21 h 31"/>
                <a:gd name="T28" fmla="*/ 210 w 210"/>
                <a:gd name="T29" fmla="*/ 15 h 31"/>
                <a:gd name="T30" fmla="*/ 209 w 210"/>
                <a:gd name="T31" fmla="*/ 10 h 31"/>
                <a:gd name="T32" fmla="*/ 207 w 210"/>
                <a:gd name="T33" fmla="*/ 5 h 31"/>
                <a:gd name="T34" fmla="*/ 202 w 210"/>
                <a:gd name="T35" fmla="*/ 2 h 31"/>
                <a:gd name="T36" fmla="*/ 196 w 210"/>
                <a:gd name="T3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31">
                  <a:moveTo>
                    <a:pt x="196" y="0"/>
                  </a:moveTo>
                  <a:lnTo>
                    <a:pt x="15" y="0"/>
                  </a:lnTo>
                  <a:lnTo>
                    <a:pt x="9" y="2"/>
                  </a:lnTo>
                  <a:lnTo>
                    <a:pt x="5" y="5"/>
                  </a:lnTo>
                  <a:lnTo>
                    <a:pt x="2" y="10"/>
                  </a:lnTo>
                  <a:lnTo>
                    <a:pt x="0" y="15"/>
                  </a:lnTo>
                  <a:lnTo>
                    <a:pt x="2" y="21"/>
                  </a:lnTo>
                  <a:lnTo>
                    <a:pt x="5" y="26"/>
                  </a:lnTo>
                  <a:lnTo>
                    <a:pt x="9" y="30"/>
                  </a:lnTo>
                  <a:lnTo>
                    <a:pt x="15" y="31"/>
                  </a:lnTo>
                  <a:lnTo>
                    <a:pt x="196" y="31"/>
                  </a:lnTo>
                  <a:lnTo>
                    <a:pt x="202" y="30"/>
                  </a:lnTo>
                  <a:lnTo>
                    <a:pt x="207" y="26"/>
                  </a:lnTo>
                  <a:lnTo>
                    <a:pt x="209" y="21"/>
                  </a:lnTo>
                  <a:lnTo>
                    <a:pt x="210" y="15"/>
                  </a:lnTo>
                  <a:lnTo>
                    <a:pt x="209" y="10"/>
                  </a:lnTo>
                  <a:lnTo>
                    <a:pt x="207" y="5"/>
                  </a:lnTo>
                  <a:lnTo>
                    <a:pt x="202" y="2"/>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130">
              <a:extLst>
                <a:ext uri="{FF2B5EF4-FFF2-40B4-BE49-F238E27FC236}">
                  <a16:creationId xmlns:a16="http://schemas.microsoft.com/office/drawing/2014/main" id="{9FC2684F-BE9F-43F9-8A06-AE1FFBFA3AFD}"/>
                </a:ext>
              </a:extLst>
            </p:cNvPr>
            <p:cNvSpPr>
              <a:spLocks/>
            </p:cNvSpPr>
            <p:nvPr/>
          </p:nvSpPr>
          <p:spPr bwMode="auto">
            <a:xfrm>
              <a:off x="10569575" y="1074738"/>
              <a:ext cx="66675" cy="28575"/>
            </a:xfrm>
            <a:custGeom>
              <a:avLst/>
              <a:gdLst>
                <a:gd name="T0" fmla="*/ 196 w 210"/>
                <a:gd name="T1" fmla="*/ 0 h 91"/>
                <a:gd name="T2" fmla="*/ 15 w 210"/>
                <a:gd name="T3" fmla="*/ 0 h 91"/>
                <a:gd name="T4" fmla="*/ 9 w 210"/>
                <a:gd name="T5" fmla="*/ 1 h 91"/>
                <a:gd name="T6" fmla="*/ 5 w 210"/>
                <a:gd name="T7" fmla="*/ 5 h 91"/>
                <a:gd name="T8" fmla="*/ 2 w 210"/>
                <a:gd name="T9" fmla="*/ 10 h 91"/>
                <a:gd name="T10" fmla="*/ 0 w 210"/>
                <a:gd name="T11" fmla="*/ 16 h 91"/>
                <a:gd name="T12" fmla="*/ 2 w 210"/>
                <a:gd name="T13" fmla="*/ 21 h 91"/>
                <a:gd name="T14" fmla="*/ 5 w 210"/>
                <a:gd name="T15" fmla="*/ 26 h 91"/>
                <a:gd name="T16" fmla="*/ 9 w 210"/>
                <a:gd name="T17" fmla="*/ 30 h 91"/>
                <a:gd name="T18" fmla="*/ 15 w 210"/>
                <a:gd name="T19" fmla="*/ 31 h 91"/>
                <a:gd name="T20" fmla="*/ 91 w 210"/>
                <a:gd name="T21" fmla="*/ 31 h 91"/>
                <a:gd name="T22" fmla="*/ 91 w 210"/>
                <a:gd name="T23" fmla="*/ 76 h 91"/>
                <a:gd name="T24" fmla="*/ 92 w 210"/>
                <a:gd name="T25" fmla="*/ 82 h 91"/>
                <a:gd name="T26" fmla="*/ 94 w 210"/>
                <a:gd name="T27" fmla="*/ 87 h 91"/>
                <a:gd name="T28" fmla="*/ 99 w 210"/>
                <a:gd name="T29" fmla="*/ 89 h 91"/>
                <a:gd name="T30" fmla="*/ 105 w 210"/>
                <a:gd name="T31" fmla="*/ 91 h 91"/>
                <a:gd name="T32" fmla="*/ 111 w 210"/>
                <a:gd name="T33" fmla="*/ 89 h 91"/>
                <a:gd name="T34" fmla="*/ 116 w 210"/>
                <a:gd name="T35" fmla="*/ 87 h 91"/>
                <a:gd name="T36" fmla="*/ 120 w 210"/>
                <a:gd name="T37" fmla="*/ 82 h 91"/>
                <a:gd name="T38" fmla="*/ 120 w 210"/>
                <a:gd name="T39" fmla="*/ 76 h 91"/>
                <a:gd name="T40" fmla="*/ 120 w 210"/>
                <a:gd name="T41" fmla="*/ 31 h 91"/>
                <a:gd name="T42" fmla="*/ 196 w 210"/>
                <a:gd name="T43" fmla="*/ 31 h 91"/>
                <a:gd name="T44" fmla="*/ 202 w 210"/>
                <a:gd name="T45" fmla="*/ 30 h 91"/>
                <a:gd name="T46" fmla="*/ 207 w 210"/>
                <a:gd name="T47" fmla="*/ 26 h 91"/>
                <a:gd name="T48" fmla="*/ 209 w 210"/>
                <a:gd name="T49" fmla="*/ 21 h 91"/>
                <a:gd name="T50" fmla="*/ 210 w 210"/>
                <a:gd name="T51" fmla="*/ 16 h 91"/>
                <a:gd name="T52" fmla="*/ 209 w 210"/>
                <a:gd name="T53" fmla="*/ 10 h 91"/>
                <a:gd name="T54" fmla="*/ 207 w 210"/>
                <a:gd name="T55" fmla="*/ 5 h 91"/>
                <a:gd name="T56" fmla="*/ 202 w 210"/>
                <a:gd name="T57" fmla="*/ 1 h 91"/>
                <a:gd name="T58" fmla="*/ 196 w 210"/>
                <a:gd name="T5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91">
                  <a:moveTo>
                    <a:pt x="196" y="0"/>
                  </a:moveTo>
                  <a:lnTo>
                    <a:pt x="15" y="0"/>
                  </a:lnTo>
                  <a:lnTo>
                    <a:pt x="9" y="1"/>
                  </a:lnTo>
                  <a:lnTo>
                    <a:pt x="5" y="5"/>
                  </a:lnTo>
                  <a:lnTo>
                    <a:pt x="2" y="10"/>
                  </a:lnTo>
                  <a:lnTo>
                    <a:pt x="0" y="16"/>
                  </a:lnTo>
                  <a:lnTo>
                    <a:pt x="2" y="21"/>
                  </a:lnTo>
                  <a:lnTo>
                    <a:pt x="5" y="26"/>
                  </a:lnTo>
                  <a:lnTo>
                    <a:pt x="9" y="30"/>
                  </a:lnTo>
                  <a:lnTo>
                    <a:pt x="15" y="31"/>
                  </a:lnTo>
                  <a:lnTo>
                    <a:pt x="91" y="31"/>
                  </a:lnTo>
                  <a:lnTo>
                    <a:pt x="91" y="76"/>
                  </a:lnTo>
                  <a:lnTo>
                    <a:pt x="92" y="82"/>
                  </a:lnTo>
                  <a:lnTo>
                    <a:pt x="94" y="87"/>
                  </a:lnTo>
                  <a:lnTo>
                    <a:pt x="99" y="89"/>
                  </a:lnTo>
                  <a:lnTo>
                    <a:pt x="105" y="91"/>
                  </a:lnTo>
                  <a:lnTo>
                    <a:pt x="111" y="89"/>
                  </a:lnTo>
                  <a:lnTo>
                    <a:pt x="116" y="87"/>
                  </a:lnTo>
                  <a:lnTo>
                    <a:pt x="120" y="82"/>
                  </a:lnTo>
                  <a:lnTo>
                    <a:pt x="120" y="76"/>
                  </a:lnTo>
                  <a:lnTo>
                    <a:pt x="120" y="31"/>
                  </a:lnTo>
                  <a:lnTo>
                    <a:pt x="196" y="31"/>
                  </a:lnTo>
                  <a:lnTo>
                    <a:pt x="202" y="30"/>
                  </a:lnTo>
                  <a:lnTo>
                    <a:pt x="207" y="26"/>
                  </a:lnTo>
                  <a:lnTo>
                    <a:pt x="209" y="21"/>
                  </a:lnTo>
                  <a:lnTo>
                    <a:pt x="210" y="16"/>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6" name="TextBox 45">
            <a:extLst>
              <a:ext uri="{FF2B5EF4-FFF2-40B4-BE49-F238E27FC236}">
                <a16:creationId xmlns:a16="http://schemas.microsoft.com/office/drawing/2014/main" id="{D960B04B-098F-4665-9E88-F47F6C265C67}"/>
              </a:ext>
            </a:extLst>
          </p:cNvPr>
          <p:cNvSpPr txBox="1"/>
          <p:nvPr/>
        </p:nvSpPr>
        <p:spPr>
          <a:xfrm>
            <a:off x="1658840" y="1485138"/>
            <a:ext cx="4958700" cy="4062651"/>
          </a:xfrm>
          <a:prstGeom prst="rect">
            <a:avLst/>
          </a:prstGeom>
          <a:noFill/>
        </p:spPr>
        <p:txBody>
          <a:bodyPr wrap="square" lIns="0" tIns="0" rIns="0" bIns="0" rtlCol="0">
            <a:spAutoFit/>
          </a:bodyPr>
          <a:lstStyle/>
          <a:p>
            <a:r>
              <a:rPr lang="en-GB" sz="2400" dirty="0">
                <a:latin typeface="+mj-lt"/>
              </a:rPr>
              <a:t>An </a:t>
            </a:r>
            <a:r>
              <a:rPr lang="en-GB" sz="2400" b="1" dirty="0" err="1">
                <a:latin typeface="+mj-lt"/>
              </a:rPr>
              <a:t>oesophagectomy</a:t>
            </a:r>
            <a:r>
              <a:rPr lang="en-GB" sz="2400" dirty="0">
                <a:latin typeface="+mj-lt"/>
              </a:rPr>
              <a:t> or </a:t>
            </a:r>
            <a:r>
              <a:rPr lang="en-GB" sz="2400" b="1" dirty="0">
                <a:latin typeface="+mj-lt"/>
              </a:rPr>
              <a:t>gastrectomy</a:t>
            </a:r>
            <a:r>
              <a:rPr lang="en-GB" sz="2400" dirty="0">
                <a:latin typeface="+mj-lt"/>
              </a:rPr>
              <a:t> are the main potentially curative treatments for </a:t>
            </a:r>
            <a:r>
              <a:rPr lang="en-GB" sz="2400" dirty="0" err="1">
                <a:latin typeface="+mj-lt"/>
              </a:rPr>
              <a:t>oesophago</a:t>
            </a:r>
            <a:r>
              <a:rPr lang="en-GB" sz="2400" dirty="0">
                <a:latin typeface="+mj-lt"/>
              </a:rPr>
              <a:t>-gastric cancer. During the procedure, the surgeon removes the section of the oesophagus that contains the tumour and, if necessary, the nearby lymph nodes. </a:t>
            </a:r>
          </a:p>
          <a:p>
            <a:endParaRPr lang="en-GB" sz="2400" dirty="0">
              <a:latin typeface="+mj-lt"/>
            </a:endParaRPr>
          </a:p>
          <a:p>
            <a:r>
              <a:rPr lang="en-GB" sz="2400" dirty="0">
                <a:latin typeface="+mj-lt"/>
              </a:rPr>
              <a:t>Adjusting to the “new normal” can be incredibly difficult after an </a:t>
            </a:r>
            <a:r>
              <a:rPr lang="en-GB" sz="2400" dirty="0" err="1">
                <a:latin typeface="+mj-lt"/>
              </a:rPr>
              <a:t>oesophagectomy</a:t>
            </a:r>
            <a:r>
              <a:rPr lang="en-GB" sz="2400" dirty="0">
                <a:latin typeface="+mj-lt"/>
              </a:rPr>
              <a:t> or gastrectomy. </a:t>
            </a:r>
            <a:endParaRPr lang="en-GB" sz="2400" b="1" dirty="0">
              <a:latin typeface="+mj-lt"/>
            </a:endParaRPr>
          </a:p>
        </p:txBody>
      </p:sp>
      <p:pic>
        <p:nvPicPr>
          <p:cNvPr id="4" name="Picture 3">
            <a:extLst>
              <a:ext uri="{FF2B5EF4-FFF2-40B4-BE49-F238E27FC236}">
                <a16:creationId xmlns:a16="http://schemas.microsoft.com/office/drawing/2014/main" id="{7B46A1A3-600B-4AD3-8763-E69B8B81E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6218" y="4019899"/>
            <a:ext cx="3682022" cy="2535992"/>
          </a:xfrm>
          <a:prstGeom prst="rect">
            <a:avLst/>
          </a:prstGeom>
        </p:spPr>
      </p:pic>
    </p:spTree>
    <p:extLst>
      <p:ext uri="{BB962C8B-B14F-4D97-AF65-F5344CB8AC3E}">
        <p14:creationId xmlns:p14="http://schemas.microsoft.com/office/powerpoint/2010/main" val="3129955764"/>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194653" y="1699461"/>
            <a:ext cx="3619311" cy="1292662"/>
          </a:xfrm>
          <a:prstGeom prst="rect">
            <a:avLst/>
          </a:prstGeom>
          <a:noFill/>
          <a:ln w="6350">
            <a:noFill/>
            <a:prstDash val="dash"/>
          </a:ln>
        </p:spPr>
        <p:txBody>
          <a:bodyPr wrap="square" lIns="0" tIns="0" rIns="0" bIns="0" rtlCol="0" anchor="ctr">
            <a:spAutoFit/>
          </a:bodyPr>
          <a:lstStyle/>
          <a:p>
            <a:pPr algn="r">
              <a:defRPr/>
            </a:pPr>
            <a:r>
              <a:rPr lang="en-GB" sz="2400" b="1" dirty="0">
                <a:solidFill>
                  <a:srgbClr val="39ACA9"/>
                </a:solidFill>
                <a:latin typeface="+mj-lt"/>
              </a:rPr>
              <a:t>Over 400 diagnoses </a:t>
            </a:r>
          </a:p>
          <a:p>
            <a:pPr algn="r">
              <a:defRPr/>
            </a:pPr>
            <a:r>
              <a:rPr lang="en-GB" sz="2400" b="1" dirty="0">
                <a:solidFill>
                  <a:srgbClr val="39ACA9"/>
                </a:solidFill>
                <a:latin typeface="+mj-lt"/>
              </a:rPr>
              <a:t>per year</a:t>
            </a:r>
            <a:endParaRPr lang="en-US" sz="2400" b="1" dirty="0">
              <a:solidFill>
                <a:srgbClr val="39ACA9"/>
              </a:solidFill>
              <a:latin typeface="+mj-lt"/>
            </a:endParaRPr>
          </a:p>
          <a:p>
            <a:pPr algn="r"/>
            <a:r>
              <a:rPr lang="en-GB" dirty="0">
                <a:latin typeface="+mj-lt"/>
              </a:rPr>
              <a:t>226 oesophageal cancer; 189 gastric cancer</a:t>
            </a:r>
            <a:endParaRPr lang="en-US" sz="2800" dirty="0">
              <a:solidFill>
                <a:schemeClr val="tx1">
                  <a:lumMod val="75000"/>
                  <a:lumOff val="25000"/>
                </a:schemeClr>
              </a:solidFill>
              <a:latin typeface="+mj-lt"/>
              <a:cs typeface="Arial" panose="020B0604020202020204" pitchFamily="34" charset="0"/>
            </a:endParaRPr>
          </a:p>
        </p:txBody>
      </p:sp>
      <p:sp>
        <p:nvSpPr>
          <p:cNvPr id="63" name="TextBox 62"/>
          <p:cNvSpPr txBox="1"/>
          <p:nvPr/>
        </p:nvSpPr>
        <p:spPr>
          <a:xfrm>
            <a:off x="151486" y="4540818"/>
            <a:ext cx="3705646" cy="923330"/>
          </a:xfrm>
          <a:prstGeom prst="rect">
            <a:avLst/>
          </a:prstGeom>
          <a:noFill/>
          <a:ln w="6350">
            <a:noFill/>
            <a:prstDash val="dash"/>
          </a:ln>
        </p:spPr>
        <p:txBody>
          <a:bodyPr wrap="square" lIns="0" tIns="0" rIns="0" bIns="0" rtlCol="0" anchor="ctr">
            <a:spAutoFit/>
          </a:bodyPr>
          <a:lstStyle/>
          <a:p>
            <a:pPr algn="r">
              <a:defRPr/>
            </a:pPr>
            <a:r>
              <a:rPr lang="en-GB" sz="3600" b="1" baseline="30000" dirty="0">
                <a:solidFill>
                  <a:srgbClr val="39ACA9"/>
                </a:solidFill>
                <a:latin typeface="+mj-lt"/>
              </a:rPr>
              <a:t>Poor Survival Rates</a:t>
            </a:r>
          </a:p>
          <a:p>
            <a:pPr algn="r">
              <a:defRPr/>
            </a:pPr>
            <a:r>
              <a:rPr lang="en-GB" dirty="0">
                <a:latin typeface="+mj-lt"/>
              </a:rPr>
              <a:t>83% of patients diagnosed at a late stage will die within five years</a:t>
            </a:r>
            <a:r>
              <a:rPr lang="en-US" sz="1400" dirty="0">
                <a:latin typeface="+mj-lt"/>
              </a:rPr>
              <a:t> </a:t>
            </a:r>
          </a:p>
        </p:txBody>
      </p:sp>
      <p:sp>
        <p:nvSpPr>
          <p:cNvPr id="72" name="TextBox 71"/>
          <p:cNvSpPr txBox="1"/>
          <p:nvPr/>
        </p:nvSpPr>
        <p:spPr>
          <a:xfrm>
            <a:off x="8325756" y="1702103"/>
            <a:ext cx="3364992" cy="1477328"/>
          </a:xfrm>
          <a:prstGeom prst="rect">
            <a:avLst/>
          </a:prstGeom>
          <a:noFill/>
          <a:ln w="6350">
            <a:noFill/>
            <a:prstDash val="dash"/>
          </a:ln>
        </p:spPr>
        <p:txBody>
          <a:bodyPr wrap="square" lIns="0" tIns="0" rIns="0" bIns="0" rtlCol="0" anchor="ctr">
            <a:spAutoFit/>
          </a:bodyPr>
          <a:lstStyle/>
          <a:p>
            <a:r>
              <a:rPr lang="en-GB" sz="2400" b="1" dirty="0">
                <a:solidFill>
                  <a:srgbClr val="39ACA9"/>
                </a:solidFill>
                <a:latin typeface="+mj-lt"/>
              </a:rPr>
              <a:t>Late Diagnosis</a:t>
            </a:r>
            <a:endParaRPr lang="en-US" sz="2400" b="1" dirty="0">
              <a:solidFill>
                <a:srgbClr val="39ACA9"/>
              </a:solidFill>
              <a:latin typeface="+mj-lt"/>
            </a:endParaRPr>
          </a:p>
          <a:p>
            <a:r>
              <a:rPr lang="en-GB" dirty="0">
                <a:latin typeface="+mj-lt"/>
              </a:rPr>
              <a:t>only 8.7% of Upper GI cancer patients in Northern Ireland are diagnosed in the earliest stage of the disease. </a:t>
            </a:r>
            <a:endParaRPr lang="en-US" sz="2800" dirty="0">
              <a:solidFill>
                <a:schemeClr val="tx1">
                  <a:lumMod val="75000"/>
                  <a:lumOff val="25000"/>
                </a:schemeClr>
              </a:solidFill>
              <a:latin typeface="+mj-lt"/>
              <a:cs typeface="Arial" panose="020B0604020202020204" pitchFamily="34" charset="0"/>
            </a:endParaRPr>
          </a:p>
        </p:txBody>
      </p:sp>
      <p:sp>
        <p:nvSpPr>
          <p:cNvPr id="76" name="TextBox 75"/>
          <p:cNvSpPr txBox="1"/>
          <p:nvPr/>
        </p:nvSpPr>
        <p:spPr>
          <a:xfrm>
            <a:off x="8325756" y="4281966"/>
            <a:ext cx="3693848" cy="1846659"/>
          </a:xfrm>
          <a:prstGeom prst="rect">
            <a:avLst/>
          </a:prstGeom>
          <a:noFill/>
          <a:ln w="6350">
            <a:noFill/>
            <a:prstDash val="dash"/>
          </a:ln>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39ACA9"/>
                </a:solidFill>
                <a:latin typeface="+mj-lt"/>
              </a:rPr>
              <a:t>Earlier Intervention</a:t>
            </a:r>
          </a:p>
          <a:p>
            <a:pPr>
              <a:defRPr/>
            </a:pPr>
            <a:r>
              <a:rPr lang="en-GB" dirty="0">
                <a:latin typeface="+mj-lt"/>
              </a:rPr>
              <a:t>can improve outcomes and survivorship which can lead to improved symptom control, reduced distress, and better quality of life (Bauman &amp; </a:t>
            </a:r>
            <a:r>
              <a:rPr lang="en-GB" dirty="0" err="1">
                <a:latin typeface="+mj-lt"/>
              </a:rPr>
              <a:t>Temel</a:t>
            </a:r>
            <a:r>
              <a:rPr lang="en-GB" dirty="0">
                <a:latin typeface="+mj-lt"/>
              </a:rPr>
              <a:t>, 2014). </a:t>
            </a:r>
            <a:endParaRPr lang="en-US" sz="1400" dirty="0">
              <a:latin typeface="+mj-lt"/>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39ACA9"/>
              </a:solidFill>
              <a:effectLst/>
              <a:uLnTx/>
              <a:uFillTx/>
              <a:latin typeface="+mj-lt"/>
            </a:endParaRPr>
          </a:p>
        </p:txBody>
      </p:sp>
      <p:sp>
        <p:nvSpPr>
          <p:cNvPr id="45" name="Teardrop 44">
            <a:extLst>
              <a:ext uri="{FF2B5EF4-FFF2-40B4-BE49-F238E27FC236}">
                <a16:creationId xmlns:a16="http://schemas.microsoft.com/office/drawing/2014/main" id="{824DC386-5C3C-4DAD-88CA-F3522B6A6DD8}"/>
              </a:ext>
            </a:extLst>
          </p:cNvPr>
          <p:cNvSpPr/>
          <p:nvPr/>
        </p:nvSpPr>
        <p:spPr>
          <a:xfrm rot="5400000" flipH="1" flipV="1">
            <a:off x="6176451" y="3894183"/>
            <a:ext cx="1689874" cy="1689874"/>
          </a:xfrm>
          <a:prstGeom prst="teardrop">
            <a:avLst/>
          </a:prstGeom>
          <a:solidFill>
            <a:srgbClr val="39ACA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a:extLst>
              <a:ext uri="{FF2B5EF4-FFF2-40B4-BE49-F238E27FC236}">
                <a16:creationId xmlns:a16="http://schemas.microsoft.com/office/drawing/2014/main" id="{CF706120-464C-40C4-8048-6F97588844A0}"/>
              </a:ext>
            </a:extLst>
          </p:cNvPr>
          <p:cNvSpPr/>
          <p:nvPr/>
        </p:nvSpPr>
        <p:spPr>
          <a:xfrm rot="16200000" flipH="1">
            <a:off x="6176451" y="2071436"/>
            <a:ext cx="1689874" cy="1689874"/>
          </a:xfrm>
          <a:prstGeom prst="teardrop">
            <a:avLst/>
          </a:prstGeom>
          <a:solidFill>
            <a:srgbClr val="13D3A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a:extLst>
              <a:ext uri="{FF2B5EF4-FFF2-40B4-BE49-F238E27FC236}">
                <a16:creationId xmlns:a16="http://schemas.microsoft.com/office/drawing/2014/main" id="{B430B010-431F-485E-B5AD-107AAD9DF06B}"/>
              </a:ext>
            </a:extLst>
          </p:cNvPr>
          <p:cNvSpPr/>
          <p:nvPr/>
        </p:nvSpPr>
        <p:spPr>
          <a:xfrm rot="5400000">
            <a:off x="4325675" y="2071436"/>
            <a:ext cx="1689874" cy="1689874"/>
          </a:xfrm>
          <a:prstGeom prst="teardrop">
            <a:avLst/>
          </a:prstGeom>
          <a:solidFill>
            <a:srgbClr val="39ACA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ardrop 43">
            <a:extLst>
              <a:ext uri="{FF2B5EF4-FFF2-40B4-BE49-F238E27FC236}">
                <a16:creationId xmlns:a16="http://schemas.microsoft.com/office/drawing/2014/main" id="{6F829919-92BB-434D-9A41-E4B95FC41A10}"/>
              </a:ext>
            </a:extLst>
          </p:cNvPr>
          <p:cNvSpPr/>
          <p:nvPr/>
        </p:nvSpPr>
        <p:spPr>
          <a:xfrm rot="16200000" flipV="1">
            <a:off x="4325675" y="3894183"/>
            <a:ext cx="1689874" cy="1689874"/>
          </a:xfrm>
          <a:prstGeom prst="teardrop">
            <a:avLst/>
          </a:prstGeom>
          <a:solidFill>
            <a:srgbClr val="13D3A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itle 13">
            <a:extLst>
              <a:ext uri="{FF2B5EF4-FFF2-40B4-BE49-F238E27FC236}">
                <a16:creationId xmlns:a16="http://schemas.microsoft.com/office/drawing/2014/main" id="{9ADEF247-24C2-4C8E-8FF6-1B1BB763F1A4}"/>
              </a:ext>
            </a:extLst>
          </p:cNvPr>
          <p:cNvSpPr txBox="1">
            <a:spLocks/>
          </p:cNvSpPr>
          <p:nvPr/>
        </p:nvSpPr>
        <p:spPr>
          <a:xfrm>
            <a:off x="266008" y="197819"/>
            <a:ext cx="8596692" cy="5539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000" i="0" u="none" strike="noStrike" kern="1200" cap="none" spc="0" normalizeH="0" baseline="0" noProof="0" dirty="0">
                <a:ln>
                  <a:noFill/>
                </a:ln>
                <a:effectLst/>
                <a:uLnTx/>
                <a:uFillTx/>
                <a:ea typeface="+mj-ea"/>
                <a:cs typeface="+mj-cs"/>
              </a:rPr>
              <a:t>Why do we do what we do?</a:t>
            </a:r>
          </a:p>
        </p:txBody>
      </p:sp>
      <p:sp>
        <p:nvSpPr>
          <p:cNvPr id="35" name="Freeform 4458">
            <a:extLst>
              <a:ext uri="{FF2B5EF4-FFF2-40B4-BE49-F238E27FC236}">
                <a16:creationId xmlns:a16="http://schemas.microsoft.com/office/drawing/2014/main" id="{D6525B4E-CBCB-469C-889B-C6830C33C13B}"/>
              </a:ext>
            </a:extLst>
          </p:cNvPr>
          <p:cNvSpPr>
            <a:spLocks noEditPoints="1"/>
          </p:cNvSpPr>
          <p:nvPr/>
        </p:nvSpPr>
        <p:spPr bwMode="auto">
          <a:xfrm>
            <a:off x="6678448" y="2625592"/>
            <a:ext cx="516020" cy="512282"/>
          </a:xfrm>
          <a:custGeom>
            <a:avLst/>
            <a:gdLst>
              <a:gd name="T0" fmla="*/ 337 w 689"/>
              <a:gd name="T1" fmla="*/ 609 h 687"/>
              <a:gd name="T2" fmla="*/ 324 w 689"/>
              <a:gd name="T3" fmla="*/ 603 h 687"/>
              <a:gd name="T4" fmla="*/ 315 w 689"/>
              <a:gd name="T5" fmla="*/ 593 h 687"/>
              <a:gd name="T6" fmla="*/ 309 w 689"/>
              <a:gd name="T7" fmla="*/ 580 h 687"/>
              <a:gd name="T8" fmla="*/ 309 w 689"/>
              <a:gd name="T9" fmla="*/ 565 h 687"/>
              <a:gd name="T10" fmla="*/ 315 w 689"/>
              <a:gd name="T11" fmla="*/ 552 h 687"/>
              <a:gd name="T12" fmla="*/ 324 w 689"/>
              <a:gd name="T13" fmla="*/ 543 h 687"/>
              <a:gd name="T14" fmla="*/ 337 w 689"/>
              <a:gd name="T15" fmla="*/ 537 h 687"/>
              <a:gd name="T16" fmla="*/ 352 w 689"/>
              <a:gd name="T17" fmla="*/ 537 h 687"/>
              <a:gd name="T18" fmla="*/ 365 w 689"/>
              <a:gd name="T19" fmla="*/ 543 h 687"/>
              <a:gd name="T20" fmla="*/ 375 w 689"/>
              <a:gd name="T21" fmla="*/ 552 h 687"/>
              <a:gd name="T22" fmla="*/ 380 w 689"/>
              <a:gd name="T23" fmla="*/ 565 h 687"/>
              <a:gd name="T24" fmla="*/ 380 w 689"/>
              <a:gd name="T25" fmla="*/ 580 h 687"/>
              <a:gd name="T26" fmla="*/ 375 w 689"/>
              <a:gd name="T27" fmla="*/ 593 h 687"/>
              <a:gd name="T28" fmla="*/ 365 w 689"/>
              <a:gd name="T29" fmla="*/ 603 h 687"/>
              <a:gd name="T30" fmla="*/ 352 w 689"/>
              <a:gd name="T31" fmla="*/ 609 h 687"/>
              <a:gd name="T32" fmla="*/ 330 w 689"/>
              <a:gd name="T33" fmla="*/ 243 h 687"/>
              <a:gd name="T34" fmla="*/ 331 w 689"/>
              <a:gd name="T35" fmla="*/ 238 h 687"/>
              <a:gd name="T36" fmla="*/ 334 w 689"/>
              <a:gd name="T37" fmla="*/ 232 h 687"/>
              <a:gd name="T38" fmla="*/ 338 w 689"/>
              <a:gd name="T39" fmla="*/ 229 h 687"/>
              <a:gd name="T40" fmla="*/ 345 w 689"/>
              <a:gd name="T41" fmla="*/ 228 h 687"/>
              <a:gd name="T42" fmla="*/ 350 w 689"/>
              <a:gd name="T43" fmla="*/ 229 h 687"/>
              <a:gd name="T44" fmla="*/ 355 w 689"/>
              <a:gd name="T45" fmla="*/ 232 h 687"/>
              <a:gd name="T46" fmla="*/ 359 w 689"/>
              <a:gd name="T47" fmla="*/ 238 h 687"/>
              <a:gd name="T48" fmla="*/ 360 w 689"/>
              <a:gd name="T49" fmla="*/ 243 h 687"/>
              <a:gd name="T50" fmla="*/ 360 w 689"/>
              <a:gd name="T51" fmla="*/ 475 h 687"/>
              <a:gd name="T52" fmla="*/ 356 w 689"/>
              <a:gd name="T53" fmla="*/ 481 h 687"/>
              <a:gd name="T54" fmla="*/ 353 w 689"/>
              <a:gd name="T55" fmla="*/ 485 h 687"/>
              <a:gd name="T56" fmla="*/ 348 w 689"/>
              <a:gd name="T57" fmla="*/ 486 h 687"/>
              <a:gd name="T58" fmla="*/ 341 w 689"/>
              <a:gd name="T59" fmla="*/ 486 h 687"/>
              <a:gd name="T60" fmla="*/ 336 w 689"/>
              <a:gd name="T61" fmla="*/ 485 h 687"/>
              <a:gd name="T62" fmla="*/ 332 w 689"/>
              <a:gd name="T63" fmla="*/ 481 h 687"/>
              <a:gd name="T64" fmla="*/ 330 w 689"/>
              <a:gd name="T65" fmla="*/ 475 h 687"/>
              <a:gd name="T66" fmla="*/ 330 w 689"/>
              <a:gd name="T67" fmla="*/ 243 h 687"/>
              <a:gd name="T68" fmla="*/ 357 w 689"/>
              <a:gd name="T69" fmla="*/ 9 h 687"/>
              <a:gd name="T70" fmla="*/ 352 w 689"/>
              <a:gd name="T71" fmla="*/ 2 h 687"/>
              <a:gd name="T72" fmla="*/ 345 w 689"/>
              <a:gd name="T73" fmla="*/ 0 h 687"/>
              <a:gd name="T74" fmla="*/ 337 w 689"/>
              <a:gd name="T75" fmla="*/ 2 h 687"/>
              <a:gd name="T76" fmla="*/ 331 w 689"/>
              <a:gd name="T77" fmla="*/ 9 h 687"/>
              <a:gd name="T78" fmla="*/ 1 w 689"/>
              <a:gd name="T79" fmla="*/ 670 h 687"/>
              <a:gd name="T80" fmla="*/ 1 w 689"/>
              <a:gd name="T81" fmla="*/ 677 h 687"/>
              <a:gd name="T82" fmla="*/ 5 w 689"/>
              <a:gd name="T83" fmla="*/ 684 h 687"/>
              <a:gd name="T84" fmla="*/ 12 w 689"/>
              <a:gd name="T85" fmla="*/ 687 h 687"/>
              <a:gd name="T86" fmla="*/ 673 w 689"/>
              <a:gd name="T87" fmla="*/ 687 h 687"/>
              <a:gd name="T88" fmla="*/ 674 w 689"/>
              <a:gd name="T89" fmla="*/ 687 h 687"/>
              <a:gd name="T90" fmla="*/ 680 w 689"/>
              <a:gd name="T91" fmla="*/ 686 h 687"/>
              <a:gd name="T92" fmla="*/ 684 w 689"/>
              <a:gd name="T93" fmla="*/ 683 h 687"/>
              <a:gd name="T94" fmla="*/ 687 w 689"/>
              <a:gd name="T95" fmla="*/ 678 h 687"/>
              <a:gd name="T96" fmla="*/ 689 w 689"/>
              <a:gd name="T97" fmla="*/ 672 h 687"/>
              <a:gd name="T98" fmla="*/ 686 w 689"/>
              <a:gd name="T99" fmla="*/ 664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9" h="687">
                <a:moveTo>
                  <a:pt x="345" y="609"/>
                </a:moveTo>
                <a:lnTo>
                  <a:pt x="337" y="609"/>
                </a:lnTo>
                <a:lnTo>
                  <a:pt x="331" y="607"/>
                </a:lnTo>
                <a:lnTo>
                  <a:pt x="324" y="603"/>
                </a:lnTo>
                <a:lnTo>
                  <a:pt x="319" y="598"/>
                </a:lnTo>
                <a:lnTo>
                  <a:pt x="315" y="593"/>
                </a:lnTo>
                <a:lnTo>
                  <a:pt x="311" y="586"/>
                </a:lnTo>
                <a:lnTo>
                  <a:pt x="309" y="580"/>
                </a:lnTo>
                <a:lnTo>
                  <a:pt x="308" y="572"/>
                </a:lnTo>
                <a:lnTo>
                  <a:pt x="309" y="565"/>
                </a:lnTo>
                <a:lnTo>
                  <a:pt x="311" y="559"/>
                </a:lnTo>
                <a:lnTo>
                  <a:pt x="315" y="552"/>
                </a:lnTo>
                <a:lnTo>
                  <a:pt x="319" y="547"/>
                </a:lnTo>
                <a:lnTo>
                  <a:pt x="324" y="543"/>
                </a:lnTo>
                <a:lnTo>
                  <a:pt x="331" y="539"/>
                </a:lnTo>
                <a:lnTo>
                  <a:pt x="337" y="537"/>
                </a:lnTo>
                <a:lnTo>
                  <a:pt x="345" y="536"/>
                </a:lnTo>
                <a:lnTo>
                  <a:pt x="352" y="537"/>
                </a:lnTo>
                <a:lnTo>
                  <a:pt x="359" y="539"/>
                </a:lnTo>
                <a:lnTo>
                  <a:pt x="365" y="543"/>
                </a:lnTo>
                <a:lnTo>
                  <a:pt x="370" y="547"/>
                </a:lnTo>
                <a:lnTo>
                  <a:pt x="375" y="552"/>
                </a:lnTo>
                <a:lnTo>
                  <a:pt x="378" y="559"/>
                </a:lnTo>
                <a:lnTo>
                  <a:pt x="380" y="565"/>
                </a:lnTo>
                <a:lnTo>
                  <a:pt x="381" y="572"/>
                </a:lnTo>
                <a:lnTo>
                  <a:pt x="380" y="580"/>
                </a:lnTo>
                <a:lnTo>
                  <a:pt x="378" y="586"/>
                </a:lnTo>
                <a:lnTo>
                  <a:pt x="375" y="593"/>
                </a:lnTo>
                <a:lnTo>
                  <a:pt x="370" y="598"/>
                </a:lnTo>
                <a:lnTo>
                  <a:pt x="365" y="603"/>
                </a:lnTo>
                <a:lnTo>
                  <a:pt x="359" y="607"/>
                </a:lnTo>
                <a:lnTo>
                  <a:pt x="352" y="609"/>
                </a:lnTo>
                <a:lnTo>
                  <a:pt x="345" y="609"/>
                </a:lnTo>
                <a:close/>
                <a:moveTo>
                  <a:pt x="330" y="243"/>
                </a:moveTo>
                <a:lnTo>
                  <a:pt x="330" y="240"/>
                </a:lnTo>
                <a:lnTo>
                  <a:pt x="331" y="238"/>
                </a:lnTo>
                <a:lnTo>
                  <a:pt x="332" y="235"/>
                </a:lnTo>
                <a:lnTo>
                  <a:pt x="334" y="232"/>
                </a:lnTo>
                <a:lnTo>
                  <a:pt x="336" y="231"/>
                </a:lnTo>
                <a:lnTo>
                  <a:pt x="338" y="229"/>
                </a:lnTo>
                <a:lnTo>
                  <a:pt x="341" y="228"/>
                </a:lnTo>
                <a:lnTo>
                  <a:pt x="345" y="228"/>
                </a:lnTo>
                <a:lnTo>
                  <a:pt x="348" y="228"/>
                </a:lnTo>
                <a:lnTo>
                  <a:pt x="350" y="229"/>
                </a:lnTo>
                <a:lnTo>
                  <a:pt x="353" y="231"/>
                </a:lnTo>
                <a:lnTo>
                  <a:pt x="355" y="232"/>
                </a:lnTo>
                <a:lnTo>
                  <a:pt x="356" y="235"/>
                </a:lnTo>
                <a:lnTo>
                  <a:pt x="359" y="238"/>
                </a:lnTo>
                <a:lnTo>
                  <a:pt x="360" y="240"/>
                </a:lnTo>
                <a:lnTo>
                  <a:pt x="360" y="243"/>
                </a:lnTo>
                <a:lnTo>
                  <a:pt x="360" y="472"/>
                </a:lnTo>
                <a:lnTo>
                  <a:pt x="360" y="475"/>
                </a:lnTo>
                <a:lnTo>
                  <a:pt x="359" y="478"/>
                </a:lnTo>
                <a:lnTo>
                  <a:pt x="356" y="481"/>
                </a:lnTo>
                <a:lnTo>
                  <a:pt x="355" y="483"/>
                </a:lnTo>
                <a:lnTo>
                  <a:pt x="353" y="485"/>
                </a:lnTo>
                <a:lnTo>
                  <a:pt x="350" y="486"/>
                </a:lnTo>
                <a:lnTo>
                  <a:pt x="348" y="486"/>
                </a:lnTo>
                <a:lnTo>
                  <a:pt x="345" y="487"/>
                </a:lnTo>
                <a:lnTo>
                  <a:pt x="341" y="486"/>
                </a:lnTo>
                <a:lnTo>
                  <a:pt x="338" y="486"/>
                </a:lnTo>
                <a:lnTo>
                  <a:pt x="336" y="485"/>
                </a:lnTo>
                <a:lnTo>
                  <a:pt x="334" y="483"/>
                </a:lnTo>
                <a:lnTo>
                  <a:pt x="332" y="481"/>
                </a:lnTo>
                <a:lnTo>
                  <a:pt x="331" y="478"/>
                </a:lnTo>
                <a:lnTo>
                  <a:pt x="330" y="475"/>
                </a:lnTo>
                <a:lnTo>
                  <a:pt x="330" y="472"/>
                </a:lnTo>
                <a:lnTo>
                  <a:pt x="330" y="243"/>
                </a:lnTo>
                <a:close/>
                <a:moveTo>
                  <a:pt x="686" y="664"/>
                </a:moveTo>
                <a:lnTo>
                  <a:pt x="357" y="9"/>
                </a:lnTo>
                <a:lnTo>
                  <a:pt x="355" y="4"/>
                </a:lnTo>
                <a:lnTo>
                  <a:pt x="352" y="2"/>
                </a:lnTo>
                <a:lnTo>
                  <a:pt x="349" y="1"/>
                </a:lnTo>
                <a:lnTo>
                  <a:pt x="345" y="0"/>
                </a:lnTo>
                <a:lnTo>
                  <a:pt x="340" y="1"/>
                </a:lnTo>
                <a:lnTo>
                  <a:pt x="337" y="2"/>
                </a:lnTo>
                <a:lnTo>
                  <a:pt x="334" y="4"/>
                </a:lnTo>
                <a:lnTo>
                  <a:pt x="331" y="9"/>
                </a:lnTo>
                <a:lnTo>
                  <a:pt x="2" y="666"/>
                </a:lnTo>
                <a:lnTo>
                  <a:pt x="1" y="670"/>
                </a:lnTo>
                <a:lnTo>
                  <a:pt x="0" y="673"/>
                </a:lnTo>
                <a:lnTo>
                  <a:pt x="1" y="677"/>
                </a:lnTo>
                <a:lnTo>
                  <a:pt x="2" y="681"/>
                </a:lnTo>
                <a:lnTo>
                  <a:pt x="5" y="684"/>
                </a:lnTo>
                <a:lnTo>
                  <a:pt x="9" y="686"/>
                </a:lnTo>
                <a:lnTo>
                  <a:pt x="12" y="687"/>
                </a:lnTo>
                <a:lnTo>
                  <a:pt x="15" y="687"/>
                </a:lnTo>
                <a:lnTo>
                  <a:pt x="673" y="687"/>
                </a:lnTo>
                <a:lnTo>
                  <a:pt x="673" y="687"/>
                </a:lnTo>
                <a:lnTo>
                  <a:pt x="674" y="687"/>
                </a:lnTo>
                <a:lnTo>
                  <a:pt x="676" y="687"/>
                </a:lnTo>
                <a:lnTo>
                  <a:pt x="680" y="686"/>
                </a:lnTo>
                <a:lnTo>
                  <a:pt x="682" y="685"/>
                </a:lnTo>
                <a:lnTo>
                  <a:pt x="684" y="683"/>
                </a:lnTo>
                <a:lnTo>
                  <a:pt x="686" y="681"/>
                </a:lnTo>
                <a:lnTo>
                  <a:pt x="687" y="678"/>
                </a:lnTo>
                <a:lnTo>
                  <a:pt x="688" y="675"/>
                </a:lnTo>
                <a:lnTo>
                  <a:pt x="689" y="672"/>
                </a:lnTo>
                <a:lnTo>
                  <a:pt x="688" y="668"/>
                </a:lnTo>
                <a:lnTo>
                  <a:pt x="686" y="66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6" name="Freeform 787">
            <a:extLst>
              <a:ext uri="{FF2B5EF4-FFF2-40B4-BE49-F238E27FC236}">
                <a16:creationId xmlns:a16="http://schemas.microsoft.com/office/drawing/2014/main" id="{C2EF9546-81F6-4AD2-A70C-D3B44B7BCE6E}"/>
              </a:ext>
            </a:extLst>
          </p:cNvPr>
          <p:cNvSpPr>
            <a:spLocks noEditPoints="1"/>
          </p:cNvSpPr>
          <p:nvPr/>
        </p:nvSpPr>
        <p:spPr bwMode="auto">
          <a:xfrm>
            <a:off x="4936864" y="4408194"/>
            <a:ext cx="467496" cy="590284"/>
          </a:xfrm>
          <a:custGeom>
            <a:avLst/>
            <a:gdLst>
              <a:gd name="T0" fmla="*/ 50 w 52"/>
              <a:gd name="T1" fmla="*/ 0 h 84"/>
              <a:gd name="T2" fmla="*/ 48 w 52"/>
              <a:gd name="T3" fmla="*/ 2 h 84"/>
              <a:gd name="T4" fmla="*/ 48 w 52"/>
              <a:gd name="T5" fmla="*/ 4 h 84"/>
              <a:gd name="T6" fmla="*/ 4 w 52"/>
              <a:gd name="T7" fmla="*/ 4 h 84"/>
              <a:gd name="T8" fmla="*/ 4 w 52"/>
              <a:gd name="T9" fmla="*/ 2 h 84"/>
              <a:gd name="T10" fmla="*/ 2 w 52"/>
              <a:gd name="T11" fmla="*/ 0 h 84"/>
              <a:gd name="T12" fmla="*/ 0 w 52"/>
              <a:gd name="T13" fmla="*/ 2 h 84"/>
              <a:gd name="T14" fmla="*/ 0 w 52"/>
              <a:gd name="T15" fmla="*/ 18 h 84"/>
              <a:gd name="T16" fmla="*/ 16 w 52"/>
              <a:gd name="T17" fmla="*/ 42 h 84"/>
              <a:gd name="T18" fmla="*/ 0 w 52"/>
              <a:gd name="T19" fmla="*/ 66 h 84"/>
              <a:gd name="T20" fmla="*/ 0 w 52"/>
              <a:gd name="T21" fmla="*/ 82 h 84"/>
              <a:gd name="T22" fmla="*/ 2 w 52"/>
              <a:gd name="T23" fmla="*/ 84 h 84"/>
              <a:gd name="T24" fmla="*/ 4 w 52"/>
              <a:gd name="T25" fmla="*/ 82 h 84"/>
              <a:gd name="T26" fmla="*/ 4 w 52"/>
              <a:gd name="T27" fmla="*/ 80 h 84"/>
              <a:gd name="T28" fmla="*/ 48 w 52"/>
              <a:gd name="T29" fmla="*/ 80 h 84"/>
              <a:gd name="T30" fmla="*/ 48 w 52"/>
              <a:gd name="T31" fmla="*/ 82 h 84"/>
              <a:gd name="T32" fmla="*/ 50 w 52"/>
              <a:gd name="T33" fmla="*/ 84 h 84"/>
              <a:gd name="T34" fmla="*/ 52 w 52"/>
              <a:gd name="T35" fmla="*/ 82 h 84"/>
              <a:gd name="T36" fmla="*/ 52 w 52"/>
              <a:gd name="T37" fmla="*/ 66 h 84"/>
              <a:gd name="T38" fmla="*/ 36 w 52"/>
              <a:gd name="T39" fmla="*/ 42 h 84"/>
              <a:gd name="T40" fmla="*/ 52 w 52"/>
              <a:gd name="T41" fmla="*/ 18 h 84"/>
              <a:gd name="T42" fmla="*/ 52 w 52"/>
              <a:gd name="T43" fmla="*/ 2 h 84"/>
              <a:gd name="T44" fmla="*/ 50 w 52"/>
              <a:gd name="T45" fmla="*/ 0 h 84"/>
              <a:gd name="T46" fmla="*/ 48 w 52"/>
              <a:gd name="T47" fmla="*/ 8 h 84"/>
              <a:gd name="T48" fmla="*/ 48 w 52"/>
              <a:gd name="T49" fmla="*/ 16 h 84"/>
              <a:gd name="T50" fmla="*/ 4 w 52"/>
              <a:gd name="T51" fmla="*/ 16 h 84"/>
              <a:gd name="T52" fmla="*/ 4 w 52"/>
              <a:gd name="T53" fmla="*/ 8 h 84"/>
              <a:gd name="T54" fmla="*/ 48 w 52"/>
              <a:gd name="T55" fmla="*/ 8 h 84"/>
              <a:gd name="T56" fmla="*/ 46 w 52"/>
              <a:gd name="T57" fmla="*/ 28 h 84"/>
              <a:gd name="T58" fmla="*/ 6 w 52"/>
              <a:gd name="T59" fmla="*/ 28 h 84"/>
              <a:gd name="T60" fmla="*/ 4 w 52"/>
              <a:gd name="T61" fmla="*/ 20 h 84"/>
              <a:gd name="T62" fmla="*/ 48 w 52"/>
              <a:gd name="T63" fmla="*/ 20 h 84"/>
              <a:gd name="T64" fmla="*/ 46 w 52"/>
              <a:gd name="T65" fmla="*/ 28 h 84"/>
              <a:gd name="T66" fmla="*/ 48 w 52"/>
              <a:gd name="T67" fmla="*/ 64 h 84"/>
              <a:gd name="T68" fmla="*/ 4 w 52"/>
              <a:gd name="T69" fmla="*/ 64 h 84"/>
              <a:gd name="T70" fmla="*/ 6 w 52"/>
              <a:gd name="T71" fmla="*/ 56 h 84"/>
              <a:gd name="T72" fmla="*/ 46 w 52"/>
              <a:gd name="T73" fmla="*/ 56 h 84"/>
              <a:gd name="T74" fmla="*/ 48 w 52"/>
              <a:gd name="T75" fmla="*/ 64 h 84"/>
              <a:gd name="T76" fmla="*/ 4 w 52"/>
              <a:gd name="T77" fmla="*/ 76 h 84"/>
              <a:gd name="T78" fmla="*/ 4 w 52"/>
              <a:gd name="T79" fmla="*/ 68 h 84"/>
              <a:gd name="T80" fmla="*/ 48 w 52"/>
              <a:gd name="T81" fmla="*/ 68 h 84"/>
              <a:gd name="T82" fmla="*/ 48 w 52"/>
              <a:gd name="T83" fmla="*/ 76 h 84"/>
              <a:gd name="T84" fmla="*/ 4 w 52"/>
              <a:gd name="T85" fmla="*/ 76 h 84"/>
              <a:gd name="T86" fmla="*/ 43 w 52"/>
              <a:gd name="T87" fmla="*/ 52 h 84"/>
              <a:gd name="T88" fmla="*/ 9 w 52"/>
              <a:gd name="T89" fmla="*/ 52 h 84"/>
              <a:gd name="T90" fmla="*/ 26 w 52"/>
              <a:gd name="T91" fmla="*/ 44 h 84"/>
              <a:gd name="T92" fmla="*/ 43 w 52"/>
              <a:gd name="T93" fmla="*/ 52 h 84"/>
              <a:gd name="T94" fmla="*/ 26 w 52"/>
              <a:gd name="T95" fmla="*/ 40 h 84"/>
              <a:gd name="T96" fmla="*/ 9 w 52"/>
              <a:gd name="T97" fmla="*/ 32 h 84"/>
              <a:gd name="T98" fmla="*/ 43 w 52"/>
              <a:gd name="T99" fmla="*/ 32 h 84"/>
              <a:gd name="T100" fmla="*/ 26 w 52"/>
              <a:gd name="T101" fmla="*/ 4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84">
                <a:moveTo>
                  <a:pt x="50" y="0"/>
                </a:moveTo>
                <a:cubicBezTo>
                  <a:pt x="49" y="0"/>
                  <a:pt x="48" y="1"/>
                  <a:pt x="48" y="2"/>
                </a:cubicBezTo>
                <a:cubicBezTo>
                  <a:pt x="48" y="4"/>
                  <a:pt x="48" y="4"/>
                  <a:pt x="48" y="4"/>
                </a:cubicBezTo>
                <a:cubicBezTo>
                  <a:pt x="4" y="4"/>
                  <a:pt x="4" y="4"/>
                  <a:pt x="4" y="4"/>
                </a:cubicBezTo>
                <a:cubicBezTo>
                  <a:pt x="4" y="2"/>
                  <a:pt x="4" y="2"/>
                  <a:pt x="4" y="2"/>
                </a:cubicBezTo>
                <a:cubicBezTo>
                  <a:pt x="4" y="1"/>
                  <a:pt x="3" y="0"/>
                  <a:pt x="2" y="0"/>
                </a:cubicBezTo>
                <a:cubicBezTo>
                  <a:pt x="1" y="0"/>
                  <a:pt x="0" y="1"/>
                  <a:pt x="0" y="2"/>
                </a:cubicBezTo>
                <a:cubicBezTo>
                  <a:pt x="0" y="18"/>
                  <a:pt x="0" y="18"/>
                  <a:pt x="0" y="18"/>
                </a:cubicBezTo>
                <a:cubicBezTo>
                  <a:pt x="0" y="29"/>
                  <a:pt x="7" y="38"/>
                  <a:pt x="16" y="42"/>
                </a:cubicBezTo>
                <a:cubicBezTo>
                  <a:pt x="7" y="46"/>
                  <a:pt x="0" y="55"/>
                  <a:pt x="0" y="66"/>
                </a:cubicBezTo>
                <a:cubicBezTo>
                  <a:pt x="0" y="82"/>
                  <a:pt x="0" y="82"/>
                  <a:pt x="0" y="82"/>
                </a:cubicBezTo>
                <a:cubicBezTo>
                  <a:pt x="0" y="83"/>
                  <a:pt x="1" y="84"/>
                  <a:pt x="2" y="84"/>
                </a:cubicBezTo>
                <a:cubicBezTo>
                  <a:pt x="3" y="84"/>
                  <a:pt x="4" y="83"/>
                  <a:pt x="4" y="82"/>
                </a:cubicBezTo>
                <a:cubicBezTo>
                  <a:pt x="4" y="80"/>
                  <a:pt x="4" y="80"/>
                  <a:pt x="4" y="80"/>
                </a:cubicBezTo>
                <a:cubicBezTo>
                  <a:pt x="48" y="80"/>
                  <a:pt x="48" y="80"/>
                  <a:pt x="48" y="80"/>
                </a:cubicBezTo>
                <a:cubicBezTo>
                  <a:pt x="48" y="82"/>
                  <a:pt x="48" y="82"/>
                  <a:pt x="48" y="82"/>
                </a:cubicBezTo>
                <a:cubicBezTo>
                  <a:pt x="48" y="83"/>
                  <a:pt x="49" y="84"/>
                  <a:pt x="50" y="84"/>
                </a:cubicBezTo>
                <a:cubicBezTo>
                  <a:pt x="51" y="84"/>
                  <a:pt x="52" y="83"/>
                  <a:pt x="52" y="82"/>
                </a:cubicBezTo>
                <a:cubicBezTo>
                  <a:pt x="52" y="66"/>
                  <a:pt x="52" y="66"/>
                  <a:pt x="52" y="66"/>
                </a:cubicBezTo>
                <a:cubicBezTo>
                  <a:pt x="52" y="55"/>
                  <a:pt x="45" y="46"/>
                  <a:pt x="36" y="42"/>
                </a:cubicBezTo>
                <a:cubicBezTo>
                  <a:pt x="45" y="38"/>
                  <a:pt x="52" y="29"/>
                  <a:pt x="52" y="18"/>
                </a:cubicBezTo>
                <a:cubicBezTo>
                  <a:pt x="52" y="2"/>
                  <a:pt x="52" y="2"/>
                  <a:pt x="52" y="2"/>
                </a:cubicBezTo>
                <a:cubicBezTo>
                  <a:pt x="52" y="1"/>
                  <a:pt x="51" y="0"/>
                  <a:pt x="50" y="0"/>
                </a:cubicBezTo>
                <a:close/>
                <a:moveTo>
                  <a:pt x="48" y="8"/>
                </a:moveTo>
                <a:cubicBezTo>
                  <a:pt x="48" y="16"/>
                  <a:pt x="48" y="16"/>
                  <a:pt x="48" y="16"/>
                </a:cubicBezTo>
                <a:cubicBezTo>
                  <a:pt x="4" y="16"/>
                  <a:pt x="4" y="16"/>
                  <a:pt x="4" y="16"/>
                </a:cubicBezTo>
                <a:cubicBezTo>
                  <a:pt x="4" y="8"/>
                  <a:pt x="4" y="8"/>
                  <a:pt x="4" y="8"/>
                </a:cubicBezTo>
                <a:lnTo>
                  <a:pt x="48" y="8"/>
                </a:lnTo>
                <a:close/>
                <a:moveTo>
                  <a:pt x="46" y="28"/>
                </a:moveTo>
                <a:cubicBezTo>
                  <a:pt x="6" y="28"/>
                  <a:pt x="6" y="28"/>
                  <a:pt x="6" y="28"/>
                </a:cubicBezTo>
                <a:cubicBezTo>
                  <a:pt x="5" y="26"/>
                  <a:pt x="4" y="23"/>
                  <a:pt x="4" y="20"/>
                </a:cubicBezTo>
                <a:cubicBezTo>
                  <a:pt x="48" y="20"/>
                  <a:pt x="48" y="20"/>
                  <a:pt x="48" y="20"/>
                </a:cubicBezTo>
                <a:cubicBezTo>
                  <a:pt x="48" y="23"/>
                  <a:pt x="47" y="26"/>
                  <a:pt x="46" y="28"/>
                </a:cubicBezTo>
                <a:close/>
                <a:moveTo>
                  <a:pt x="48" y="64"/>
                </a:moveTo>
                <a:cubicBezTo>
                  <a:pt x="4" y="64"/>
                  <a:pt x="4" y="64"/>
                  <a:pt x="4" y="64"/>
                </a:cubicBezTo>
                <a:cubicBezTo>
                  <a:pt x="4" y="61"/>
                  <a:pt x="5" y="58"/>
                  <a:pt x="6" y="56"/>
                </a:cubicBezTo>
                <a:cubicBezTo>
                  <a:pt x="46" y="56"/>
                  <a:pt x="46" y="56"/>
                  <a:pt x="46" y="56"/>
                </a:cubicBezTo>
                <a:cubicBezTo>
                  <a:pt x="47" y="58"/>
                  <a:pt x="48" y="61"/>
                  <a:pt x="48" y="64"/>
                </a:cubicBezTo>
                <a:close/>
                <a:moveTo>
                  <a:pt x="4" y="76"/>
                </a:moveTo>
                <a:cubicBezTo>
                  <a:pt x="4" y="68"/>
                  <a:pt x="4" y="68"/>
                  <a:pt x="4" y="68"/>
                </a:cubicBezTo>
                <a:cubicBezTo>
                  <a:pt x="48" y="68"/>
                  <a:pt x="48" y="68"/>
                  <a:pt x="48" y="68"/>
                </a:cubicBezTo>
                <a:cubicBezTo>
                  <a:pt x="48" y="76"/>
                  <a:pt x="48" y="76"/>
                  <a:pt x="48" y="76"/>
                </a:cubicBezTo>
                <a:lnTo>
                  <a:pt x="4" y="76"/>
                </a:lnTo>
                <a:close/>
                <a:moveTo>
                  <a:pt x="43" y="52"/>
                </a:moveTo>
                <a:cubicBezTo>
                  <a:pt x="9" y="52"/>
                  <a:pt x="9" y="52"/>
                  <a:pt x="9" y="52"/>
                </a:cubicBezTo>
                <a:cubicBezTo>
                  <a:pt x="13" y="47"/>
                  <a:pt x="19" y="44"/>
                  <a:pt x="26" y="44"/>
                </a:cubicBezTo>
                <a:cubicBezTo>
                  <a:pt x="33" y="44"/>
                  <a:pt x="39" y="47"/>
                  <a:pt x="43" y="52"/>
                </a:cubicBezTo>
                <a:close/>
                <a:moveTo>
                  <a:pt x="26" y="40"/>
                </a:moveTo>
                <a:cubicBezTo>
                  <a:pt x="19" y="40"/>
                  <a:pt x="13" y="37"/>
                  <a:pt x="9" y="32"/>
                </a:cubicBezTo>
                <a:cubicBezTo>
                  <a:pt x="43" y="32"/>
                  <a:pt x="43" y="32"/>
                  <a:pt x="43" y="32"/>
                </a:cubicBezTo>
                <a:cubicBezTo>
                  <a:pt x="39" y="37"/>
                  <a:pt x="33" y="40"/>
                  <a:pt x="26" y="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TextBox 36">
            <a:extLst>
              <a:ext uri="{FF2B5EF4-FFF2-40B4-BE49-F238E27FC236}">
                <a16:creationId xmlns:a16="http://schemas.microsoft.com/office/drawing/2014/main" id="{FDCF8E04-9F4F-475D-BC41-2105F26072D1}"/>
              </a:ext>
            </a:extLst>
          </p:cNvPr>
          <p:cNvSpPr txBox="1"/>
          <p:nvPr/>
        </p:nvSpPr>
        <p:spPr>
          <a:xfrm>
            <a:off x="5039332" y="1092776"/>
            <a:ext cx="3364992" cy="369332"/>
          </a:xfrm>
          <a:prstGeom prst="rect">
            <a:avLst/>
          </a:prstGeom>
          <a:noFill/>
          <a:ln w="6350">
            <a:noFill/>
            <a:prstDash val="dash"/>
          </a:ln>
        </p:spPr>
        <p:txBody>
          <a:bodyPr wrap="square" lIns="0" tIns="0" rIns="0" bIns="0" rtlCol="0" anchor="ctr">
            <a:spAutoFit/>
          </a:bodyPr>
          <a:lstStyle/>
          <a:p>
            <a:r>
              <a:rPr lang="en-GB" sz="2400" dirty="0">
                <a:latin typeface="+mj-lt"/>
                <a:cs typeface="Arial" panose="020B0604020202020204" pitchFamily="34" charset="0"/>
              </a:rPr>
              <a:t>Upper GI Cancer</a:t>
            </a:r>
            <a:endParaRPr lang="en-US" sz="2400" dirty="0">
              <a:cs typeface="Arial" panose="020B0604020202020204" pitchFamily="34" charset="0"/>
            </a:endParaRPr>
          </a:p>
        </p:txBody>
      </p:sp>
      <p:sp>
        <p:nvSpPr>
          <p:cNvPr id="43" name="Rectangle 7">
            <a:extLst>
              <a:ext uri="{FF2B5EF4-FFF2-40B4-BE49-F238E27FC236}">
                <a16:creationId xmlns:a16="http://schemas.microsoft.com/office/drawing/2014/main" id="{EB150141-5196-4A0C-8506-176D7159474F}"/>
              </a:ext>
            </a:extLst>
          </p:cNvPr>
          <p:cNvSpPr>
            <a:spLocks noChangeArrowheads="1"/>
          </p:cNvSpPr>
          <p:nvPr/>
        </p:nvSpPr>
        <p:spPr bwMode="auto">
          <a:xfrm>
            <a:off x="5331512" y="2595379"/>
            <a:ext cx="135886" cy="542495"/>
          </a:xfrm>
          <a:prstGeom prst="rect">
            <a:avLst/>
          </a:prstGeom>
          <a:solidFill>
            <a:schemeClr val="bg1"/>
          </a:solidFill>
          <a:ln w="952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46" name="Rectangle 8">
            <a:extLst>
              <a:ext uri="{FF2B5EF4-FFF2-40B4-BE49-F238E27FC236}">
                <a16:creationId xmlns:a16="http://schemas.microsoft.com/office/drawing/2014/main" id="{CE42A2CC-5C78-42A1-A432-1F155C20A73D}"/>
              </a:ext>
            </a:extLst>
          </p:cNvPr>
          <p:cNvSpPr>
            <a:spLocks noChangeArrowheads="1"/>
          </p:cNvSpPr>
          <p:nvPr/>
        </p:nvSpPr>
        <p:spPr bwMode="auto">
          <a:xfrm>
            <a:off x="5170611" y="2760220"/>
            <a:ext cx="135885" cy="377654"/>
          </a:xfrm>
          <a:prstGeom prst="rect">
            <a:avLst/>
          </a:prstGeom>
          <a:solidFill>
            <a:schemeClr val="bg1"/>
          </a:solidFill>
          <a:ln w="952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dirty="0">
              <a:solidFill>
                <a:schemeClr val="bg1"/>
              </a:solidFill>
            </a:endParaRPr>
          </a:p>
        </p:txBody>
      </p:sp>
      <p:sp>
        <p:nvSpPr>
          <p:cNvPr id="47" name="Rectangle 9">
            <a:extLst>
              <a:ext uri="{FF2B5EF4-FFF2-40B4-BE49-F238E27FC236}">
                <a16:creationId xmlns:a16="http://schemas.microsoft.com/office/drawing/2014/main" id="{4A922212-37FB-49DE-85AE-E719949739DF}"/>
              </a:ext>
            </a:extLst>
          </p:cNvPr>
          <p:cNvSpPr>
            <a:spLocks noChangeArrowheads="1"/>
          </p:cNvSpPr>
          <p:nvPr/>
        </p:nvSpPr>
        <p:spPr bwMode="auto">
          <a:xfrm>
            <a:off x="5040640" y="2846372"/>
            <a:ext cx="104955" cy="291502"/>
          </a:xfrm>
          <a:prstGeom prst="rect">
            <a:avLst/>
          </a:prstGeom>
          <a:solidFill>
            <a:schemeClr val="bg1"/>
          </a:solidFill>
          <a:ln w="952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grpSp>
        <p:nvGrpSpPr>
          <p:cNvPr id="48" name="Group 47">
            <a:extLst>
              <a:ext uri="{FF2B5EF4-FFF2-40B4-BE49-F238E27FC236}">
                <a16:creationId xmlns:a16="http://schemas.microsoft.com/office/drawing/2014/main" id="{DEEDB91F-6E62-4B4D-8C1C-3643CB8D8965}"/>
              </a:ext>
            </a:extLst>
          </p:cNvPr>
          <p:cNvGrpSpPr/>
          <p:nvPr/>
        </p:nvGrpSpPr>
        <p:grpSpPr>
          <a:xfrm>
            <a:off x="6678448" y="4408194"/>
            <a:ext cx="600949" cy="590284"/>
            <a:chOff x="2900363" y="1982788"/>
            <a:chExt cx="192087" cy="169863"/>
          </a:xfrm>
          <a:solidFill>
            <a:schemeClr val="bg1"/>
          </a:solidFill>
        </p:grpSpPr>
        <p:sp>
          <p:nvSpPr>
            <p:cNvPr id="49" name="Freeform 805">
              <a:extLst>
                <a:ext uri="{FF2B5EF4-FFF2-40B4-BE49-F238E27FC236}">
                  <a16:creationId xmlns:a16="http://schemas.microsoft.com/office/drawing/2014/main" id="{96184271-CAA0-4D2D-993A-C5DA83B00EB0}"/>
                </a:ext>
              </a:extLst>
            </p:cNvPr>
            <p:cNvSpPr>
              <a:spLocks noEditPoints="1"/>
            </p:cNvSpPr>
            <p:nvPr/>
          </p:nvSpPr>
          <p:spPr bwMode="auto">
            <a:xfrm>
              <a:off x="2900363" y="1982788"/>
              <a:ext cx="192087" cy="169863"/>
            </a:xfrm>
            <a:custGeom>
              <a:avLst/>
              <a:gdLst>
                <a:gd name="T0" fmla="*/ 32 w 64"/>
                <a:gd name="T1" fmla="*/ 57 h 57"/>
                <a:gd name="T2" fmla="*/ 31 w 64"/>
                <a:gd name="T3" fmla="*/ 56 h 57"/>
                <a:gd name="T4" fmla="*/ 5 w 64"/>
                <a:gd name="T5" fmla="*/ 31 h 57"/>
                <a:gd name="T6" fmla="*/ 5 w 64"/>
                <a:gd name="T7" fmla="*/ 31 h 57"/>
                <a:gd name="T8" fmla="*/ 0 w 64"/>
                <a:gd name="T9" fmla="*/ 18 h 57"/>
                <a:gd name="T10" fmla="*/ 5 w 64"/>
                <a:gd name="T11" fmla="*/ 5 h 57"/>
                <a:gd name="T12" fmla="*/ 18 w 64"/>
                <a:gd name="T13" fmla="*/ 0 h 57"/>
                <a:gd name="T14" fmla="*/ 31 w 64"/>
                <a:gd name="T15" fmla="*/ 5 h 57"/>
                <a:gd name="T16" fmla="*/ 31 w 64"/>
                <a:gd name="T17" fmla="*/ 5 h 57"/>
                <a:gd name="T18" fmla="*/ 32 w 64"/>
                <a:gd name="T19" fmla="*/ 7 h 57"/>
                <a:gd name="T20" fmla="*/ 33 w 64"/>
                <a:gd name="T21" fmla="*/ 5 h 57"/>
                <a:gd name="T22" fmla="*/ 33 w 64"/>
                <a:gd name="T23" fmla="*/ 5 h 57"/>
                <a:gd name="T24" fmla="*/ 46 w 64"/>
                <a:gd name="T25" fmla="*/ 0 h 57"/>
                <a:gd name="T26" fmla="*/ 59 w 64"/>
                <a:gd name="T27" fmla="*/ 5 h 57"/>
                <a:gd name="T28" fmla="*/ 59 w 64"/>
                <a:gd name="T29" fmla="*/ 5 h 57"/>
                <a:gd name="T30" fmla="*/ 59 w 64"/>
                <a:gd name="T31" fmla="*/ 5 h 57"/>
                <a:gd name="T32" fmla="*/ 64 w 64"/>
                <a:gd name="T33" fmla="*/ 18 h 57"/>
                <a:gd name="T34" fmla="*/ 59 w 64"/>
                <a:gd name="T35" fmla="*/ 31 h 57"/>
                <a:gd name="T36" fmla="*/ 59 w 64"/>
                <a:gd name="T37" fmla="*/ 31 h 57"/>
                <a:gd name="T38" fmla="*/ 56 w 64"/>
                <a:gd name="T39" fmla="*/ 33 h 57"/>
                <a:gd name="T40" fmla="*/ 33 w 64"/>
                <a:gd name="T41" fmla="*/ 56 h 57"/>
                <a:gd name="T42" fmla="*/ 32 w 64"/>
                <a:gd name="T43" fmla="*/ 57 h 57"/>
                <a:gd name="T44" fmla="*/ 8 w 64"/>
                <a:gd name="T45" fmla="*/ 28 h 57"/>
                <a:gd name="T46" fmla="*/ 11 w 64"/>
                <a:gd name="T47" fmla="*/ 31 h 57"/>
                <a:gd name="T48" fmla="*/ 32 w 64"/>
                <a:gd name="T49" fmla="*/ 52 h 57"/>
                <a:gd name="T50" fmla="*/ 56 w 64"/>
                <a:gd name="T51" fmla="*/ 28 h 57"/>
                <a:gd name="T52" fmla="*/ 56 w 64"/>
                <a:gd name="T53" fmla="*/ 28 h 57"/>
                <a:gd name="T54" fmla="*/ 60 w 64"/>
                <a:gd name="T55" fmla="*/ 18 h 57"/>
                <a:gd name="T56" fmla="*/ 56 w 64"/>
                <a:gd name="T57" fmla="*/ 8 h 57"/>
                <a:gd name="T58" fmla="*/ 56 w 64"/>
                <a:gd name="T59" fmla="*/ 8 h 57"/>
                <a:gd name="T60" fmla="*/ 36 w 64"/>
                <a:gd name="T61" fmla="*/ 8 h 57"/>
                <a:gd name="T62" fmla="*/ 36 w 64"/>
                <a:gd name="T63" fmla="*/ 8 h 57"/>
                <a:gd name="T64" fmla="*/ 33 w 64"/>
                <a:gd name="T65" fmla="*/ 11 h 57"/>
                <a:gd name="T66" fmla="*/ 31 w 64"/>
                <a:gd name="T67" fmla="*/ 11 h 57"/>
                <a:gd name="T68" fmla="*/ 28 w 64"/>
                <a:gd name="T69" fmla="*/ 8 h 57"/>
                <a:gd name="T70" fmla="*/ 28 w 64"/>
                <a:gd name="T71" fmla="*/ 8 h 57"/>
                <a:gd name="T72" fmla="*/ 8 w 64"/>
                <a:gd name="T73" fmla="*/ 8 h 57"/>
                <a:gd name="T74" fmla="*/ 4 w 64"/>
                <a:gd name="T75" fmla="*/ 18 h 57"/>
                <a:gd name="T76" fmla="*/ 8 w 64"/>
                <a:gd name="T77" fmla="*/ 28 h 57"/>
                <a:gd name="T78" fmla="*/ 8 w 64"/>
                <a:gd name="T79"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57">
                  <a:moveTo>
                    <a:pt x="32" y="57"/>
                  </a:moveTo>
                  <a:cubicBezTo>
                    <a:pt x="31" y="57"/>
                    <a:pt x="31" y="56"/>
                    <a:pt x="31" y="56"/>
                  </a:cubicBezTo>
                  <a:cubicBezTo>
                    <a:pt x="5" y="31"/>
                    <a:pt x="5" y="31"/>
                    <a:pt x="5" y="31"/>
                  </a:cubicBezTo>
                  <a:cubicBezTo>
                    <a:pt x="5" y="31"/>
                    <a:pt x="5" y="31"/>
                    <a:pt x="5" y="31"/>
                  </a:cubicBezTo>
                  <a:cubicBezTo>
                    <a:pt x="2" y="27"/>
                    <a:pt x="0" y="23"/>
                    <a:pt x="0" y="18"/>
                  </a:cubicBezTo>
                  <a:cubicBezTo>
                    <a:pt x="0" y="13"/>
                    <a:pt x="2" y="9"/>
                    <a:pt x="5" y="5"/>
                  </a:cubicBezTo>
                  <a:cubicBezTo>
                    <a:pt x="9" y="2"/>
                    <a:pt x="13" y="0"/>
                    <a:pt x="18" y="0"/>
                  </a:cubicBezTo>
                  <a:cubicBezTo>
                    <a:pt x="23" y="0"/>
                    <a:pt x="27" y="2"/>
                    <a:pt x="31" y="5"/>
                  </a:cubicBezTo>
                  <a:cubicBezTo>
                    <a:pt x="31" y="5"/>
                    <a:pt x="31" y="5"/>
                    <a:pt x="31" y="5"/>
                  </a:cubicBezTo>
                  <a:cubicBezTo>
                    <a:pt x="32" y="7"/>
                    <a:pt x="32" y="7"/>
                    <a:pt x="32" y="7"/>
                  </a:cubicBezTo>
                  <a:cubicBezTo>
                    <a:pt x="33" y="5"/>
                    <a:pt x="33" y="5"/>
                    <a:pt x="33" y="5"/>
                  </a:cubicBezTo>
                  <a:cubicBezTo>
                    <a:pt x="33" y="5"/>
                    <a:pt x="33" y="5"/>
                    <a:pt x="33" y="5"/>
                  </a:cubicBezTo>
                  <a:cubicBezTo>
                    <a:pt x="37" y="2"/>
                    <a:pt x="41" y="0"/>
                    <a:pt x="46" y="0"/>
                  </a:cubicBezTo>
                  <a:cubicBezTo>
                    <a:pt x="51" y="0"/>
                    <a:pt x="55" y="2"/>
                    <a:pt x="59" y="5"/>
                  </a:cubicBezTo>
                  <a:cubicBezTo>
                    <a:pt x="59" y="5"/>
                    <a:pt x="59" y="5"/>
                    <a:pt x="59" y="5"/>
                  </a:cubicBezTo>
                  <a:cubicBezTo>
                    <a:pt x="59" y="5"/>
                    <a:pt x="59" y="5"/>
                    <a:pt x="59" y="5"/>
                  </a:cubicBezTo>
                  <a:cubicBezTo>
                    <a:pt x="62" y="9"/>
                    <a:pt x="64" y="13"/>
                    <a:pt x="64" y="18"/>
                  </a:cubicBezTo>
                  <a:cubicBezTo>
                    <a:pt x="64" y="23"/>
                    <a:pt x="62" y="27"/>
                    <a:pt x="59" y="31"/>
                  </a:cubicBezTo>
                  <a:cubicBezTo>
                    <a:pt x="59" y="31"/>
                    <a:pt x="59" y="31"/>
                    <a:pt x="59" y="31"/>
                  </a:cubicBezTo>
                  <a:cubicBezTo>
                    <a:pt x="56" y="33"/>
                    <a:pt x="56" y="33"/>
                    <a:pt x="56" y="33"/>
                  </a:cubicBezTo>
                  <a:cubicBezTo>
                    <a:pt x="33" y="56"/>
                    <a:pt x="33" y="56"/>
                    <a:pt x="33" y="56"/>
                  </a:cubicBezTo>
                  <a:cubicBezTo>
                    <a:pt x="33" y="56"/>
                    <a:pt x="33" y="57"/>
                    <a:pt x="32" y="57"/>
                  </a:cubicBezTo>
                  <a:close/>
                  <a:moveTo>
                    <a:pt x="8" y="28"/>
                  </a:moveTo>
                  <a:cubicBezTo>
                    <a:pt x="11" y="31"/>
                    <a:pt x="11" y="31"/>
                    <a:pt x="11" y="31"/>
                  </a:cubicBezTo>
                  <a:cubicBezTo>
                    <a:pt x="32" y="52"/>
                    <a:pt x="32" y="52"/>
                    <a:pt x="32" y="52"/>
                  </a:cubicBezTo>
                  <a:cubicBezTo>
                    <a:pt x="56" y="28"/>
                    <a:pt x="56" y="28"/>
                    <a:pt x="56" y="28"/>
                  </a:cubicBezTo>
                  <a:cubicBezTo>
                    <a:pt x="56" y="28"/>
                    <a:pt x="56" y="28"/>
                    <a:pt x="56" y="28"/>
                  </a:cubicBezTo>
                  <a:cubicBezTo>
                    <a:pt x="59" y="25"/>
                    <a:pt x="60" y="22"/>
                    <a:pt x="60" y="18"/>
                  </a:cubicBezTo>
                  <a:cubicBezTo>
                    <a:pt x="60" y="14"/>
                    <a:pt x="59" y="11"/>
                    <a:pt x="56" y="8"/>
                  </a:cubicBezTo>
                  <a:cubicBezTo>
                    <a:pt x="56" y="8"/>
                    <a:pt x="56" y="8"/>
                    <a:pt x="56" y="8"/>
                  </a:cubicBezTo>
                  <a:cubicBezTo>
                    <a:pt x="51" y="3"/>
                    <a:pt x="41" y="3"/>
                    <a:pt x="36" y="8"/>
                  </a:cubicBezTo>
                  <a:cubicBezTo>
                    <a:pt x="36" y="8"/>
                    <a:pt x="36" y="8"/>
                    <a:pt x="36" y="8"/>
                  </a:cubicBezTo>
                  <a:cubicBezTo>
                    <a:pt x="33" y="11"/>
                    <a:pt x="33" y="11"/>
                    <a:pt x="33" y="11"/>
                  </a:cubicBezTo>
                  <a:cubicBezTo>
                    <a:pt x="33" y="12"/>
                    <a:pt x="31" y="12"/>
                    <a:pt x="31" y="11"/>
                  </a:cubicBezTo>
                  <a:cubicBezTo>
                    <a:pt x="28" y="8"/>
                    <a:pt x="28" y="8"/>
                    <a:pt x="28" y="8"/>
                  </a:cubicBezTo>
                  <a:cubicBezTo>
                    <a:pt x="28" y="8"/>
                    <a:pt x="28" y="8"/>
                    <a:pt x="28" y="8"/>
                  </a:cubicBezTo>
                  <a:cubicBezTo>
                    <a:pt x="23" y="3"/>
                    <a:pt x="13" y="3"/>
                    <a:pt x="8" y="8"/>
                  </a:cubicBezTo>
                  <a:cubicBezTo>
                    <a:pt x="5" y="11"/>
                    <a:pt x="4" y="14"/>
                    <a:pt x="4" y="18"/>
                  </a:cubicBezTo>
                  <a:cubicBezTo>
                    <a:pt x="4" y="22"/>
                    <a:pt x="5" y="25"/>
                    <a:pt x="8" y="28"/>
                  </a:cubicBezTo>
                  <a:cubicBezTo>
                    <a:pt x="8" y="28"/>
                    <a:pt x="8" y="28"/>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806">
              <a:extLst>
                <a:ext uri="{FF2B5EF4-FFF2-40B4-BE49-F238E27FC236}">
                  <a16:creationId xmlns:a16="http://schemas.microsoft.com/office/drawing/2014/main" id="{074B5D89-5877-400C-BE43-EE5A5F679A29}"/>
                </a:ext>
              </a:extLst>
            </p:cNvPr>
            <p:cNvSpPr>
              <a:spLocks/>
            </p:cNvSpPr>
            <p:nvPr/>
          </p:nvSpPr>
          <p:spPr bwMode="auto">
            <a:xfrm>
              <a:off x="2900363" y="2030413"/>
              <a:ext cx="71437" cy="11113"/>
            </a:xfrm>
            <a:custGeom>
              <a:avLst/>
              <a:gdLst>
                <a:gd name="T0" fmla="*/ 22 w 24"/>
                <a:gd name="T1" fmla="*/ 4 h 4"/>
                <a:gd name="T2" fmla="*/ 2 w 24"/>
                <a:gd name="T3" fmla="*/ 4 h 4"/>
                <a:gd name="T4" fmla="*/ 0 w 24"/>
                <a:gd name="T5" fmla="*/ 2 h 4"/>
                <a:gd name="T6" fmla="*/ 2 w 24"/>
                <a:gd name="T7" fmla="*/ 0 h 4"/>
                <a:gd name="T8" fmla="*/ 22 w 24"/>
                <a:gd name="T9" fmla="*/ 0 h 4"/>
                <a:gd name="T10" fmla="*/ 24 w 24"/>
                <a:gd name="T11" fmla="*/ 2 h 4"/>
                <a:gd name="T12" fmla="*/ 2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2" y="4"/>
                  </a:moveTo>
                  <a:cubicBezTo>
                    <a:pt x="2" y="4"/>
                    <a:pt x="2" y="4"/>
                    <a:pt x="2" y="4"/>
                  </a:cubicBezTo>
                  <a:cubicBezTo>
                    <a:pt x="1" y="4"/>
                    <a:pt x="0" y="3"/>
                    <a:pt x="0" y="2"/>
                  </a:cubicBezTo>
                  <a:cubicBezTo>
                    <a:pt x="0" y="1"/>
                    <a:pt x="1" y="0"/>
                    <a:pt x="2" y="0"/>
                  </a:cubicBezTo>
                  <a:cubicBezTo>
                    <a:pt x="22" y="0"/>
                    <a:pt x="22" y="0"/>
                    <a:pt x="22" y="0"/>
                  </a:cubicBezTo>
                  <a:cubicBezTo>
                    <a:pt x="23" y="0"/>
                    <a:pt x="24" y="1"/>
                    <a:pt x="24" y="2"/>
                  </a:cubicBezTo>
                  <a:cubicBezTo>
                    <a:pt x="24" y="3"/>
                    <a:pt x="23" y="4"/>
                    <a:pt x="2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807">
              <a:extLst>
                <a:ext uri="{FF2B5EF4-FFF2-40B4-BE49-F238E27FC236}">
                  <a16:creationId xmlns:a16="http://schemas.microsoft.com/office/drawing/2014/main" id="{1EA2CB25-5BD2-4D16-8495-7CE78AC00A60}"/>
                </a:ext>
              </a:extLst>
            </p:cNvPr>
            <p:cNvSpPr>
              <a:spLocks/>
            </p:cNvSpPr>
            <p:nvPr/>
          </p:nvSpPr>
          <p:spPr bwMode="auto">
            <a:xfrm>
              <a:off x="3021013" y="2030413"/>
              <a:ext cx="71437" cy="11113"/>
            </a:xfrm>
            <a:custGeom>
              <a:avLst/>
              <a:gdLst>
                <a:gd name="T0" fmla="*/ 22 w 24"/>
                <a:gd name="T1" fmla="*/ 4 h 4"/>
                <a:gd name="T2" fmla="*/ 2 w 24"/>
                <a:gd name="T3" fmla="*/ 4 h 4"/>
                <a:gd name="T4" fmla="*/ 0 w 24"/>
                <a:gd name="T5" fmla="*/ 2 h 4"/>
                <a:gd name="T6" fmla="*/ 2 w 24"/>
                <a:gd name="T7" fmla="*/ 0 h 4"/>
                <a:gd name="T8" fmla="*/ 22 w 24"/>
                <a:gd name="T9" fmla="*/ 0 h 4"/>
                <a:gd name="T10" fmla="*/ 24 w 24"/>
                <a:gd name="T11" fmla="*/ 2 h 4"/>
                <a:gd name="T12" fmla="*/ 2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2" y="4"/>
                  </a:moveTo>
                  <a:cubicBezTo>
                    <a:pt x="2" y="4"/>
                    <a:pt x="2" y="4"/>
                    <a:pt x="2" y="4"/>
                  </a:cubicBezTo>
                  <a:cubicBezTo>
                    <a:pt x="1" y="4"/>
                    <a:pt x="0" y="3"/>
                    <a:pt x="0" y="2"/>
                  </a:cubicBezTo>
                  <a:cubicBezTo>
                    <a:pt x="0" y="1"/>
                    <a:pt x="1" y="0"/>
                    <a:pt x="2" y="0"/>
                  </a:cubicBezTo>
                  <a:cubicBezTo>
                    <a:pt x="22" y="0"/>
                    <a:pt x="22" y="0"/>
                    <a:pt x="22" y="0"/>
                  </a:cubicBezTo>
                  <a:cubicBezTo>
                    <a:pt x="23" y="0"/>
                    <a:pt x="24" y="1"/>
                    <a:pt x="24" y="2"/>
                  </a:cubicBezTo>
                  <a:cubicBezTo>
                    <a:pt x="24" y="3"/>
                    <a:pt x="23" y="4"/>
                    <a:pt x="2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808">
              <a:extLst>
                <a:ext uri="{FF2B5EF4-FFF2-40B4-BE49-F238E27FC236}">
                  <a16:creationId xmlns:a16="http://schemas.microsoft.com/office/drawing/2014/main" id="{8192E219-B743-4870-AA29-FF6EADC08C7F}"/>
                </a:ext>
              </a:extLst>
            </p:cNvPr>
            <p:cNvSpPr>
              <a:spLocks/>
            </p:cNvSpPr>
            <p:nvPr/>
          </p:nvSpPr>
          <p:spPr bwMode="auto">
            <a:xfrm>
              <a:off x="2960688" y="2006601"/>
              <a:ext cx="11112" cy="34925"/>
            </a:xfrm>
            <a:custGeom>
              <a:avLst/>
              <a:gdLst>
                <a:gd name="T0" fmla="*/ 2 w 4"/>
                <a:gd name="T1" fmla="*/ 12 h 12"/>
                <a:gd name="T2" fmla="*/ 0 w 4"/>
                <a:gd name="T3" fmla="*/ 10 h 12"/>
                <a:gd name="T4" fmla="*/ 0 w 4"/>
                <a:gd name="T5" fmla="*/ 2 h 12"/>
                <a:gd name="T6" fmla="*/ 2 w 4"/>
                <a:gd name="T7" fmla="*/ 0 h 12"/>
                <a:gd name="T8" fmla="*/ 4 w 4"/>
                <a:gd name="T9" fmla="*/ 2 h 12"/>
                <a:gd name="T10" fmla="*/ 4 w 4"/>
                <a:gd name="T11" fmla="*/ 10 h 12"/>
                <a:gd name="T12" fmla="*/ 2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2" y="12"/>
                  </a:moveTo>
                  <a:cubicBezTo>
                    <a:pt x="1" y="12"/>
                    <a:pt x="0" y="11"/>
                    <a:pt x="0" y="10"/>
                  </a:cubicBezTo>
                  <a:cubicBezTo>
                    <a:pt x="0" y="2"/>
                    <a:pt x="0" y="2"/>
                    <a:pt x="0" y="2"/>
                  </a:cubicBezTo>
                  <a:cubicBezTo>
                    <a:pt x="0" y="1"/>
                    <a:pt x="1" y="0"/>
                    <a:pt x="2" y="0"/>
                  </a:cubicBezTo>
                  <a:cubicBezTo>
                    <a:pt x="3" y="0"/>
                    <a:pt x="4" y="1"/>
                    <a:pt x="4" y="2"/>
                  </a:cubicBezTo>
                  <a:cubicBezTo>
                    <a:pt x="4" y="10"/>
                    <a:pt x="4" y="10"/>
                    <a:pt x="4" y="10"/>
                  </a:cubicBezTo>
                  <a:cubicBezTo>
                    <a:pt x="4" y="11"/>
                    <a:pt x="3" y="12"/>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809">
              <a:extLst>
                <a:ext uri="{FF2B5EF4-FFF2-40B4-BE49-F238E27FC236}">
                  <a16:creationId xmlns:a16="http://schemas.microsoft.com/office/drawing/2014/main" id="{1EDB466D-BA11-496E-9C79-78823A0ED79D}"/>
                </a:ext>
              </a:extLst>
            </p:cNvPr>
            <p:cNvSpPr>
              <a:spLocks/>
            </p:cNvSpPr>
            <p:nvPr/>
          </p:nvSpPr>
          <p:spPr bwMode="auto">
            <a:xfrm>
              <a:off x="3021013" y="2030413"/>
              <a:ext cx="11112" cy="34925"/>
            </a:xfrm>
            <a:custGeom>
              <a:avLst/>
              <a:gdLst>
                <a:gd name="T0" fmla="*/ 2 w 4"/>
                <a:gd name="T1" fmla="*/ 12 h 12"/>
                <a:gd name="T2" fmla="*/ 0 w 4"/>
                <a:gd name="T3" fmla="*/ 10 h 12"/>
                <a:gd name="T4" fmla="*/ 0 w 4"/>
                <a:gd name="T5" fmla="*/ 2 h 12"/>
                <a:gd name="T6" fmla="*/ 2 w 4"/>
                <a:gd name="T7" fmla="*/ 0 h 12"/>
                <a:gd name="T8" fmla="*/ 4 w 4"/>
                <a:gd name="T9" fmla="*/ 2 h 12"/>
                <a:gd name="T10" fmla="*/ 4 w 4"/>
                <a:gd name="T11" fmla="*/ 10 h 12"/>
                <a:gd name="T12" fmla="*/ 2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2" y="12"/>
                  </a:moveTo>
                  <a:cubicBezTo>
                    <a:pt x="1" y="12"/>
                    <a:pt x="0" y="11"/>
                    <a:pt x="0" y="10"/>
                  </a:cubicBezTo>
                  <a:cubicBezTo>
                    <a:pt x="0" y="2"/>
                    <a:pt x="0" y="2"/>
                    <a:pt x="0" y="2"/>
                  </a:cubicBezTo>
                  <a:cubicBezTo>
                    <a:pt x="0" y="1"/>
                    <a:pt x="1" y="0"/>
                    <a:pt x="2" y="0"/>
                  </a:cubicBezTo>
                  <a:cubicBezTo>
                    <a:pt x="3" y="0"/>
                    <a:pt x="4" y="1"/>
                    <a:pt x="4" y="2"/>
                  </a:cubicBezTo>
                  <a:cubicBezTo>
                    <a:pt x="4" y="10"/>
                    <a:pt x="4" y="10"/>
                    <a:pt x="4" y="10"/>
                  </a:cubicBezTo>
                  <a:cubicBezTo>
                    <a:pt x="4" y="11"/>
                    <a:pt x="3" y="12"/>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810">
              <a:extLst>
                <a:ext uri="{FF2B5EF4-FFF2-40B4-BE49-F238E27FC236}">
                  <a16:creationId xmlns:a16="http://schemas.microsoft.com/office/drawing/2014/main" id="{23A80FD3-84BC-4E5F-BC9B-1A144EC9F170}"/>
                </a:ext>
              </a:extLst>
            </p:cNvPr>
            <p:cNvSpPr>
              <a:spLocks/>
            </p:cNvSpPr>
            <p:nvPr/>
          </p:nvSpPr>
          <p:spPr bwMode="auto">
            <a:xfrm>
              <a:off x="2960688" y="2006601"/>
              <a:ext cx="71437" cy="58738"/>
            </a:xfrm>
            <a:custGeom>
              <a:avLst/>
              <a:gdLst>
                <a:gd name="T0" fmla="*/ 22 w 24"/>
                <a:gd name="T1" fmla="*/ 20 h 20"/>
                <a:gd name="T2" fmla="*/ 21 w 24"/>
                <a:gd name="T3" fmla="*/ 20 h 20"/>
                <a:gd name="T4" fmla="*/ 1 w 24"/>
                <a:gd name="T5" fmla="*/ 4 h 20"/>
                <a:gd name="T6" fmla="*/ 0 w 24"/>
                <a:gd name="T7" fmla="*/ 1 h 20"/>
                <a:gd name="T8" fmla="*/ 3 w 24"/>
                <a:gd name="T9" fmla="*/ 0 h 20"/>
                <a:gd name="T10" fmla="*/ 23 w 24"/>
                <a:gd name="T11" fmla="*/ 16 h 20"/>
                <a:gd name="T12" fmla="*/ 24 w 24"/>
                <a:gd name="T13" fmla="*/ 19 h 20"/>
                <a:gd name="T14" fmla="*/ 22 w 24"/>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0">
                  <a:moveTo>
                    <a:pt x="22" y="20"/>
                  </a:moveTo>
                  <a:cubicBezTo>
                    <a:pt x="22" y="20"/>
                    <a:pt x="21" y="20"/>
                    <a:pt x="21" y="20"/>
                  </a:cubicBezTo>
                  <a:cubicBezTo>
                    <a:pt x="1" y="4"/>
                    <a:pt x="1" y="4"/>
                    <a:pt x="1" y="4"/>
                  </a:cubicBezTo>
                  <a:cubicBezTo>
                    <a:pt x="0" y="3"/>
                    <a:pt x="0" y="2"/>
                    <a:pt x="0" y="1"/>
                  </a:cubicBezTo>
                  <a:cubicBezTo>
                    <a:pt x="1" y="0"/>
                    <a:pt x="2" y="0"/>
                    <a:pt x="3" y="0"/>
                  </a:cubicBezTo>
                  <a:cubicBezTo>
                    <a:pt x="23" y="16"/>
                    <a:pt x="23" y="16"/>
                    <a:pt x="23" y="16"/>
                  </a:cubicBezTo>
                  <a:cubicBezTo>
                    <a:pt x="24" y="17"/>
                    <a:pt x="24" y="18"/>
                    <a:pt x="24" y="19"/>
                  </a:cubicBezTo>
                  <a:cubicBezTo>
                    <a:pt x="23" y="20"/>
                    <a:pt x="23" y="20"/>
                    <a:pt x="2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Box 28">
            <a:extLst>
              <a:ext uri="{FF2B5EF4-FFF2-40B4-BE49-F238E27FC236}">
                <a16:creationId xmlns:a16="http://schemas.microsoft.com/office/drawing/2014/main" id="{49B5BFEA-2594-4211-9DCE-2A318F7A47EA}"/>
              </a:ext>
            </a:extLst>
          </p:cNvPr>
          <p:cNvSpPr txBox="1"/>
          <p:nvPr/>
        </p:nvSpPr>
        <p:spPr>
          <a:xfrm>
            <a:off x="4948908" y="5959568"/>
            <a:ext cx="2455085" cy="276999"/>
          </a:xfrm>
          <a:prstGeom prst="rect">
            <a:avLst/>
          </a:prstGeom>
          <a:noFill/>
          <a:ln w="6350">
            <a:noFill/>
            <a:prstDash val="dash"/>
          </a:ln>
        </p:spPr>
        <p:txBody>
          <a:bodyPr wrap="square" lIns="0" tIns="0" rIns="0" bIns="0" rtlCol="0" anchor="ctr">
            <a:spAutoFit/>
          </a:bodyPr>
          <a:lstStyle/>
          <a:p>
            <a:r>
              <a:rPr lang="en-GB" dirty="0">
                <a:latin typeface="+mj-lt"/>
                <a:cs typeface="Arial" panose="020B0604020202020204" pitchFamily="34" charset="0"/>
              </a:rPr>
              <a:t>(NI Cancer Registry, 2017).</a:t>
            </a:r>
            <a:endParaRPr lang="en-US" dirty="0">
              <a:cs typeface="Arial" panose="020B0604020202020204" pitchFamily="34" charset="0"/>
            </a:endParaRPr>
          </a:p>
        </p:txBody>
      </p:sp>
    </p:spTree>
    <p:extLst>
      <p:ext uri="{BB962C8B-B14F-4D97-AF65-F5344CB8AC3E}">
        <p14:creationId xmlns:p14="http://schemas.microsoft.com/office/powerpoint/2010/main" val="2207359537"/>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762B6290-CE96-46E1-8C20-D6728A7669B9}"/>
              </a:ext>
            </a:extLst>
          </p:cNvPr>
          <p:cNvSpPr/>
          <p:nvPr/>
        </p:nvSpPr>
        <p:spPr>
          <a:xfrm>
            <a:off x="4706024" y="2654063"/>
            <a:ext cx="2779952" cy="277995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mj-lt"/>
            </a:endParaRPr>
          </a:p>
        </p:txBody>
      </p:sp>
      <p:sp>
        <p:nvSpPr>
          <p:cNvPr id="4" name="TextBox 3">
            <a:extLst>
              <a:ext uri="{FF2B5EF4-FFF2-40B4-BE49-F238E27FC236}">
                <a16:creationId xmlns:a16="http://schemas.microsoft.com/office/drawing/2014/main" id="{6B46A2F1-4473-422F-BFD6-5764E2467869}"/>
              </a:ext>
            </a:extLst>
          </p:cNvPr>
          <p:cNvSpPr txBox="1"/>
          <p:nvPr/>
        </p:nvSpPr>
        <p:spPr>
          <a:xfrm>
            <a:off x="482600" y="124926"/>
            <a:ext cx="11226800" cy="615553"/>
          </a:xfrm>
          <a:prstGeom prst="rect">
            <a:avLst/>
          </a:prstGeom>
          <a:noFill/>
        </p:spPr>
        <p:txBody>
          <a:bodyPr wrap="square" lIns="0" tIns="0" rIns="0" bIns="0" rtlCol="0">
            <a:spAutoFit/>
          </a:bodyPr>
          <a:lstStyle/>
          <a:p>
            <a:r>
              <a:rPr lang="en-US" sz="4000" dirty="0">
                <a:solidFill>
                  <a:schemeClr val="tx1">
                    <a:lumMod val="75000"/>
                    <a:lumOff val="25000"/>
                  </a:schemeClr>
                </a:solidFill>
                <a:latin typeface="+mj-lt"/>
              </a:rPr>
              <a:t>Our Main Objectives</a:t>
            </a:r>
          </a:p>
        </p:txBody>
      </p:sp>
      <p:sp>
        <p:nvSpPr>
          <p:cNvPr id="11" name="Freeform 6">
            <a:extLst>
              <a:ext uri="{FF2B5EF4-FFF2-40B4-BE49-F238E27FC236}">
                <a16:creationId xmlns:a16="http://schemas.microsoft.com/office/drawing/2014/main" id="{BAD5CDBA-F9AB-4A3F-8C2F-41D82F08D562}"/>
              </a:ext>
            </a:extLst>
          </p:cNvPr>
          <p:cNvSpPr>
            <a:spLocks/>
          </p:cNvSpPr>
          <p:nvPr/>
        </p:nvSpPr>
        <p:spPr bwMode="auto">
          <a:xfrm rot="3600000">
            <a:off x="6174345" y="3280497"/>
            <a:ext cx="1765300" cy="2720975"/>
          </a:xfrm>
          <a:custGeom>
            <a:avLst/>
            <a:gdLst>
              <a:gd name="T0" fmla="*/ 173 w 173"/>
              <a:gd name="T1" fmla="*/ 186 h 267"/>
              <a:gd name="T2" fmla="*/ 0 w 173"/>
              <a:gd name="T3" fmla="*/ 0 h 267"/>
              <a:gd name="T4" fmla="*/ 0 w 173"/>
              <a:gd name="T5" fmla="*/ 33 h 267"/>
              <a:gd name="T6" fmla="*/ 141 w 173"/>
              <a:gd name="T7" fmla="*/ 186 h 267"/>
              <a:gd name="T8" fmla="*/ 126 w 173"/>
              <a:gd name="T9" fmla="*/ 251 h 267"/>
              <a:gd name="T10" fmla="*/ 155 w 173"/>
              <a:gd name="T11" fmla="*/ 267 h 267"/>
              <a:gd name="T12" fmla="*/ 173 w 173"/>
              <a:gd name="T13" fmla="*/ 186 h 267"/>
            </a:gdLst>
            <a:ahLst/>
            <a:cxnLst>
              <a:cxn ang="0">
                <a:pos x="T0" y="T1"/>
              </a:cxn>
              <a:cxn ang="0">
                <a:pos x="T2" y="T3"/>
              </a:cxn>
              <a:cxn ang="0">
                <a:pos x="T4" y="T5"/>
              </a:cxn>
              <a:cxn ang="0">
                <a:pos x="T6" y="T7"/>
              </a:cxn>
              <a:cxn ang="0">
                <a:pos x="T8" y="T9"/>
              </a:cxn>
              <a:cxn ang="0">
                <a:pos x="T10" y="T11"/>
              </a:cxn>
              <a:cxn ang="0">
                <a:pos x="T12" y="T13"/>
              </a:cxn>
            </a:cxnLst>
            <a:rect l="0" t="0" r="r" b="b"/>
            <a:pathLst>
              <a:path w="173" h="267">
                <a:moveTo>
                  <a:pt x="173" y="186"/>
                </a:moveTo>
                <a:cubicBezTo>
                  <a:pt x="173" y="87"/>
                  <a:pt x="97" y="7"/>
                  <a:pt x="0" y="0"/>
                </a:cubicBezTo>
                <a:cubicBezTo>
                  <a:pt x="0" y="33"/>
                  <a:pt x="0" y="33"/>
                  <a:pt x="0" y="33"/>
                </a:cubicBezTo>
                <a:cubicBezTo>
                  <a:pt x="79" y="40"/>
                  <a:pt x="141" y="106"/>
                  <a:pt x="141" y="186"/>
                </a:cubicBezTo>
                <a:cubicBezTo>
                  <a:pt x="141" y="209"/>
                  <a:pt x="135" y="231"/>
                  <a:pt x="126" y="251"/>
                </a:cubicBezTo>
                <a:cubicBezTo>
                  <a:pt x="155" y="267"/>
                  <a:pt x="155" y="267"/>
                  <a:pt x="155" y="267"/>
                </a:cubicBezTo>
                <a:cubicBezTo>
                  <a:pt x="167" y="243"/>
                  <a:pt x="173" y="215"/>
                  <a:pt x="173" y="18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5ECBE6F5-8B3A-4FFC-99F1-E9EACAA373F6}"/>
              </a:ext>
            </a:extLst>
          </p:cNvPr>
          <p:cNvSpPr>
            <a:spLocks/>
          </p:cNvSpPr>
          <p:nvPr/>
        </p:nvSpPr>
        <p:spPr bwMode="auto">
          <a:xfrm rot="3600000">
            <a:off x="3306097" y="4228119"/>
            <a:ext cx="3141663" cy="998538"/>
          </a:xfrm>
          <a:custGeom>
            <a:avLst/>
            <a:gdLst>
              <a:gd name="T0" fmla="*/ 28 w 308"/>
              <a:gd name="T1" fmla="*/ 0 h 98"/>
              <a:gd name="T2" fmla="*/ 0 w 308"/>
              <a:gd name="T3" fmla="*/ 16 h 98"/>
              <a:gd name="T4" fmla="*/ 154 w 308"/>
              <a:gd name="T5" fmla="*/ 98 h 98"/>
              <a:gd name="T6" fmla="*/ 308 w 308"/>
              <a:gd name="T7" fmla="*/ 16 h 98"/>
              <a:gd name="T8" fmla="*/ 280 w 308"/>
              <a:gd name="T9" fmla="*/ 0 h 98"/>
              <a:gd name="T10" fmla="*/ 154 w 308"/>
              <a:gd name="T11" fmla="*/ 66 h 98"/>
              <a:gd name="T12" fmla="*/ 28 w 308"/>
              <a:gd name="T13" fmla="*/ 0 h 98"/>
            </a:gdLst>
            <a:ahLst/>
            <a:cxnLst>
              <a:cxn ang="0">
                <a:pos x="T0" y="T1"/>
              </a:cxn>
              <a:cxn ang="0">
                <a:pos x="T2" y="T3"/>
              </a:cxn>
              <a:cxn ang="0">
                <a:pos x="T4" y="T5"/>
              </a:cxn>
              <a:cxn ang="0">
                <a:pos x="T6" y="T7"/>
              </a:cxn>
              <a:cxn ang="0">
                <a:pos x="T8" y="T9"/>
              </a:cxn>
              <a:cxn ang="0">
                <a:pos x="T10" y="T11"/>
              </a:cxn>
              <a:cxn ang="0">
                <a:pos x="T12" y="T13"/>
              </a:cxn>
            </a:cxnLst>
            <a:rect l="0" t="0" r="r" b="b"/>
            <a:pathLst>
              <a:path w="308" h="98">
                <a:moveTo>
                  <a:pt x="28" y="0"/>
                </a:moveTo>
                <a:cubicBezTo>
                  <a:pt x="0" y="16"/>
                  <a:pt x="0" y="16"/>
                  <a:pt x="0" y="16"/>
                </a:cubicBezTo>
                <a:cubicBezTo>
                  <a:pt x="33" y="66"/>
                  <a:pt x="90" y="98"/>
                  <a:pt x="154" y="98"/>
                </a:cubicBezTo>
                <a:cubicBezTo>
                  <a:pt x="218" y="98"/>
                  <a:pt x="275" y="66"/>
                  <a:pt x="308" y="16"/>
                </a:cubicBezTo>
                <a:cubicBezTo>
                  <a:pt x="280" y="0"/>
                  <a:pt x="280" y="0"/>
                  <a:pt x="280" y="0"/>
                </a:cubicBezTo>
                <a:cubicBezTo>
                  <a:pt x="252" y="40"/>
                  <a:pt x="206" y="66"/>
                  <a:pt x="154" y="66"/>
                </a:cubicBezTo>
                <a:cubicBezTo>
                  <a:pt x="102" y="66"/>
                  <a:pt x="56" y="40"/>
                  <a:pt x="28"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D51C502D-C445-4C92-9548-1BDDE953BC6F}"/>
              </a:ext>
            </a:extLst>
          </p:cNvPr>
          <p:cNvSpPr>
            <a:spLocks/>
          </p:cNvSpPr>
          <p:nvPr/>
        </p:nvSpPr>
        <p:spPr bwMode="auto">
          <a:xfrm rot="3600000">
            <a:off x="5160329" y="1522796"/>
            <a:ext cx="1763713" cy="2720975"/>
          </a:xfrm>
          <a:custGeom>
            <a:avLst/>
            <a:gdLst>
              <a:gd name="T0" fmla="*/ 47 w 173"/>
              <a:gd name="T1" fmla="*/ 251 h 267"/>
              <a:gd name="T2" fmla="*/ 32 w 173"/>
              <a:gd name="T3" fmla="*/ 186 h 267"/>
              <a:gd name="T4" fmla="*/ 173 w 173"/>
              <a:gd name="T5" fmla="*/ 33 h 267"/>
              <a:gd name="T6" fmla="*/ 173 w 173"/>
              <a:gd name="T7" fmla="*/ 0 h 267"/>
              <a:gd name="T8" fmla="*/ 0 w 173"/>
              <a:gd name="T9" fmla="*/ 186 h 267"/>
              <a:gd name="T10" fmla="*/ 18 w 173"/>
              <a:gd name="T11" fmla="*/ 267 h 267"/>
              <a:gd name="T12" fmla="*/ 47 w 173"/>
              <a:gd name="T13" fmla="*/ 251 h 267"/>
            </a:gdLst>
            <a:ahLst/>
            <a:cxnLst>
              <a:cxn ang="0">
                <a:pos x="T0" y="T1"/>
              </a:cxn>
              <a:cxn ang="0">
                <a:pos x="T2" y="T3"/>
              </a:cxn>
              <a:cxn ang="0">
                <a:pos x="T4" y="T5"/>
              </a:cxn>
              <a:cxn ang="0">
                <a:pos x="T6" y="T7"/>
              </a:cxn>
              <a:cxn ang="0">
                <a:pos x="T8" y="T9"/>
              </a:cxn>
              <a:cxn ang="0">
                <a:pos x="T10" y="T11"/>
              </a:cxn>
              <a:cxn ang="0">
                <a:pos x="T12" y="T13"/>
              </a:cxn>
            </a:cxnLst>
            <a:rect l="0" t="0" r="r" b="b"/>
            <a:pathLst>
              <a:path w="173" h="267">
                <a:moveTo>
                  <a:pt x="47" y="251"/>
                </a:moveTo>
                <a:cubicBezTo>
                  <a:pt x="38" y="231"/>
                  <a:pt x="32" y="209"/>
                  <a:pt x="32" y="186"/>
                </a:cubicBezTo>
                <a:cubicBezTo>
                  <a:pt x="32" y="106"/>
                  <a:pt x="94" y="40"/>
                  <a:pt x="173" y="33"/>
                </a:cubicBezTo>
                <a:cubicBezTo>
                  <a:pt x="173" y="0"/>
                  <a:pt x="173" y="0"/>
                  <a:pt x="173" y="0"/>
                </a:cubicBezTo>
                <a:cubicBezTo>
                  <a:pt x="76" y="7"/>
                  <a:pt x="0" y="87"/>
                  <a:pt x="0" y="186"/>
                </a:cubicBezTo>
                <a:cubicBezTo>
                  <a:pt x="0" y="215"/>
                  <a:pt x="6" y="243"/>
                  <a:pt x="18" y="267"/>
                </a:cubicBezTo>
                <a:lnTo>
                  <a:pt x="47" y="251"/>
                </a:lnTo>
                <a:close/>
              </a:path>
            </a:pathLst>
          </a:custGeom>
          <a:solidFill>
            <a:srgbClr val="39ACA9"/>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Oval 15">
            <a:extLst>
              <a:ext uri="{FF2B5EF4-FFF2-40B4-BE49-F238E27FC236}">
                <a16:creationId xmlns:a16="http://schemas.microsoft.com/office/drawing/2014/main" id="{6CB3C4AC-6C7C-410C-812A-C6C9503A5A6A}"/>
              </a:ext>
            </a:extLst>
          </p:cNvPr>
          <p:cNvSpPr/>
          <p:nvPr/>
        </p:nvSpPr>
        <p:spPr>
          <a:xfrm>
            <a:off x="5562600" y="1829644"/>
            <a:ext cx="1066800" cy="1066800"/>
          </a:xfrm>
          <a:prstGeom prst="ellipse">
            <a:avLst/>
          </a:prstGeom>
          <a:solidFill>
            <a:srgbClr val="23BBBF"/>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082EA55-CAA7-4471-8424-BC5E30F0B739}"/>
              </a:ext>
            </a:extLst>
          </p:cNvPr>
          <p:cNvSpPr/>
          <p:nvPr/>
        </p:nvSpPr>
        <p:spPr>
          <a:xfrm>
            <a:off x="7185223" y="4193988"/>
            <a:ext cx="1066800" cy="1066800"/>
          </a:xfrm>
          <a:prstGeom prst="ellipse">
            <a:avLst/>
          </a:prstGeom>
          <a:solidFill>
            <a:srgbClr val="13D3AA"/>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CB5DDF1-DFE2-48DF-B50A-8E4ADDAE746D}"/>
              </a:ext>
            </a:extLst>
          </p:cNvPr>
          <p:cNvSpPr/>
          <p:nvPr/>
        </p:nvSpPr>
        <p:spPr>
          <a:xfrm>
            <a:off x="3939978" y="4193988"/>
            <a:ext cx="1066800" cy="1066800"/>
          </a:xfrm>
          <a:prstGeom prst="ellipse">
            <a:avLst/>
          </a:prstGeom>
          <a:solidFill>
            <a:srgbClr val="13D3AA"/>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2C11317-9A43-45D7-B025-6C46C0E57577}"/>
              </a:ext>
            </a:extLst>
          </p:cNvPr>
          <p:cNvGrpSpPr/>
          <p:nvPr/>
        </p:nvGrpSpPr>
        <p:grpSpPr>
          <a:xfrm>
            <a:off x="4313849" y="4530653"/>
            <a:ext cx="319057" cy="382447"/>
            <a:chOff x="342900" y="1943100"/>
            <a:chExt cx="239713" cy="287338"/>
          </a:xfrm>
          <a:solidFill>
            <a:schemeClr val="bg1"/>
          </a:solidFill>
        </p:grpSpPr>
        <p:sp>
          <p:nvSpPr>
            <p:cNvPr id="34" name="Freeform 1033">
              <a:extLst>
                <a:ext uri="{FF2B5EF4-FFF2-40B4-BE49-F238E27FC236}">
                  <a16:creationId xmlns:a16="http://schemas.microsoft.com/office/drawing/2014/main" id="{E574BCD6-ED46-4FF5-89E6-A526DC25ABD7}"/>
                </a:ext>
              </a:extLst>
            </p:cNvPr>
            <p:cNvSpPr>
              <a:spLocks noEditPoints="1"/>
            </p:cNvSpPr>
            <p:nvPr/>
          </p:nvSpPr>
          <p:spPr bwMode="auto">
            <a:xfrm>
              <a:off x="342900" y="1943100"/>
              <a:ext cx="200025" cy="258763"/>
            </a:xfrm>
            <a:custGeom>
              <a:avLst/>
              <a:gdLst>
                <a:gd name="T0" fmla="*/ 350 w 506"/>
                <a:gd name="T1" fmla="*/ 12 h 651"/>
                <a:gd name="T2" fmla="*/ 494 w 506"/>
                <a:gd name="T3" fmla="*/ 156 h 651"/>
                <a:gd name="T4" fmla="*/ 350 w 506"/>
                <a:gd name="T5" fmla="*/ 156 h 651"/>
                <a:gd name="T6" fmla="*/ 350 w 506"/>
                <a:gd name="T7" fmla="*/ 12 h 651"/>
                <a:gd name="T8" fmla="*/ 314 w 506"/>
                <a:gd name="T9" fmla="*/ 509 h 651"/>
                <a:gd name="T10" fmla="*/ 309 w 506"/>
                <a:gd name="T11" fmla="*/ 499 h 651"/>
                <a:gd name="T12" fmla="*/ 306 w 506"/>
                <a:gd name="T13" fmla="*/ 489 h 651"/>
                <a:gd name="T14" fmla="*/ 303 w 506"/>
                <a:gd name="T15" fmla="*/ 477 h 651"/>
                <a:gd name="T16" fmla="*/ 302 w 506"/>
                <a:gd name="T17" fmla="*/ 466 h 651"/>
                <a:gd name="T18" fmla="*/ 302 w 506"/>
                <a:gd name="T19" fmla="*/ 455 h 651"/>
                <a:gd name="T20" fmla="*/ 303 w 506"/>
                <a:gd name="T21" fmla="*/ 444 h 651"/>
                <a:gd name="T22" fmla="*/ 306 w 506"/>
                <a:gd name="T23" fmla="*/ 433 h 651"/>
                <a:gd name="T24" fmla="*/ 309 w 506"/>
                <a:gd name="T25" fmla="*/ 422 h 651"/>
                <a:gd name="T26" fmla="*/ 306 w 506"/>
                <a:gd name="T27" fmla="*/ 412 h 651"/>
                <a:gd name="T28" fmla="*/ 303 w 506"/>
                <a:gd name="T29" fmla="*/ 401 h 651"/>
                <a:gd name="T30" fmla="*/ 302 w 506"/>
                <a:gd name="T31" fmla="*/ 390 h 651"/>
                <a:gd name="T32" fmla="*/ 302 w 506"/>
                <a:gd name="T33" fmla="*/ 378 h 651"/>
                <a:gd name="T34" fmla="*/ 303 w 506"/>
                <a:gd name="T35" fmla="*/ 368 h 651"/>
                <a:gd name="T36" fmla="*/ 306 w 506"/>
                <a:gd name="T37" fmla="*/ 357 h 651"/>
                <a:gd name="T38" fmla="*/ 309 w 506"/>
                <a:gd name="T39" fmla="*/ 346 h 651"/>
                <a:gd name="T40" fmla="*/ 314 w 506"/>
                <a:gd name="T41" fmla="*/ 336 h 651"/>
                <a:gd name="T42" fmla="*/ 321 w 506"/>
                <a:gd name="T43" fmla="*/ 326 h 651"/>
                <a:gd name="T44" fmla="*/ 328 w 506"/>
                <a:gd name="T45" fmla="*/ 318 h 651"/>
                <a:gd name="T46" fmla="*/ 336 w 506"/>
                <a:gd name="T47" fmla="*/ 310 h 651"/>
                <a:gd name="T48" fmla="*/ 345 w 506"/>
                <a:gd name="T49" fmla="*/ 304 h 651"/>
                <a:gd name="T50" fmla="*/ 355 w 506"/>
                <a:gd name="T51" fmla="*/ 299 h 651"/>
                <a:gd name="T52" fmla="*/ 365 w 506"/>
                <a:gd name="T53" fmla="*/ 294 h 651"/>
                <a:gd name="T54" fmla="*/ 375 w 506"/>
                <a:gd name="T55" fmla="*/ 291 h 651"/>
                <a:gd name="T56" fmla="*/ 386 w 506"/>
                <a:gd name="T57" fmla="*/ 289 h 651"/>
                <a:gd name="T58" fmla="*/ 393 w 506"/>
                <a:gd name="T59" fmla="*/ 281 h 651"/>
                <a:gd name="T60" fmla="*/ 402 w 506"/>
                <a:gd name="T61" fmla="*/ 272 h 651"/>
                <a:gd name="T62" fmla="*/ 411 w 506"/>
                <a:gd name="T63" fmla="*/ 265 h 651"/>
                <a:gd name="T64" fmla="*/ 421 w 506"/>
                <a:gd name="T65" fmla="*/ 260 h 651"/>
                <a:gd name="T66" fmla="*/ 431 w 506"/>
                <a:gd name="T67" fmla="*/ 255 h 651"/>
                <a:gd name="T68" fmla="*/ 441 w 506"/>
                <a:gd name="T69" fmla="*/ 252 h 651"/>
                <a:gd name="T70" fmla="*/ 453 w 506"/>
                <a:gd name="T71" fmla="*/ 250 h 651"/>
                <a:gd name="T72" fmla="*/ 464 w 506"/>
                <a:gd name="T73" fmla="*/ 249 h 651"/>
                <a:gd name="T74" fmla="*/ 475 w 506"/>
                <a:gd name="T75" fmla="*/ 250 h 651"/>
                <a:gd name="T76" fmla="*/ 486 w 506"/>
                <a:gd name="T77" fmla="*/ 252 h 651"/>
                <a:gd name="T78" fmla="*/ 496 w 506"/>
                <a:gd name="T79" fmla="*/ 255 h 651"/>
                <a:gd name="T80" fmla="*/ 506 w 506"/>
                <a:gd name="T81" fmla="*/ 259 h 651"/>
                <a:gd name="T82" fmla="*/ 506 w 506"/>
                <a:gd name="T83" fmla="*/ 156 h 651"/>
                <a:gd name="T84" fmla="*/ 506 w 506"/>
                <a:gd name="T85" fmla="*/ 152 h 651"/>
                <a:gd name="T86" fmla="*/ 503 w 506"/>
                <a:gd name="T87" fmla="*/ 148 h 651"/>
                <a:gd name="T88" fmla="*/ 358 w 506"/>
                <a:gd name="T89" fmla="*/ 3 h 651"/>
                <a:gd name="T90" fmla="*/ 354 w 506"/>
                <a:gd name="T91" fmla="*/ 1 h 651"/>
                <a:gd name="T92" fmla="*/ 350 w 506"/>
                <a:gd name="T93" fmla="*/ 0 h 651"/>
                <a:gd name="T94" fmla="*/ 12 w 506"/>
                <a:gd name="T95" fmla="*/ 0 h 651"/>
                <a:gd name="T96" fmla="*/ 8 w 506"/>
                <a:gd name="T97" fmla="*/ 1 h 651"/>
                <a:gd name="T98" fmla="*/ 4 w 506"/>
                <a:gd name="T99" fmla="*/ 4 h 651"/>
                <a:gd name="T100" fmla="*/ 1 w 506"/>
                <a:gd name="T101" fmla="*/ 7 h 651"/>
                <a:gd name="T102" fmla="*/ 0 w 506"/>
                <a:gd name="T103" fmla="*/ 12 h 651"/>
                <a:gd name="T104" fmla="*/ 0 w 506"/>
                <a:gd name="T105" fmla="*/ 638 h 651"/>
                <a:gd name="T106" fmla="*/ 1 w 506"/>
                <a:gd name="T107" fmla="*/ 644 h 651"/>
                <a:gd name="T108" fmla="*/ 4 w 506"/>
                <a:gd name="T109" fmla="*/ 647 h 651"/>
                <a:gd name="T110" fmla="*/ 8 w 506"/>
                <a:gd name="T111" fmla="*/ 650 h 651"/>
                <a:gd name="T112" fmla="*/ 12 w 506"/>
                <a:gd name="T113" fmla="*/ 651 h 651"/>
                <a:gd name="T114" fmla="*/ 337 w 506"/>
                <a:gd name="T115" fmla="*/ 651 h 651"/>
                <a:gd name="T116" fmla="*/ 337 w 506"/>
                <a:gd name="T117" fmla="*/ 535 h 651"/>
                <a:gd name="T118" fmla="*/ 331 w 506"/>
                <a:gd name="T119" fmla="*/ 530 h 651"/>
                <a:gd name="T120" fmla="*/ 325 w 506"/>
                <a:gd name="T121" fmla="*/ 523 h 651"/>
                <a:gd name="T122" fmla="*/ 319 w 506"/>
                <a:gd name="T123" fmla="*/ 517 h 651"/>
                <a:gd name="T124" fmla="*/ 314 w 506"/>
                <a:gd name="T125" fmla="*/ 509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 h="651">
                  <a:moveTo>
                    <a:pt x="350" y="12"/>
                  </a:moveTo>
                  <a:lnTo>
                    <a:pt x="494" y="156"/>
                  </a:lnTo>
                  <a:lnTo>
                    <a:pt x="350" y="156"/>
                  </a:lnTo>
                  <a:lnTo>
                    <a:pt x="350" y="12"/>
                  </a:lnTo>
                  <a:close/>
                  <a:moveTo>
                    <a:pt x="314" y="509"/>
                  </a:moveTo>
                  <a:lnTo>
                    <a:pt x="309" y="499"/>
                  </a:lnTo>
                  <a:lnTo>
                    <a:pt x="306" y="489"/>
                  </a:lnTo>
                  <a:lnTo>
                    <a:pt x="303" y="477"/>
                  </a:lnTo>
                  <a:lnTo>
                    <a:pt x="302" y="466"/>
                  </a:lnTo>
                  <a:lnTo>
                    <a:pt x="302" y="455"/>
                  </a:lnTo>
                  <a:lnTo>
                    <a:pt x="303" y="444"/>
                  </a:lnTo>
                  <a:lnTo>
                    <a:pt x="306" y="433"/>
                  </a:lnTo>
                  <a:lnTo>
                    <a:pt x="309" y="422"/>
                  </a:lnTo>
                  <a:lnTo>
                    <a:pt x="306" y="412"/>
                  </a:lnTo>
                  <a:lnTo>
                    <a:pt x="303" y="401"/>
                  </a:lnTo>
                  <a:lnTo>
                    <a:pt x="302" y="390"/>
                  </a:lnTo>
                  <a:lnTo>
                    <a:pt x="302" y="378"/>
                  </a:lnTo>
                  <a:lnTo>
                    <a:pt x="303" y="368"/>
                  </a:lnTo>
                  <a:lnTo>
                    <a:pt x="306" y="357"/>
                  </a:lnTo>
                  <a:lnTo>
                    <a:pt x="309" y="346"/>
                  </a:lnTo>
                  <a:lnTo>
                    <a:pt x="314" y="336"/>
                  </a:lnTo>
                  <a:lnTo>
                    <a:pt x="321" y="326"/>
                  </a:lnTo>
                  <a:lnTo>
                    <a:pt x="328" y="318"/>
                  </a:lnTo>
                  <a:lnTo>
                    <a:pt x="336" y="310"/>
                  </a:lnTo>
                  <a:lnTo>
                    <a:pt x="345" y="304"/>
                  </a:lnTo>
                  <a:lnTo>
                    <a:pt x="355" y="299"/>
                  </a:lnTo>
                  <a:lnTo>
                    <a:pt x="365" y="294"/>
                  </a:lnTo>
                  <a:lnTo>
                    <a:pt x="375" y="291"/>
                  </a:lnTo>
                  <a:lnTo>
                    <a:pt x="386" y="289"/>
                  </a:lnTo>
                  <a:lnTo>
                    <a:pt x="393" y="281"/>
                  </a:lnTo>
                  <a:lnTo>
                    <a:pt x="402" y="272"/>
                  </a:lnTo>
                  <a:lnTo>
                    <a:pt x="411" y="265"/>
                  </a:lnTo>
                  <a:lnTo>
                    <a:pt x="421" y="260"/>
                  </a:lnTo>
                  <a:lnTo>
                    <a:pt x="431" y="255"/>
                  </a:lnTo>
                  <a:lnTo>
                    <a:pt x="441" y="252"/>
                  </a:lnTo>
                  <a:lnTo>
                    <a:pt x="453" y="250"/>
                  </a:lnTo>
                  <a:lnTo>
                    <a:pt x="464" y="249"/>
                  </a:lnTo>
                  <a:lnTo>
                    <a:pt x="475" y="250"/>
                  </a:lnTo>
                  <a:lnTo>
                    <a:pt x="486" y="252"/>
                  </a:lnTo>
                  <a:lnTo>
                    <a:pt x="496" y="255"/>
                  </a:lnTo>
                  <a:lnTo>
                    <a:pt x="506" y="259"/>
                  </a:lnTo>
                  <a:lnTo>
                    <a:pt x="506" y="156"/>
                  </a:lnTo>
                  <a:lnTo>
                    <a:pt x="506" y="152"/>
                  </a:lnTo>
                  <a:lnTo>
                    <a:pt x="503" y="148"/>
                  </a:lnTo>
                  <a:lnTo>
                    <a:pt x="358" y="3"/>
                  </a:lnTo>
                  <a:lnTo>
                    <a:pt x="354" y="1"/>
                  </a:lnTo>
                  <a:lnTo>
                    <a:pt x="350" y="0"/>
                  </a:lnTo>
                  <a:lnTo>
                    <a:pt x="12" y="0"/>
                  </a:lnTo>
                  <a:lnTo>
                    <a:pt x="8" y="1"/>
                  </a:lnTo>
                  <a:lnTo>
                    <a:pt x="4" y="4"/>
                  </a:lnTo>
                  <a:lnTo>
                    <a:pt x="1" y="7"/>
                  </a:lnTo>
                  <a:lnTo>
                    <a:pt x="0" y="12"/>
                  </a:lnTo>
                  <a:lnTo>
                    <a:pt x="0" y="638"/>
                  </a:lnTo>
                  <a:lnTo>
                    <a:pt x="1" y="644"/>
                  </a:lnTo>
                  <a:lnTo>
                    <a:pt x="4" y="647"/>
                  </a:lnTo>
                  <a:lnTo>
                    <a:pt x="8" y="650"/>
                  </a:lnTo>
                  <a:lnTo>
                    <a:pt x="12" y="651"/>
                  </a:lnTo>
                  <a:lnTo>
                    <a:pt x="337" y="651"/>
                  </a:lnTo>
                  <a:lnTo>
                    <a:pt x="337" y="535"/>
                  </a:lnTo>
                  <a:lnTo>
                    <a:pt x="331" y="530"/>
                  </a:lnTo>
                  <a:lnTo>
                    <a:pt x="325" y="523"/>
                  </a:lnTo>
                  <a:lnTo>
                    <a:pt x="319" y="517"/>
                  </a:lnTo>
                  <a:lnTo>
                    <a:pt x="314" y="5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034">
              <a:extLst>
                <a:ext uri="{FF2B5EF4-FFF2-40B4-BE49-F238E27FC236}">
                  <a16:creationId xmlns:a16="http://schemas.microsoft.com/office/drawing/2014/main" id="{D8B59D1A-6FBE-4FC1-9C0F-91A1AFC505D0}"/>
                </a:ext>
              </a:extLst>
            </p:cNvPr>
            <p:cNvSpPr>
              <a:spLocks/>
            </p:cNvSpPr>
            <p:nvPr/>
          </p:nvSpPr>
          <p:spPr bwMode="auto">
            <a:xfrm>
              <a:off x="485775" y="2159000"/>
              <a:ext cx="87313" cy="71438"/>
            </a:xfrm>
            <a:custGeom>
              <a:avLst/>
              <a:gdLst>
                <a:gd name="T0" fmla="*/ 102 w 216"/>
                <a:gd name="T1" fmla="*/ 50 h 178"/>
                <a:gd name="T2" fmla="*/ 91 w 216"/>
                <a:gd name="T3" fmla="*/ 50 h 178"/>
                <a:gd name="T4" fmla="*/ 79 w 216"/>
                <a:gd name="T5" fmla="*/ 48 h 178"/>
                <a:gd name="T6" fmla="*/ 69 w 216"/>
                <a:gd name="T7" fmla="*/ 45 h 178"/>
                <a:gd name="T8" fmla="*/ 59 w 216"/>
                <a:gd name="T9" fmla="*/ 39 h 178"/>
                <a:gd name="T10" fmla="*/ 49 w 216"/>
                <a:gd name="T11" fmla="*/ 34 h 178"/>
                <a:gd name="T12" fmla="*/ 40 w 216"/>
                <a:gd name="T13" fmla="*/ 27 h 178"/>
                <a:gd name="T14" fmla="*/ 31 w 216"/>
                <a:gd name="T15" fmla="*/ 20 h 178"/>
                <a:gd name="T16" fmla="*/ 24 w 216"/>
                <a:gd name="T17" fmla="*/ 12 h 178"/>
                <a:gd name="T18" fmla="*/ 12 w 216"/>
                <a:gd name="T19" fmla="*/ 9 h 178"/>
                <a:gd name="T20" fmla="*/ 0 w 216"/>
                <a:gd name="T21" fmla="*/ 6 h 178"/>
                <a:gd name="T22" fmla="*/ 0 w 216"/>
                <a:gd name="T23" fmla="*/ 166 h 178"/>
                <a:gd name="T24" fmla="*/ 0 w 216"/>
                <a:gd name="T25" fmla="*/ 169 h 178"/>
                <a:gd name="T26" fmla="*/ 2 w 216"/>
                <a:gd name="T27" fmla="*/ 172 h 178"/>
                <a:gd name="T28" fmla="*/ 4 w 216"/>
                <a:gd name="T29" fmla="*/ 175 h 178"/>
                <a:gd name="T30" fmla="*/ 6 w 216"/>
                <a:gd name="T31" fmla="*/ 176 h 178"/>
                <a:gd name="T32" fmla="*/ 9 w 216"/>
                <a:gd name="T33" fmla="*/ 178 h 178"/>
                <a:gd name="T34" fmla="*/ 13 w 216"/>
                <a:gd name="T35" fmla="*/ 178 h 178"/>
                <a:gd name="T36" fmla="*/ 16 w 216"/>
                <a:gd name="T37" fmla="*/ 177 h 178"/>
                <a:gd name="T38" fmla="*/ 19 w 216"/>
                <a:gd name="T39" fmla="*/ 175 h 178"/>
                <a:gd name="T40" fmla="*/ 108 w 216"/>
                <a:gd name="T41" fmla="*/ 109 h 178"/>
                <a:gd name="T42" fmla="*/ 197 w 216"/>
                <a:gd name="T43" fmla="*/ 175 h 178"/>
                <a:gd name="T44" fmla="*/ 201 w 216"/>
                <a:gd name="T45" fmla="*/ 177 h 178"/>
                <a:gd name="T46" fmla="*/ 205 w 216"/>
                <a:gd name="T47" fmla="*/ 178 h 178"/>
                <a:gd name="T48" fmla="*/ 207 w 216"/>
                <a:gd name="T49" fmla="*/ 177 h 178"/>
                <a:gd name="T50" fmla="*/ 210 w 216"/>
                <a:gd name="T51" fmla="*/ 176 h 178"/>
                <a:gd name="T52" fmla="*/ 213 w 216"/>
                <a:gd name="T53" fmla="*/ 175 h 178"/>
                <a:gd name="T54" fmla="*/ 215 w 216"/>
                <a:gd name="T55" fmla="*/ 172 h 178"/>
                <a:gd name="T56" fmla="*/ 216 w 216"/>
                <a:gd name="T57" fmla="*/ 169 h 178"/>
                <a:gd name="T58" fmla="*/ 216 w 216"/>
                <a:gd name="T59" fmla="*/ 166 h 178"/>
                <a:gd name="T60" fmla="*/ 216 w 216"/>
                <a:gd name="T61" fmla="*/ 0 h 178"/>
                <a:gd name="T62" fmla="*/ 208 w 216"/>
                <a:gd name="T63" fmla="*/ 4 h 178"/>
                <a:gd name="T64" fmla="*/ 199 w 216"/>
                <a:gd name="T65" fmla="*/ 7 h 178"/>
                <a:gd name="T66" fmla="*/ 189 w 216"/>
                <a:gd name="T67" fmla="*/ 10 h 178"/>
                <a:gd name="T68" fmla="*/ 179 w 216"/>
                <a:gd name="T69" fmla="*/ 12 h 178"/>
                <a:gd name="T70" fmla="*/ 172 w 216"/>
                <a:gd name="T71" fmla="*/ 20 h 178"/>
                <a:gd name="T72" fmla="*/ 164 w 216"/>
                <a:gd name="T73" fmla="*/ 27 h 178"/>
                <a:gd name="T74" fmla="*/ 155 w 216"/>
                <a:gd name="T75" fmla="*/ 34 h 178"/>
                <a:gd name="T76" fmla="*/ 146 w 216"/>
                <a:gd name="T77" fmla="*/ 39 h 178"/>
                <a:gd name="T78" fmla="*/ 135 w 216"/>
                <a:gd name="T79" fmla="*/ 45 h 178"/>
                <a:gd name="T80" fmla="*/ 124 w 216"/>
                <a:gd name="T81" fmla="*/ 48 h 178"/>
                <a:gd name="T82" fmla="*/ 113 w 216"/>
                <a:gd name="T83" fmla="*/ 50 h 178"/>
                <a:gd name="T84" fmla="*/ 102 w 216"/>
                <a:gd name="T8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6" h="178">
                  <a:moveTo>
                    <a:pt x="102" y="50"/>
                  </a:moveTo>
                  <a:lnTo>
                    <a:pt x="91" y="50"/>
                  </a:lnTo>
                  <a:lnTo>
                    <a:pt x="79" y="48"/>
                  </a:lnTo>
                  <a:lnTo>
                    <a:pt x="69" y="45"/>
                  </a:lnTo>
                  <a:lnTo>
                    <a:pt x="59" y="39"/>
                  </a:lnTo>
                  <a:lnTo>
                    <a:pt x="49" y="34"/>
                  </a:lnTo>
                  <a:lnTo>
                    <a:pt x="40" y="27"/>
                  </a:lnTo>
                  <a:lnTo>
                    <a:pt x="31" y="20"/>
                  </a:lnTo>
                  <a:lnTo>
                    <a:pt x="24" y="12"/>
                  </a:lnTo>
                  <a:lnTo>
                    <a:pt x="12" y="9"/>
                  </a:lnTo>
                  <a:lnTo>
                    <a:pt x="0" y="6"/>
                  </a:lnTo>
                  <a:lnTo>
                    <a:pt x="0" y="166"/>
                  </a:lnTo>
                  <a:lnTo>
                    <a:pt x="0" y="169"/>
                  </a:lnTo>
                  <a:lnTo>
                    <a:pt x="2" y="172"/>
                  </a:lnTo>
                  <a:lnTo>
                    <a:pt x="4" y="175"/>
                  </a:lnTo>
                  <a:lnTo>
                    <a:pt x="6" y="176"/>
                  </a:lnTo>
                  <a:lnTo>
                    <a:pt x="9" y="178"/>
                  </a:lnTo>
                  <a:lnTo>
                    <a:pt x="13" y="178"/>
                  </a:lnTo>
                  <a:lnTo>
                    <a:pt x="16" y="177"/>
                  </a:lnTo>
                  <a:lnTo>
                    <a:pt x="19" y="175"/>
                  </a:lnTo>
                  <a:lnTo>
                    <a:pt x="108" y="109"/>
                  </a:lnTo>
                  <a:lnTo>
                    <a:pt x="197" y="175"/>
                  </a:lnTo>
                  <a:lnTo>
                    <a:pt x="201" y="177"/>
                  </a:lnTo>
                  <a:lnTo>
                    <a:pt x="205" y="178"/>
                  </a:lnTo>
                  <a:lnTo>
                    <a:pt x="207" y="177"/>
                  </a:lnTo>
                  <a:lnTo>
                    <a:pt x="210" y="176"/>
                  </a:lnTo>
                  <a:lnTo>
                    <a:pt x="213" y="175"/>
                  </a:lnTo>
                  <a:lnTo>
                    <a:pt x="215" y="172"/>
                  </a:lnTo>
                  <a:lnTo>
                    <a:pt x="216" y="169"/>
                  </a:lnTo>
                  <a:lnTo>
                    <a:pt x="216" y="166"/>
                  </a:lnTo>
                  <a:lnTo>
                    <a:pt x="216" y="0"/>
                  </a:lnTo>
                  <a:lnTo>
                    <a:pt x="208" y="4"/>
                  </a:lnTo>
                  <a:lnTo>
                    <a:pt x="199" y="7"/>
                  </a:lnTo>
                  <a:lnTo>
                    <a:pt x="189" y="10"/>
                  </a:lnTo>
                  <a:lnTo>
                    <a:pt x="179" y="12"/>
                  </a:lnTo>
                  <a:lnTo>
                    <a:pt x="172" y="20"/>
                  </a:lnTo>
                  <a:lnTo>
                    <a:pt x="164" y="27"/>
                  </a:lnTo>
                  <a:lnTo>
                    <a:pt x="155" y="34"/>
                  </a:lnTo>
                  <a:lnTo>
                    <a:pt x="146" y="39"/>
                  </a:lnTo>
                  <a:lnTo>
                    <a:pt x="135" y="45"/>
                  </a:lnTo>
                  <a:lnTo>
                    <a:pt x="124" y="48"/>
                  </a:lnTo>
                  <a:lnTo>
                    <a:pt x="113" y="50"/>
                  </a:lnTo>
                  <a:lnTo>
                    <a:pt x="102"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035">
              <a:extLst>
                <a:ext uri="{FF2B5EF4-FFF2-40B4-BE49-F238E27FC236}">
                  <a16:creationId xmlns:a16="http://schemas.microsoft.com/office/drawing/2014/main" id="{2C317450-47AE-49C3-A9F3-59CA7E826BCC}"/>
                </a:ext>
              </a:extLst>
            </p:cNvPr>
            <p:cNvSpPr>
              <a:spLocks noEditPoints="1"/>
            </p:cNvSpPr>
            <p:nvPr/>
          </p:nvSpPr>
          <p:spPr bwMode="auto">
            <a:xfrm>
              <a:off x="471488" y="2051050"/>
              <a:ext cx="111125" cy="119063"/>
            </a:xfrm>
            <a:custGeom>
              <a:avLst/>
              <a:gdLst>
                <a:gd name="T0" fmla="*/ 121 w 277"/>
                <a:gd name="T1" fmla="*/ 204 h 298"/>
                <a:gd name="T2" fmla="*/ 99 w 277"/>
                <a:gd name="T3" fmla="*/ 187 h 298"/>
                <a:gd name="T4" fmla="*/ 86 w 277"/>
                <a:gd name="T5" fmla="*/ 160 h 298"/>
                <a:gd name="T6" fmla="*/ 88 w 277"/>
                <a:gd name="T7" fmla="*/ 131 h 298"/>
                <a:gd name="T8" fmla="*/ 102 w 277"/>
                <a:gd name="T9" fmla="*/ 106 h 298"/>
                <a:gd name="T10" fmla="*/ 128 w 277"/>
                <a:gd name="T11" fmla="*/ 91 h 298"/>
                <a:gd name="T12" fmla="*/ 157 w 277"/>
                <a:gd name="T13" fmla="*/ 89 h 298"/>
                <a:gd name="T14" fmla="*/ 184 w 277"/>
                <a:gd name="T15" fmla="*/ 102 h 298"/>
                <a:gd name="T16" fmla="*/ 200 w 277"/>
                <a:gd name="T17" fmla="*/ 126 h 298"/>
                <a:gd name="T18" fmla="*/ 205 w 277"/>
                <a:gd name="T19" fmla="*/ 154 h 298"/>
                <a:gd name="T20" fmla="*/ 195 w 277"/>
                <a:gd name="T21" fmla="*/ 183 h 298"/>
                <a:gd name="T22" fmla="*/ 173 w 277"/>
                <a:gd name="T23" fmla="*/ 201 h 298"/>
                <a:gd name="T24" fmla="*/ 145 w 277"/>
                <a:gd name="T25" fmla="*/ 208 h 298"/>
                <a:gd name="T26" fmla="*/ 276 w 277"/>
                <a:gd name="T27" fmla="*/ 175 h 298"/>
                <a:gd name="T28" fmla="*/ 273 w 277"/>
                <a:gd name="T29" fmla="*/ 163 h 298"/>
                <a:gd name="T30" fmla="*/ 266 w 277"/>
                <a:gd name="T31" fmla="*/ 149 h 298"/>
                <a:gd name="T32" fmla="*/ 273 w 277"/>
                <a:gd name="T33" fmla="*/ 136 h 298"/>
                <a:gd name="T34" fmla="*/ 276 w 277"/>
                <a:gd name="T35" fmla="*/ 125 h 298"/>
                <a:gd name="T36" fmla="*/ 277 w 277"/>
                <a:gd name="T37" fmla="*/ 113 h 298"/>
                <a:gd name="T38" fmla="*/ 276 w 277"/>
                <a:gd name="T39" fmla="*/ 101 h 298"/>
                <a:gd name="T40" fmla="*/ 274 w 277"/>
                <a:gd name="T41" fmla="*/ 90 h 298"/>
                <a:gd name="T42" fmla="*/ 268 w 277"/>
                <a:gd name="T43" fmla="*/ 76 h 298"/>
                <a:gd name="T44" fmla="*/ 265 w 277"/>
                <a:gd name="T45" fmla="*/ 71 h 298"/>
                <a:gd name="T46" fmla="*/ 256 w 277"/>
                <a:gd name="T47" fmla="*/ 60 h 298"/>
                <a:gd name="T48" fmla="*/ 248 w 277"/>
                <a:gd name="T49" fmla="*/ 53 h 298"/>
                <a:gd name="T50" fmla="*/ 239 w 277"/>
                <a:gd name="T51" fmla="*/ 47 h 298"/>
                <a:gd name="T52" fmla="*/ 228 w 277"/>
                <a:gd name="T53" fmla="*/ 42 h 298"/>
                <a:gd name="T54" fmla="*/ 215 w 277"/>
                <a:gd name="T55" fmla="*/ 40 h 298"/>
                <a:gd name="T56" fmla="*/ 201 w 277"/>
                <a:gd name="T57" fmla="*/ 35 h 298"/>
                <a:gd name="T58" fmla="*/ 193 w 277"/>
                <a:gd name="T59" fmla="*/ 25 h 298"/>
                <a:gd name="T60" fmla="*/ 185 w 277"/>
                <a:gd name="T61" fmla="*/ 17 h 298"/>
                <a:gd name="T62" fmla="*/ 171 w 277"/>
                <a:gd name="T63" fmla="*/ 8 h 298"/>
                <a:gd name="T64" fmla="*/ 120 w 277"/>
                <a:gd name="T65" fmla="*/ 2 h 298"/>
                <a:gd name="T66" fmla="*/ 84 w 277"/>
                <a:gd name="T67" fmla="*/ 27 h 298"/>
                <a:gd name="T68" fmla="*/ 68 w 277"/>
                <a:gd name="T69" fmla="*/ 39 h 298"/>
                <a:gd name="T70" fmla="*/ 28 w 277"/>
                <a:gd name="T71" fmla="*/ 55 h 298"/>
                <a:gd name="T72" fmla="*/ 3 w 277"/>
                <a:gd name="T73" fmla="*/ 92 h 298"/>
                <a:gd name="T74" fmla="*/ 4 w 277"/>
                <a:gd name="T75" fmla="*/ 135 h 298"/>
                <a:gd name="T76" fmla="*/ 8 w 277"/>
                <a:gd name="T77" fmla="*/ 154 h 298"/>
                <a:gd name="T78" fmla="*/ 1 w 277"/>
                <a:gd name="T79" fmla="*/ 198 h 298"/>
                <a:gd name="T80" fmla="*/ 12 w 277"/>
                <a:gd name="T81" fmla="*/ 227 h 298"/>
                <a:gd name="T82" fmla="*/ 16 w 277"/>
                <a:gd name="T83" fmla="*/ 233 h 298"/>
                <a:gd name="T84" fmla="*/ 26 w 277"/>
                <a:gd name="T85" fmla="*/ 243 h 298"/>
                <a:gd name="T86" fmla="*/ 37 w 277"/>
                <a:gd name="T87" fmla="*/ 249 h 298"/>
                <a:gd name="T88" fmla="*/ 68 w 277"/>
                <a:gd name="T89" fmla="*/ 260 h 298"/>
                <a:gd name="T90" fmla="*/ 84 w 277"/>
                <a:gd name="T91" fmla="*/ 273 h 298"/>
                <a:gd name="T92" fmla="*/ 121 w 277"/>
                <a:gd name="T93" fmla="*/ 296 h 298"/>
                <a:gd name="T94" fmla="*/ 165 w 277"/>
                <a:gd name="T95" fmla="*/ 293 h 298"/>
                <a:gd name="T96" fmla="*/ 200 w 277"/>
                <a:gd name="T97" fmla="*/ 266 h 298"/>
                <a:gd name="T98" fmla="*/ 215 w 277"/>
                <a:gd name="T99" fmla="*/ 259 h 298"/>
                <a:gd name="T100" fmla="*/ 253 w 277"/>
                <a:gd name="T101" fmla="*/ 241 h 298"/>
                <a:gd name="T102" fmla="*/ 256 w 277"/>
                <a:gd name="T103" fmla="*/ 239 h 298"/>
                <a:gd name="T104" fmla="*/ 265 w 277"/>
                <a:gd name="T105" fmla="*/ 228 h 298"/>
                <a:gd name="T106" fmla="*/ 273 w 277"/>
                <a:gd name="T107" fmla="*/ 212 h 298"/>
                <a:gd name="T108" fmla="*/ 276 w 277"/>
                <a:gd name="T109" fmla="*/ 199 h 298"/>
                <a:gd name="T110" fmla="*/ 277 w 277"/>
                <a:gd name="T111" fmla="*/ 18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7" h="298">
                  <a:moveTo>
                    <a:pt x="145" y="208"/>
                  </a:moveTo>
                  <a:lnTo>
                    <a:pt x="139" y="208"/>
                  </a:lnTo>
                  <a:lnTo>
                    <a:pt x="133" y="207"/>
                  </a:lnTo>
                  <a:lnTo>
                    <a:pt x="128" y="206"/>
                  </a:lnTo>
                  <a:lnTo>
                    <a:pt x="121" y="204"/>
                  </a:lnTo>
                  <a:lnTo>
                    <a:pt x="116" y="201"/>
                  </a:lnTo>
                  <a:lnTo>
                    <a:pt x="111" y="198"/>
                  </a:lnTo>
                  <a:lnTo>
                    <a:pt x="107" y="195"/>
                  </a:lnTo>
                  <a:lnTo>
                    <a:pt x="102" y="191"/>
                  </a:lnTo>
                  <a:lnTo>
                    <a:pt x="99" y="187"/>
                  </a:lnTo>
                  <a:lnTo>
                    <a:pt x="95" y="183"/>
                  </a:lnTo>
                  <a:lnTo>
                    <a:pt x="92" y="178"/>
                  </a:lnTo>
                  <a:lnTo>
                    <a:pt x="90" y="172"/>
                  </a:lnTo>
                  <a:lnTo>
                    <a:pt x="88" y="167"/>
                  </a:lnTo>
                  <a:lnTo>
                    <a:pt x="86" y="160"/>
                  </a:lnTo>
                  <a:lnTo>
                    <a:pt x="85" y="154"/>
                  </a:lnTo>
                  <a:lnTo>
                    <a:pt x="85" y="148"/>
                  </a:lnTo>
                  <a:lnTo>
                    <a:pt x="85" y="142"/>
                  </a:lnTo>
                  <a:lnTo>
                    <a:pt x="86" y="137"/>
                  </a:lnTo>
                  <a:lnTo>
                    <a:pt x="88" y="131"/>
                  </a:lnTo>
                  <a:lnTo>
                    <a:pt x="90" y="126"/>
                  </a:lnTo>
                  <a:lnTo>
                    <a:pt x="92" y="120"/>
                  </a:lnTo>
                  <a:lnTo>
                    <a:pt x="95" y="116"/>
                  </a:lnTo>
                  <a:lnTo>
                    <a:pt x="99" y="111"/>
                  </a:lnTo>
                  <a:lnTo>
                    <a:pt x="102" y="106"/>
                  </a:lnTo>
                  <a:lnTo>
                    <a:pt x="107" y="102"/>
                  </a:lnTo>
                  <a:lnTo>
                    <a:pt x="111" y="99"/>
                  </a:lnTo>
                  <a:lnTo>
                    <a:pt x="116" y="96"/>
                  </a:lnTo>
                  <a:lnTo>
                    <a:pt x="121" y="93"/>
                  </a:lnTo>
                  <a:lnTo>
                    <a:pt x="128" y="91"/>
                  </a:lnTo>
                  <a:lnTo>
                    <a:pt x="133" y="89"/>
                  </a:lnTo>
                  <a:lnTo>
                    <a:pt x="139" y="89"/>
                  </a:lnTo>
                  <a:lnTo>
                    <a:pt x="145" y="88"/>
                  </a:lnTo>
                  <a:lnTo>
                    <a:pt x="151" y="89"/>
                  </a:lnTo>
                  <a:lnTo>
                    <a:pt x="157" y="89"/>
                  </a:lnTo>
                  <a:lnTo>
                    <a:pt x="163" y="91"/>
                  </a:lnTo>
                  <a:lnTo>
                    <a:pt x="168" y="93"/>
                  </a:lnTo>
                  <a:lnTo>
                    <a:pt x="173" y="96"/>
                  </a:lnTo>
                  <a:lnTo>
                    <a:pt x="179" y="99"/>
                  </a:lnTo>
                  <a:lnTo>
                    <a:pt x="184" y="102"/>
                  </a:lnTo>
                  <a:lnTo>
                    <a:pt x="188" y="106"/>
                  </a:lnTo>
                  <a:lnTo>
                    <a:pt x="192" y="111"/>
                  </a:lnTo>
                  <a:lnTo>
                    <a:pt x="195" y="116"/>
                  </a:lnTo>
                  <a:lnTo>
                    <a:pt x="198" y="120"/>
                  </a:lnTo>
                  <a:lnTo>
                    <a:pt x="200" y="126"/>
                  </a:lnTo>
                  <a:lnTo>
                    <a:pt x="202" y="131"/>
                  </a:lnTo>
                  <a:lnTo>
                    <a:pt x="204" y="137"/>
                  </a:lnTo>
                  <a:lnTo>
                    <a:pt x="205" y="142"/>
                  </a:lnTo>
                  <a:lnTo>
                    <a:pt x="205" y="148"/>
                  </a:lnTo>
                  <a:lnTo>
                    <a:pt x="205" y="154"/>
                  </a:lnTo>
                  <a:lnTo>
                    <a:pt x="204" y="160"/>
                  </a:lnTo>
                  <a:lnTo>
                    <a:pt x="202" y="167"/>
                  </a:lnTo>
                  <a:lnTo>
                    <a:pt x="200" y="172"/>
                  </a:lnTo>
                  <a:lnTo>
                    <a:pt x="198" y="178"/>
                  </a:lnTo>
                  <a:lnTo>
                    <a:pt x="195" y="183"/>
                  </a:lnTo>
                  <a:lnTo>
                    <a:pt x="192" y="187"/>
                  </a:lnTo>
                  <a:lnTo>
                    <a:pt x="188" y="191"/>
                  </a:lnTo>
                  <a:lnTo>
                    <a:pt x="184" y="195"/>
                  </a:lnTo>
                  <a:lnTo>
                    <a:pt x="179" y="198"/>
                  </a:lnTo>
                  <a:lnTo>
                    <a:pt x="173" y="201"/>
                  </a:lnTo>
                  <a:lnTo>
                    <a:pt x="168" y="204"/>
                  </a:lnTo>
                  <a:lnTo>
                    <a:pt x="163" y="206"/>
                  </a:lnTo>
                  <a:lnTo>
                    <a:pt x="157" y="207"/>
                  </a:lnTo>
                  <a:lnTo>
                    <a:pt x="151" y="208"/>
                  </a:lnTo>
                  <a:lnTo>
                    <a:pt x="145" y="208"/>
                  </a:lnTo>
                  <a:close/>
                  <a:moveTo>
                    <a:pt x="277" y="184"/>
                  </a:moveTo>
                  <a:lnTo>
                    <a:pt x="277" y="181"/>
                  </a:lnTo>
                  <a:lnTo>
                    <a:pt x="276" y="179"/>
                  </a:lnTo>
                  <a:lnTo>
                    <a:pt x="276" y="177"/>
                  </a:lnTo>
                  <a:lnTo>
                    <a:pt x="276" y="175"/>
                  </a:lnTo>
                  <a:lnTo>
                    <a:pt x="275" y="172"/>
                  </a:lnTo>
                  <a:lnTo>
                    <a:pt x="275" y="169"/>
                  </a:lnTo>
                  <a:lnTo>
                    <a:pt x="274" y="168"/>
                  </a:lnTo>
                  <a:lnTo>
                    <a:pt x="274" y="166"/>
                  </a:lnTo>
                  <a:lnTo>
                    <a:pt x="273" y="163"/>
                  </a:lnTo>
                  <a:lnTo>
                    <a:pt x="272" y="160"/>
                  </a:lnTo>
                  <a:lnTo>
                    <a:pt x="271" y="158"/>
                  </a:lnTo>
                  <a:lnTo>
                    <a:pt x="270" y="157"/>
                  </a:lnTo>
                  <a:lnTo>
                    <a:pt x="268" y="153"/>
                  </a:lnTo>
                  <a:lnTo>
                    <a:pt x="266" y="149"/>
                  </a:lnTo>
                  <a:lnTo>
                    <a:pt x="268" y="146"/>
                  </a:lnTo>
                  <a:lnTo>
                    <a:pt x="270" y="142"/>
                  </a:lnTo>
                  <a:lnTo>
                    <a:pt x="271" y="141"/>
                  </a:lnTo>
                  <a:lnTo>
                    <a:pt x="272" y="139"/>
                  </a:lnTo>
                  <a:lnTo>
                    <a:pt x="273" y="136"/>
                  </a:lnTo>
                  <a:lnTo>
                    <a:pt x="274" y="133"/>
                  </a:lnTo>
                  <a:lnTo>
                    <a:pt x="274" y="131"/>
                  </a:lnTo>
                  <a:lnTo>
                    <a:pt x="275" y="129"/>
                  </a:lnTo>
                  <a:lnTo>
                    <a:pt x="275" y="127"/>
                  </a:lnTo>
                  <a:lnTo>
                    <a:pt x="276" y="125"/>
                  </a:lnTo>
                  <a:lnTo>
                    <a:pt x="276" y="123"/>
                  </a:lnTo>
                  <a:lnTo>
                    <a:pt x="276" y="121"/>
                  </a:lnTo>
                  <a:lnTo>
                    <a:pt x="277" y="118"/>
                  </a:lnTo>
                  <a:lnTo>
                    <a:pt x="277" y="115"/>
                  </a:lnTo>
                  <a:lnTo>
                    <a:pt x="277" y="113"/>
                  </a:lnTo>
                  <a:lnTo>
                    <a:pt x="277" y="112"/>
                  </a:lnTo>
                  <a:lnTo>
                    <a:pt x="277" y="108"/>
                  </a:lnTo>
                  <a:lnTo>
                    <a:pt x="277" y="106"/>
                  </a:lnTo>
                  <a:lnTo>
                    <a:pt x="277" y="103"/>
                  </a:lnTo>
                  <a:lnTo>
                    <a:pt x="276" y="101"/>
                  </a:lnTo>
                  <a:lnTo>
                    <a:pt x="276" y="99"/>
                  </a:lnTo>
                  <a:lnTo>
                    <a:pt x="275" y="97"/>
                  </a:lnTo>
                  <a:lnTo>
                    <a:pt x="275" y="95"/>
                  </a:lnTo>
                  <a:lnTo>
                    <a:pt x="275" y="93"/>
                  </a:lnTo>
                  <a:lnTo>
                    <a:pt x="274" y="90"/>
                  </a:lnTo>
                  <a:lnTo>
                    <a:pt x="273" y="87"/>
                  </a:lnTo>
                  <a:lnTo>
                    <a:pt x="272" y="85"/>
                  </a:lnTo>
                  <a:lnTo>
                    <a:pt x="272" y="84"/>
                  </a:lnTo>
                  <a:lnTo>
                    <a:pt x="270" y="80"/>
                  </a:lnTo>
                  <a:lnTo>
                    <a:pt x="268" y="76"/>
                  </a:lnTo>
                  <a:lnTo>
                    <a:pt x="268" y="76"/>
                  </a:lnTo>
                  <a:lnTo>
                    <a:pt x="267" y="75"/>
                  </a:lnTo>
                  <a:lnTo>
                    <a:pt x="267" y="75"/>
                  </a:lnTo>
                  <a:lnTo>
                    <a:pt x="267" y="75"/>
                  </a:lnTo>
                  <a:lnTo>
                    <a:pt x="265" y="71"/>
                  </a:lnTo>
                  <a:lnTo>
                    <a:pt x="262" y="67"/>
                  </a:lnTo>
                  <a:lnTo>
                    <a:pt x="262" y="67"/>
                  </a:lnTo>
                  <a:lnTo>
                    <a:pt x="261" y="66"/>
                  </a:lnTo>
                  <a:lnTo>
                    <a:pt x="258" y="63"/>
                  </a:lnTo>
                  <a:lnTo>
                    <a:pt x="256" y="60"/>
                  </a:lnTo>
                  <a:lnTo>
                    <a:pt x="255" y="60"/>
                  </a:lnTo>
                  <a:lnTo>
                    <a:pt x="255" y="60"/>
                  </a:lnTo>
                  <a:lnTo>
                    <a:pt x="252" y="56"/>
                  </a:lnTo>
                  <a:lnTo>
                    <a:pt x="249" y="53"/>
                  </a:lnTo>
                  <a:lnTo>
                    <a:pt x="248" y="53"/>
                  </a:lnTo>
                  <a:lnTo>
                    <a:pt x="247" y="52"/>
                  </a:lnTo>
                  <a:lnTo>
                    <a:pt x="244" y="50"/>
                  </a:lnTo>
                  <a:lnTo>
                    <a:pt x="241" y="48"/>
                  </a:lnTo>
                  <a:lnTo>
                    <a:pt x="240" y="48"/>
                  </a:lnTo>
                  <a:lnTo>
                    <a:pt x="239" y="47"/>
                  </a:lnTo>
                  <a:lnTo>
                    <a:pt x="236" y="45"/>
                  </a:lnTo>
                  <a:lnTo>
                    <a:pt x="233" y="45"/>
                  </a:lnTo>
                  <a:lnTo>
                    <a:pt x="232" y="44"/>
                  </a:lnTo>
                  <a:lnTo>
                    <a:pt x="230" y="44"/>
                  </a:lnTo>
                  <a:lnTo>
                    <a:pt x="228" y="42"/>
                  </a:lnTo>
                  <a:lnTo>
                    <a:pt x="224" y="41"/>
                  </a:lnTo>
                  <a:lnTo>
                    <a:pt x="222" y="41"/>
                  </a:lnTo>
                  <a:lnTo>
                    <a:pt x="220" y="40"/>
                  </a:lnTo>
                  <a:lnTo>
                    <a:pt x="218" y="40"/>
                  </a:lnTo>
                  <a:lnTo>
                    <a:pt x="215" y="40"/>
                  </a:lnTo>
                  <a:lnTo>
                    <a:pt x="213" y="39"/>
                  </a:lnTo>
                  <a:lnTo>
                    <a:pt x="211" y="39"/>
                  </a:lnTo>
                  <a:lnTo>
                    <a:pt x="207" y="39"/>
                  </a:lnTo>
                  <a:lnTo>
                    <a:pt x="203" y="39"/>
                  </a:lnTo>
                  <a:lnTo>
                    <a:pt x="201" y="35"/>
                  </a:lnTo>
                  <a:lnTo>
                    <a:pt x="199" y="32"/>
                  </a:lnTo>
                  <a:lnTo>
                    <a:pt x="197" y="30"/>
                  </a:lnTo>
                  <a:lnTo>
                    <a:pt x="196" y="28"/>
                  </a:lnTo>
                  <a:lnTo>
                    <a:pt x="194" y="26"/>
                  </a:lnTo>
                  <a:lnTo>
                    <a:pt x="193" y="25"/>
                  </a:lnTo>
                  <a:lnTo>
                    <a:pt x="191" y="23"/>
                  </a:lnTo>
                  <a:lnTo>
                    <a:pt x="190" y="22"/>
                  </a:lnTo>
                  <a:lnTo>
                    <a:pt x="188" y="21"/>
                  </a:lnTo>
                  <a:lnTo>
                    <a:pt x="186" y="19"/>
                  </a:lnTo>
                  <a:lnTo>
                    <a:pt x="185" y="17"/>
                  </a:lnTo>
                  <a:lnTo>
                    <a:pt x="183" y="16"/>
                  </a:lnTo>
                  <a:lnTo>
                    <a:pt x="182" y="15"/>
                  </a:lnTo>
                  <a:lnTo>
                    <a:pt x="181" y="15"/>
                  </a:lnTo>
                  <a:lnTo>
                    <a:pt x="181" y="14"/>
                  </a:lnTo>
                  <a:lnTo>
                    <a:pt x="171" y="8"/>
                  </a:lnTo>
                  <a:lnTo>
                    <a:pt x="161" y="3"/>
                  </a:lnTo>
                  <a:lnTo>
                    <a:pt x="150" y="1"/>
                  </a:lnTo>
                  <a:lnTo>
                    <a:pt x="139" y="0"/>
                  </a:lnTo>
                  <a:lnTo>
                    <a:pt x="130" y="1"/>
                  </a:lnTo>
                  <a:lnTo>
                    <a:pt x="120" y="2"/>
                  </a:lnTo>
                  <a:lnTo>
                    <a:pt x="112" y="5"/>
                  </a:lnTo>
                  <a:lnTo>
                    <a:pt x="104" y="10"/>
                  </a:lnTo>
                  <a:lnTo>
                    <a:pt x="97" y="15"/>
                  </a:lnTo>
                  <a:lnTo>
                    <a:pt x="90" y="20"/>
                  </a:lnTo>
                  <a:lnTo>
                    <a:pt x="84" y="27"/>
                  </a:lnTo>
                  <a:lnTo>
                    <a:pt x="79" y="34"/>
                  </a:lnTo>
                  <a:lnTo>
                    <a:pt x="77" y="36"/>
                  </a:lnTo>
                  <a:lnTo>
                    <a:pt x="75" y="37"/>
                  </a:lnTo>
                  <a:lnTo>
                    <a:pt x="72" y="38"/>
                  </a:lnTo>
                  <a:lnTo>
                    <a:pt x="68" y="39"/>
                  </a:lnTo>
                  <a:lnTo>
                    <a:pt x="60" y="40"/>
                  </a:lnTo>
                  <a:lnTo>
                    <a:pt x="51" y="42"/>
                  </a:lnTo>
                  <a:lnTo>
                    <a:pt x="43" y="45"/>
                  </a:lnTo>
                  <a:lnTo>
                    <a:pt x="35" y="49"/>
                  </a:lnTo>
                  <a:lnTo>
                    <a:pt x="28" y="55"/>
                  </a:lnTo>
                  <a:lnTo>
                    <a:pt x="22" y="61"/>
                  </a:lnTo>
                  <a:lnTo>
                    <a:pt x="15" y="68"/>
                  </a:lnTo>
                  <a:lnTo>
                    <a:pt x="10" y="75"/>
                  </a:lnTo>
                  <a:lnTo>
                    <a:pt x="6" y="83"/>
                  </a:lnTo>
                  <a:lnTo>
                    <a:pt x="3" y="92"/>
                  </a:lnTo>
                  <a:lnTo>
                    <a:pt x="1" y="100"/>
                  </a:lnTo>
                  <a:lnTo>
                    <a:pt x="0" y="109"/>
                  </a:lnTo>
                  <a:lnTo>
                    <a:pt x="1" y="119"/>
                  </a:lnTo>
                  <a:lnTo>
                    <a:pt x="2" y="127"/>
                  </a:lnTo>
                  <a:lnTo>
                    <a:pt x="4" y="135"/>
                  </a:lnTo>
                  <a:lnTo>
                    <a:pt x="8" y="144"/>
                  </a:lnTo>
                  <a:lnTo>
                    <a:pt x="9" y="146"/>
                  </a:lnTo>
                  <a:lnTo>
                    <a:pt x="9" y="149"/>
                  </a:lnTo>
                  <a:lnTo>
                    <a:pt x="9" y="152"/>
                  </a:lnTo>
                  <a:lnTo>
                    <a:pt x="8" y="154"/>
                  </a:lnTo>
                  <a:lnTo>
                    <a:pt x="4" y="163"/>
                  </a:lnTo>
                  <a:lnTo>
                    <a:pt x="2" y="172"/>
                  </a:lnTo>
                  <a:lnTo>
                    <a:pt x="1" y="181"/>
                  </a:lnTo>
                  <a:lnTo>
                    <a:pt x="0" y="189"/>
                  </a:lnTo>
                  <a:lnTo>
                    <a:pt x="1" y="198"/>
                  </a:lnTo>
                  <a:lnTo>
                    <a:pt x="3" y="207"/>
                  </a:lnTo>
                  <a:lnTo>
                    <a:pt x="6" y="217"/>
                  </a:lnTo>
                  <a:lnTo>
                    <a:pt x="10" y="225"/>
                  </a:lnTo>
                  <a:lnTo>
                    <a:pt x="11" y="226"/>
                  </a:lnTo>
                  <a:lnTo>
                    <a:pt x="12" y="227"/>
                  </a:lnTo>
                  <a:lnTo>
                    <a:pt x="12" y="227"/>
                  </a:lnTo>
                  <a:lnTo>
                    <a:pt x="14" y="230"/>
                  </a:lnTo>
                  <a:lnTo>
                    <a:pt x="15" y="232"/>
                  </a:lnTo>
                  <a:lnTo>
                    <a:pt x="16" y="232"/>
                  </a:lnTo>
                  <a:lnTo>
                    <a:pt x="16" y="233"/>
                  </a:lnTo>
                  <a:lnTo>
                    <a:pt x="20" y="236"/>
                  </a:lnTo>
                  <a:lnTo>
                    <a:pt x="23" y="239"/>
                  </a:lnTo>
                  <a:lnTo>
                    <a:pt x="23" y="239"/>
                  </a:lnTo>
                  <a:lnTo>
                    <a:pt x="23" y="240"/>
                  </a:lnTo>
                  <a:lnTo>
                    <a:pt x="26" y="243"/>
                  </a:lnTo>
                  <a:lnTo>
                    <a:pt x="30" y="246"/>
                  </a:lnTo>
                  <a:lnTo>
                    <a:pt x="30" y="246"/>
                  </a:lnTo>
                  <a:lnTo>
                    <a:pt x="30" y="246"/>
                  </a:lnTo>
                  <a:lnTo>
                    <a:pt x="33" y="248"/>
                  </a:lnTo>
                  <a:lnTo>
                    <a:pt x="37" y="249"/>
                  </a:lnTo>
                  <a:lnTo>
                    <a:pt x="37" y="249"/>
                  </a:lnTo>
                  <a:lnTo>
                    <a:pt x="44" y="253"/>
                  </a:lnTo>
                  <a:lnTo>
                    <a:pt x="52" y="257"/>
                  </a:lnTo>
                  <a:lnTo>
                    <a:pt x="60" y="259"/>
                  </a:lnTo>
                  <a:lnTo>
                    <a:pt x="68" y="260"/>
                  </a:lnTo>
                  <a:lnTo>
                    <a:pt x="72" y="260"/>
                  </a:lnTo>
                  <a:lnTo>
                    <a:pt x="75" y="261"/>
                  </a:lnTo>
                  <a:lnTo>
                    <a:pt x="77" y="263"/>
                  </a:lnTo>
                  <a:lnTo>
                    <a:pt x="79" y="266"/>
                  </a:lnTo>
                  <a:lnTo>
                    <a:pt x="84" y="273"/>
                  </a:lnTo>
                  <a:lnTo>
                    <a:pt x="90" y="279"/>
                  </a:lnTo>
                  <a:lnTo>
                    <a:pt x="97" y="285"/>
                  </a:lnTo>
                  <a:lnTo>
                    <a:pt x="104" y="289"/>
                  </a:lnTo>
                  <a:lnTo>
                    <a:pt x="112" y="293"/>
                  </a:lnTo>
                  <a:lnTo>
                    <a:pt x="121" y="296"/>
                  </a:lnTo>
                  <a:lnTo>
                    <a:pt x="130" y="297"/>
                  </a:lnTo>
                  <a:lnTo>
                    <a:pt x="139" y="298"/>
                  </a:lnTo>
                  <a:lnTo>
                    <a:pt x="148" y="297"/>
                  </a:lnTo>
                  <a:lnTo>
                    <a:pt x="157" y="296"/>
                  </a:lnTo>
                  <a:lnTo>
                    <a:pt x="165" y="293"/>
                  </a:lnTo>
                  <a:lnTo>
                    <a:pt x="173" y="289"/>
                  </a:lnTo>
                  <a:lnTo>
                    <a:pt x="181" y="285"/>
                  </a:lnTo>
                  <a:lnTo>
                    <a:pt x="188" y="279"/>
                  </a:lnTo>
                  <a:lnTo>
                    <a:pt x="194" y="273"/>
                  </a:lnTo>
                  <a:lnTo>
                    <a:pt x="200" y="266"/>
                  </a:lnTo>
                  <a:lnTo>
                    <a:pt x="201" y="263"/>
                  </a:lnTo>
                  <a:lnTo>
                    <a:pt x="204" y="261"/>
                  </a:lnTo>
                  <a:lnTo>
                    <a:pt x="206" y="260"/>
                  </a:lnTo>
                  <a:lnTo>
                    <a:pt x="209" y="260"/>
                  </a:lnTo>
                  <a:lnTo>
                    <a:pt x="215" y="259"/>
                  </a:lnTo>
                  <a:lnTo>
                    <a:pt x="221" y="258"/>
                  </a:lnTo>
                  <a:lnTo>
                    <a:pt x="228" y="256"/>
                  </a:lnTo>
                  <a:lnTo>
                    <a:pt x="233" y="254"/>
                  </a:lnTo>
                  <a:lnTo>
                    <a:pt x="244" y="248"/>
                  </a:lnTo>
                  <a:lnTo>
                    <a:pt x="253" y="241"/>
                  </a:lnTo>
                  <a:lnTo>
                    <a:pt x="253" y="241"/>
                  </a:lnTo>
                  <a:lnTo>
                    <a:pt x="254" y="241"/>
                  </a:lnTo>
                  <a:lnTo>
                    <a:pt x="255" y="240"/>
                  </a:lnTo>
                  <a:lnTo>
                    <a:pt x="256" y="239"/>
                  </a:lnTo>
                  <a:lnTo>
                    <a:pt x="256" y="239"/>
                  </a:lnTo>
                  <a:lnTo>
                    <a:pt x="259" y="236"/>
                  </a:lnTo>
                  <a:lnTo>
                    <a:pt x="261" y="233"/>
                  </a:lnTo>
                  <a:lnTo>
                    <a:pt x="262" y="232"/>
                  </a:lnTo>
                  <a:lnTo>
                    <a:pt x="262" y="232"/>
                  </a:lnTo>
                  <a:lnTo>
                    <a:pt x="265" y="228"/>
                  </a:lnTo>
                  <a:lnTo>
                    <a:pt x="267" y="225"/>
                  </a:lnTo>
                  <a:lnTo>
                    <a:pt x="270" y="220"/>
                  </a:lnTo>
                  <a:lnTo>
                    <a:pt x="272" y="215"/>
                  </a:lnTo>
                  <a:lnTo>
                    <a:pt x="272" y="215"/>
                  </a:lnTo>
                  <a:lnTo>
                    <a:pt x="273" y="212"/>
                  </a:lnTo>
                  <a:lnTo>
                    <a:pt x="274" y="209"/>
                  </a:lnTo>
                  <a:lnTo>
                    <a:pt x="275" y="206"/>
                  </a:lnTo>
                  <a:lnTo>
                    <a:pt x="275" y="204"/>
                  </a:lnTo>
                  <a:lnTo>
                    <a:pt x="275" y="202"/>
                  </a:lnTo>
                  <a:lnTo>
                    <a:pt x="276" y="199"/>
                  </a:lnTo>
                  <a:lnTo>
                    <a:pt x="276" y="197"/>
                  </a:lnTo>
                  <a:lnTo>
                    <a:pt x="277" y="195"/>
                  </a:lnTo>
                  <a:lnTo>
                    <a:pt x="277" y="193"/>
                  </a:lnTo>
                  <a:lnTo>
                    <a:pt x="277" y="191"/>
                  </a:lnTo>
                  <a:lnTo>
                    <a:pt x="277" y="188"/>
                  </a:lnTo>
                  <a:lnTo>
                    <a:pt x="277" y="186"/>
                  </a:lnTo>
                  <a:lnTo>
                    <a:pt x="277"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36">
            <a:extLst>
              <a:ext uri="{FF2B5EF4-FFF2-40B4-BE49-F238E27FC236}">
                <a16:creationId xmlns:a16="http://schemas.microsoft.com/office/drawing/2014/main" id="{D1E07FAC-5AEC-4742-B42F-9832AA6E859F}"/>
              </a:ext>
            </a:extLst>
          </p:cNvPr>
          <p:cNvGrpSpPr/>
          <p:nvPr/>
        </p:nvGrpSpPr>
        <p:grpSpPr>
          <a:xfrm>
            <a:off x="7585506" y="4536165"/>
            <a:ext cx="266234" cy="382447"/>
            <a:chOff x="10502900" y="815975"/>
            <a:chExt cx="200025" cy="287338"/>
          </a:xfrm>
          <a:solidFill>
            <a:schemeClr val="bg1"/>
          </a:solidFill>
        </p:grpSpPr>
        <p:sp>
          <p:nvSpPr>
            <p:cNvPr id="38" name="Freeform 2127">
              <a:extLst>
                <a:ext uri="{FF2B5EF4-FFF2-40B4-BE49-F238E27FC236}">
                  <a16:creationId xmlns:a16="http://schemas.microsoft.com/office/drawing/2014/main" id="{289CD6AF-D248-4EC2-9E69-1F95E3059A05}"/>
                </a:ext>
              </a:extLst>
            </p:cNvPr>
            <p:cNvSpPr>
              <a:spLocks/>
            </p:cNvSpPr>
            <p:nvPr/>
          </p:nvSpPr>
          <p:spPr bwMode="auto">
            <a:xfrm>
              <a:off x="10502900" y="815975"/>
              <a:ext cx="200025" cy="201613"/>
            </a:xfrm>
            <a:custGeom>
              <a:avLst/>
              <a:gdLst>
                <a:gd name="T0" fmla="*/ 284 w 632"/>
                <a:gd name="T1" fmla="*/ 3 h 632"/>
                <a:gd name="T2" fmla="*/ 237 w 632"/>
                <a:gd name="T3" fmla="*/ 10 h 632"/>
                <a:gd name="T4" fmla="*/ 193 w 632"/>
                <a:gd name="T5" fmla="*/ 26 h 632"/>
                <a:gd name="T6" fmla="*/ 152 w 632"/>
                <a:gd name="T7" fmla="*/ 47 h 632"/>
                <a:gd name="T8" fmla="*/ 115 w 632"/>
                <a:gd name="T9" fmla="*/ 72 h 632"/>
                <a:gd name="T10" fmla="*/ 82 w 632"/>
                <a:gd name="T11" fmla="*/ 104 h 632"/>
                <a:gd name="T12" fmla="*/ 54 w 632"/>
                <a:gd name="T13" fmla="*/ 139 h 632"/>
                <a:gd name="T14" fmla="*/ 31 w 632"/>
                <a:gd name="T15" fmla="*/ 180 h 632"/>
                <a:gd name="T16" fmla="*/ 14 w 632"/>
                <a:gd name="T17" fmla="*/ 222 h 632"/>
                <a:gd name="T18" fmla="*/ 4 w 632"/>
                <a:gd name="T19" fmla="*/ 269 h 632"/>
                <a:gd name="T20" fmla="*/ 0 w 632"/>
                <a:gd name="T21" fmla="*/ 316 h 632"/>
                <a:gd name="T22" fmla="*/ 3 w 632"/>
                <a:gd name="T23" fmla="*/ 363 h 632"/>
                <a:gd name="T24" fmla="*/ 14 w 632"/>
                <a:gd name="T25" fmla="*/ 407 h 632"/>
                <a:gd name="T26" fmla="*/ 30 w 632"/>
                <a:gd name="T27" fmla="*/ 450 h 632"/>
                <a:gd name="T28" fmla="*/ 50 w 632"/>
                <a:gd name="T29" fmla="*/ 489 h 632"/>
                <a:gd name="T30" fmla="*/ 77 w 632"/>
                <a:gd name="T31" fmla="*/ 523 h 632"/>
                <a:gd name="T32" fmla="*/ 109 w 632"/>
                <a:gd name="T33" fmla="*/ 555 h 632"/>
                <a:gd name="T34" fmla="*/ 144 w 632"/>
                <a:gd name="T35" fmla="*/ 581 h 632"/>
                <a:gd name="T36" fmla="*/ 183 w 632"/>
                <a:gd name="T37" fmla="*/ 602 h 632"/>
                <a:gd name="T38" fmla="*/ 225 w 632"/>
                <a:gd name="T39" fmla="*/ 618 h 632"/>
                <a:gd name="T40" fmla="*/ 270 w 632"/>
                <a:gd name="T41" fmla="*/ 628 h 632"/>
                <a:gd name="T42" fmla="*/ 301 w 632"/>
                <a:gd name="T43" fmla="*/ 473 h 632"/>
                <a:gd name="T44" fmla="*/ 256 w 632"/>
                <a:gd name="T45" fmla="*/ 512 h 632"/>
                <a:gd name="T46" fmla="*/ 185 w 632"/>
                <a:gd name="T47" fmla="*/ 447 h 632"/>
                <a:gd name="T48" fmla="*/ 181 w 632"/>
                <a:gd name="T49" fmla="*/ 431 h 632"/>
                <a:gd name="T50" fmla="*/ 196 w 632"/>
                <a:gd name="T51" fmla="*/ 421 h 632"/>
                <a:gd name="T52" fmla="*/ 256 w 632"/>
                <a:gd name="T53" fmla="*/ 475 h 632"/>
                <a:gd name="T54" fmla="*/ 309 w 632"/>
                <a:gd name="T55" fmla="*/ 423 h 632"/>
                <a:gd name="T56" fmla="*/ 319 w 632"/>
                <a:gd name="T57" fmla="*/ 421 h 632"/>
                <a:gd name="T58" fmla="*/ 326 w 632"/>
                <a:gd name="T59" fmla="*/ 426 h 632"/>
                <a:gd name="T60" fmla="*/ 430 w 632"/>
                <a:gd name="T61" fmla="*/ 423 h 632"/>
                <a:gd name="T62" fmla="*/ 446 w 632"/>
                <a:gd name="T63" fmla="*/ 426 h 632"/>
                <a:gd name="T64" fmla="*/ 450 w 632"/>
                <a:gd name="T65" fmla="*/ 442 h 632"/>
                <a:gd name="T66" fmla="*/ 381 w 632"/>
                <a:gd name="T67" fmla="*/ 511 h 632"/>
                <a:gd name="T68" fmla="*/ 365 w 632"/>
                <a:gd name="T69" fmla="*/ 507 h 632"/>
                <a:gd name="T70" fmla="*/ 346 w 632"/>
                <a:gd name="T71" fmla="*/ 630 h 632"/>
                <a:gd name="T72" fmla="*/ 391 w 632"/>
                <a:gd name="T73" fmla="*/ 623 h 632"/>
                <a:gd name="T74" fmla="*/ 434 w 632"/>
                <a:gd name="T75" fmla="*/ 608 h 632"/>
                <a:gd name="T76" fmla="*/ 474 w 632"/>
                <a:gd name="T77" fmla="*/ 589 h 632"/>
                <a:gd name="T78" fmla="*/ 511 w 632"/>
                <a:gd name="T79" fmla="*/ 564 h 632"/>
                <a:gd name="T80" fmla="*/ 544 w 632"/>
                <a:gd name="T81" fmla="*/ 534 h 632"/>
                <a:gd name="T82" fmla="*/ 572 w 632"/>
                <a:gd name="T83" fmla="*/ 501 h 632"/>
                <a:gd name="T84" fmla="*/ 595 w 632"/>
                <a:gd name="T85" fmla="*/ 463 h 632"/>
                <a:gd name="T86" fmla="*/ 613 w 632"/>
                <a:gd name="T87" fmla="*/ 421 h 632"/>
                <a:gd name="T88" fmla="*/ 626 w 632"/>
                <a:gd name="T89" fmla="*/ 378 h 632"/>
                <a:gd name="T90" fmla="*/ 631 w 632"/>
                <a:gd name="T91" fmla="*/ 332 h 632"/>
                <a:gd name="T92" fmla="*/ 629 w 632"/>
                <a:gd name="T93" fmla="*/ 283 h 632"/>
                <a:gd name="T94" fmla="*/ 622 w 632"/>
                <a:gd name="T95" fmla="*/ 237 h 632"/>
                <a:gd name="T96" fmla="*/ 606 w 632"/>
                <a:gd name="T97" fmla="*/ 193 h 632"/>
                <a:gd name="T98" fmla="*/ 585 w 632"/>
                <a:gd name="T99" fmla="*/ 153 h 632"/>
                <a:gd name="T100" fmla="*/ 560 w 632"/>
                <a:gd name="T101" fmla="*/ 115 h 632"/>
                <a:gd name="T102" fmla="*/ 528 w 632"/>
                <a:gd name="T103" fmla="*/ 82 h 632"/>
                <a:gd name="T104" fmla="*/ 492 w 632"/>
                <a:gd name="T105" fmla="*/ 54 h 632"/>
                <a:gd name="T106" fmla="*/ 452 w 632"/>
                <a:gd name="T107" fmla="*/ 32 h 632"/>
                <a:gd name="T108" fmla="*/ 409 w 632"/>
                <a:gd name="T109" fmla="*/ 15 h 632"/>
                <a:gd name="T110" fmla="*/ 364 w 632"/>
                <a:gd name="T111" fmla="*/ 4 h 632"/>
                <a:gd name="T112" fmla="*/ 315 w 632"/>
                <a:gd name="T11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2" h="632">
                  <a:moveTo>
                    <a:pt x="315" y="0"/>
                  </a:moveTo>
                  <a:lnTo>
                    <a:pt x="299" y="1"/>
                  </a:lnTo>
                  <a:lnTo>
                    <a:pt x="284" y="3"/>
                  </a:lnTo>
                  <a:lnTo>
                    <a:pt x="268" y="4"/>
                  </a:lnTo>
                  <a:lnTo>
                    <a:pt x="252" y="6"/>
                  </a:lnTo>
                  <a:lnTo>
                    <a:pt x="237" y="10"/>
                  </a:lnTo>
                  <a:lnTo>
                    <a:pt x="221" y="15"/>
                  </a:lnTo>
                  <a:lnTo>
                    <a:pt x="207" y="20"/>
                  </a:lnTo>
                  <a:lnTo>
                    <a:pt x="193" y="26"/>
                  </a:lnTo>
                  <a:lnTo>
                    <a:pt x="179" y="32"/>
                  </a:lnTo>
                  <a:lnTo>
                    <a:pt x="165" y="38"/>
                  </a:lnTo>
                  <a:lnTo>
                    <a:pt x="152" y="47"/>
                  </a:lnTo>
                  <a:lnTo>
                    <a:pt x="139" y="54"/>
                  </a:lnTo>
                  <a:lnTo>
                    <a:pt x="127" y="64"/>
                  </a:lnTo>
                  <a:lnTo>
                    <a:pt x="115" y="72"/>
                  </a:lnTo>
                  <a:lnTo>
                    <a:pt x="103" y="82"/>
                  </a:lnTo>
                  <a:lnTo>
                    <a:pt x="92" y="93"/>
                  </a:lnTo>
                  <a:lnTo>
                    <a:pt x="82" y="104"/>
                  </a:lnTo>
                  <a:lnTo>
                    <a:pt x="72" y="115"/>
                  </a:lnTo>
                  <a:lnTo>
                    <a:pt x="63" y="127"/>
                  </a:lnTo>
                  <a:lnTo>
                    <a:pt x="54" y="139"/>
                  </a:lnTo>
                  <a:lnTo>
                    <a:pt x="45" y="153"/>
                  </a:lnTo>
                  <a:lnTo>
                    <a:pt x="38" y="166"/>
                  </a:lnTo>
                  <a:lnTo>
                    <a:pt x="31" y="180"/>
                  </a:lnTo>
                  <a:lnTo>
                    <a:pt x="25" y="193"/>
                  </a:lnTo>
                  <a:lnTo>
                    <a:pt x="19" y="208"/>
                  </a:lnTo>
                  <a:lnTo>
                    <a:pt x="14" y="222"/>
                  </a:lnTo>
                  <a:lnTo>
                    <a:pt x="10" y="237"/>
                  </a:lnTo>
                  <a:lnTo>
                    <a:pt x="6" y="253"/>
                  </a:lnTo>
                  <a:lnTo>
                    <a:pt x="4" y="269"/>
                  </a:lnTo>
                  <a:lnTo>
                    <a:pt x="1" y="283"/>
                  </a:lnTo>
                  <a:lnTo>
                    <a:pt x="0" y="301"/>
                  </a:lnTo>
                  <a:lnTo>
                    <a:pt x="0" y="316"/>
                  </a:lnTo>
                  <a:lnTo>
                    <a:pt x="0" y="332"/>
                  </a:lnTo>
                  <a:lnTo>
                    <a:pt x="1" y="347"/>
                  </a:lnTo>
                  <a:lnTo>
                    <a:pt x="3" y="363"/>
                  </a:lnTo>
                  <a:lnTo>
                    <a:pt x="6" y="378"/>
                  </a:lnTo>
                  <a:lnTo>
                    <a:pt x="9" y="393"/>
                  </a:lnTo>
                  <a:lnTo>
                    <a:pt x="14" y="407"/>
                  </a:lnTo>
                  <a:lnTo>
                    <a:pt x="17" y="421"/>
                  </a:lnTo>
                  <a:lnTo>
                    <a:pt x="23" y="436"/>
                  </a:lnTo>
                  <a:lnTo>
                    <a:pt x="30" y="450"/>
                  </a:lnTo>
                  <a:lnTo>
                    <a:pt x="36" y="463"/>
                  </a:lnTo>
                  <a:lnTo>
                    <a:pt x="43" y="475"/>
                  </a:lnTo>
                  <a:lnTo>
                    <a:pt x="50" y="489"/>
                  </a:lnTo>
                  <a:lnTo>
                    <a:pt x="59" y="501"/>
                  </a:lnTo>
                  <a:lnTo>
                    <a:pt x="69" y="512"/>
                  </a:lnTo>
                  <a:lnTo>
                    <a:pt x="77" y="523"/>
                  </a:lnTo>
                  <a:lnTo>
                    <a:pt x="87" y="534"/>
                  </a:lnTo>
                  <a:lnTo>
                    <a:pt x="98" y="545"/>
                  </a:lnTo>
                  <a:lnTo>
                    <a:pt x="109" y="555"/>
                  </a:lnTo>
                  <a:lnTo>
                    <a:pt x="120" y="564"/>
                  </a:lnTo>
                  <a:lnTo>
                    <a:pt x="132" y="573"/>
                  </a:lnTo>
                  <a:lnTo>
                    <a:pt x="144" y="581"/>
                  </a:lnTo>
                  <a:lnTo>
                    <a:pt x="157" y="589"/>
                  </a:lnTo>
                  <a:lnTo>
                    <a:pt x="170" y="596"/>
                  </a:lnTo>
                  <a:lnTo>
                    <a:pt x="183" y="602"/>
                  </a:lnTo>
                  <a:lnTo>
                    <a:pt x="197" y="608"/>
                  </a:lnTo>
                  <a:lnTo>
                    <a:pt x="210" y="613"/>
                  </a:lnTo>
                  <a:lnTo>
                    <a:pt x="225" y="618"/>
                  </a:lnTo>
                  <a:lnTo>
                    <a:pt x="240" y="623"/>
                  </a:lnTo>
                  <a:lnTo>
                    <a:pt x="254" y="625"/>
                  </a:lnTo>
                  <a:lnTo>
                    <a:pt x="270" y="628"/>
                  </a:lnTo>
                  <a:lnTo>
                    <a:pt x="285" y="630"/>
                  </a:lnTo>
                  <a:lnTo>
                    <a:pt x="301" y="632"/>
                  </a:lnTo>
                  <a:lnTo>
                    <a:pt x="301" y="473"/>
                  </a:lnTo>
                  <a:lnTo>
                    <a:pt x="267" y="507"/>
                  </a:lnTo>
                  <a:lnTo>
                    <a:pt x="262" y="511"/>
                  </a:lnTo>
                  <a:lnTo>
                    <a:pt x="256" y="512"/>
                  </a:lnTo>
                  <a:lnTo>
                    <a:pt x="249" y="511"/>
                  </a:lnTo>
                  <a:lnTo>
                    <a:pt x="245" y="507"/>
                  </a:lnTo>
                  <a:lnTo>
                    <a:pt x="185" y="447"/>
                  </a:lnTo>
                  <a:lnTo>
                    <a:pt x="181" y="442"/>
                  </a:lnTo>
                  <a:lnTo>
                    <a:pt x="180" y="436"/>
                  </a:lnTo>
                  <a:lnTo>
                    <a:pt x="181" y="431"/>
                  </a:lnTo>
                  <a:lnTo>
                    <a:pt x="185" y="426"/>
                  </a:lnTo>
                  <a:lnTo>
                    <a:pt x="190" y="423"/>
                  </a:lnTo>
                  <a:lnTo>
                    <a:pt x="196" y="421"/>
                  </a:lnTo>
                  <a:lnTo>
                    <a:pt x="201" y="423"/>
                  </a:lnTo>
                  <a:lnTo>
                    <a:pt x="205" y="426"/>
                  </a:lnTo>
                  <a:lnTo>
                    <a:pt x="256" y="475"/>
                  </a:lnTo>
                  <a:lnTo>
                    <a:pt x="304" y="426"/>
                  </a:lnTo>
                  <a:lnTo>
                    <a:pt x="307" y="424"/>
                  </a:lnTo>
                  <a:lnTo>
                    <a:pt x="309" y="423"/>
                  </a:lnTo>
                  <a:lnTo>
                    <a:pt x="313" y="421"/>
                  </a:lnTo>
                  <a:lnTo>
                    <a:pt x="315" y="421"/>
                  </a:lnTo>
                  <a:lnTo>
                    <a:pt x="319" y="421"/>
                  </a:lnTo>
                  <a:lnTo>
                    <a:pt x="321" y="423"/>
                  </a:lnTo>
                  <a:lnTo>
                    <a:pt x="324" y="424"/>
                  </a:lnTo>
                  <a:lnTo>
                    <a:pt x="326" y="426"/>
                  </a:lnTo>
                  <a:lnTo>
                    <a:pt x="375" y="475"/>
                  </a:lnTo>
                  <a:lnTo>
                    <a:pt x="425" y="426"/>
                  </a:lnTo>
                  <a:lnTo>
                    <a:pt x="430" y="423"/>
                  </a:lnTo>
                  <a:lnTo>
                    <a:pt x="436" y="421"/>
                  </a:lnTo>
                  <a:lnTo>
                    <a:pt x="441" y="423"/>
                  </a:lnTo>
                  <a:lnTo>
                    <a:pt x="446" y="426"/>
                  </a:lnTo>
                  <a:lnTo>
                    <a:pt x="450" y="431"/>
                  </a:lnTo>
                  <a:lnTo>
                    <a:pt x="451" y="436"/>
                  </a:lnTo>
                  <a:lnTo>
                    <a:pt x="450" y="442"/>
                  </a:lnTo>
                  <a:lnTo>
                    <a:pt x="446" y="447"/>
                  </a:lnTo>
                  <a:lnTo>
                    <a:pt x="386" y="507"/>
                  </a:lnTo>
                  <a:lnTo>
                    <a:pt x="381" y="511"/>
                  </a:lnTo>
                  <a:lnTo>
                    <a:pt x="375" y="512"/>
                  </a:lnTo>
                  <a:lnTo>
                    <a:pt x="370" y="511"/>
                  </a:lnTo>
                  <a:lnTo>
                    <a:pt x="365" y="507"/>
                  </a:lnTo>
                  <a:lnTo>
                    <a:pt x="330" y="473"/>
                  </a:lnTo>
                  <a:lnTo>
                    <a:pt x="330" y="632"/>
                  </a:lnTo>
                  <a:lnTo>
                    <a:pt x="346" y="630"/>
                  </a:lnTo>
                  <a:lnTo>
                    <a:pt x="362" y="628"/>
                  </a:lnTo>
                  <a:lnTo>
                    <a:pt x="376" y="625"/>
                  </a:lnTo>
                  <a:lnTo>
                    <a:pt x="391" y="623"/>
                  </a:lnTo>
                  <a:lnTo>
                    <a:pt x="406" y="618"/>
                  </a:lnTo>
                  <a:lnTo>
                    <a:pt x="420" y="613"/>
                  </a:lnTo>
                  <a:lnTo>
                    <a:pt x="434" y="608"/>
                  </a:lnTo>
                  <a:lnTo>
                    <a:pt x="449" y="602"/>
                  </a:lnTo>
                  <a:lnTo>
                    <a:pt x="462" y="596"/>
                  </a:lnTo>
                  <a:lnTo>
                    <a:pt x="474" y="589"/>
                  </a:lnTo>
                  <a:lnTo>
                    <a:pt x="488" y="581"/>
                  </a:lnTo>
                  <a:lnTo>
                    <a:pt x="500" y="573"/>
                  </a:lnTo>
                  <a:lnTo>
                    <a:pt x="511" y="564"/>
                  </a:lnTo>
                  <a:lnTo>
                    <a:pt x="522" y="555"/>
                  </a:lnTo>
                  <a:lnTo>
                    <a:pt x="533" y="545"/>
                  </a:lnTo>
                  <a:lnTo>
                    <a:pt x="544" y="534"/>
                  </a:lnTo>
                  <a:lnTo>
                    <a:pt x="554" y="523"/>
                  </a:lnTo>
                  <a:lnTo>
                    <a:pt x="563" y="512"/>
                  </a:lnTo>
                  <a:lnTo>
                    <a:pt x="572" y="501"/>
                  </a:lnTo>
                  <a:lnTo>
                    <a:pt x="580" y="489"/>
                  </a:lnTo>
                  <a:lnTo>
                    <a:pt x="588" y="475"/>
                  </a:lnTo>
                  <a:lnTo>
                    <a:pt x="595" y="463"/>
                  </a:lnTo>
                  <a:lnTo>
                    <a:pt x="602" y="450"/>
                  </a:lnTo>
                  <a:lnTo>
                    <a:pt x="609" y="436"/>
                  </a:lnTo>
                  <a:lnTo>
                    <a:pt x="613" y="421"/>
                  </a:lnTo>
                  <a:lnTo>
                    <a:pt x="618" y="408"/>
                  </a:lnTo>
                  <a:lnTo>
                    <a:pt x="622" y="393"/>
                  </a:lnTo>
                  <a:lnTo>
                    <a:pt x="626" y="378"/>
                  </a:lnTo>
                  <a:lnTo>
                    <a:pt x="628" y="363"/>
                  </a:lnTo>
                  <a:lnTo>
                    <a:pt x="631" y="347"/>
                  </a:lnTo>
                  <a:lnTo>
                    <a:pt x="631" y="332"/>
                  </a:lnTo>
                  <a:lnTo>
                    <a:pt x="632" y="316"/>
                  </a:lnTo>
                  <a:lnTo>
                    <a:pt x="631" y="301"/>
                  </a:lnTo>
                  <a:lnTo>
                    <a:pt x="629" y="283"/>
                  </a:lnTo>
                  <a:lnTo>
                    <a:pt x="628" y="269"/>
                  </a:lnTo>
                  <a:lnTo>
                    <a:pt x="626" y="253"/>
                  </a:lnTo>
                  <a:lnTo>
                    <a:pt x="622" y="237"/>
                  </a:lnTo>
                  <a:lnTo>
                    <a:pt x="617" y="222"/>
                  </a:lnTo>
                  <a:lnTo>
                    <a:pt x="612" y="208"/>
                  </a:lnTo>
                  <a:lnTo>
                    <a:pt x="606" y="193"/>
                  </a:lnTo>
                  <a:lnTo>
                    <a:pt x="600" y="180"/>
                  </a:lnTo>
                  <a:lnTo>
                    <a:pt x="594" y="166"/>
                  </a:lnTo>
                  <a:lnTo>
                    <a:pt x="585" y="153"/>
                  </a:lnTo>
                  <a:lnTo>
                    <a:pt x="578" y="139"/>
                  </a:lnTo>
                  <a:lnTo>
                    <a:pt x="568" y="127"/>
                  </a:lnTo>
                  <a:lnTo>
                    <a:pt x="560" y="115"/>
                  </a:lnTo>
                  <a:lnTo>
                    <a:pt x="550" y="104"/>
                  </a:lnTo>
                  <a:lnTo>
                    <a:pt x="539" y="93"/>
                  </a:lnTo>
                  <a:lnTo>
                    <a:pt x="528" y="82"/>
                  </a:lnTo>
                  <a:lnTo>
                    <a:pt x="517" y="72"/>
                  </a:lnTo>
                  <a:lnTo>
                    <a:pt x="505" y="64"/>
                  </a:lnTo>
                  <a:lnTo>
                    <a:pt x="492" y="54"/>
                  </a:lnTo>
                  <a:lnTo>
                    <a:pt x="479" y="47"/>
                  </a:lnTo>
                  <a:lnTo>
                    <a:pt x="466" y="38"/>
                  </a:lnTo>
                  <a:lnTo>
                    <a:pt x="452" y="32"/>
                  </a:lnTo>
                  <a:lnTo>
                    <a:pt x="439" y="26"/>
                  </a:lnTo>
                  <a:lnTo>
                    <a:pt x="424" y="20"/>
                  </a:lnTo>
                  <a:lnTo>
                    <a:pt x="409" y="15"/>
                  </a:lnTo>
                  <a:lnTo>
                    <a:pt x="395" y="10"/>
                  </a:lnTo>
                  <a:lnTo>
                    <a:pt x="379" y="6"/>
                  </a:lnTo>
                  <a:lnTo>
                    <a:pt x="364" y="4"/>
                  </a:lnTo>
                  <a:lnTo>
                    <a:pt x="348" y="3"/>
                  </a:lnTo>
                  <a:lnTo>
                    <a:pt x="331" y="1"/>
                  </a:lnTo>
                  <a:lnTo>
                    <a:pt x="3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128">
              <a:extLst>
                <a:ext uri="{FF2B5EF4-FFF2-40B4-BE49-F238E27FC236}">
                  <a16:creationId xmlns:a16="http://schemas.microsoft.com/office/drawing/2014/main" id="{FF6A49CF-2704-4FF7-AE0C-C6A33084F83D}"/>
                </a:ext>
              </a:extLst>
            </p:cNvPr>
            <p:cNvSpPr>
              <a:spLocks/>
            </p:cNvSpPr>
            <p:nvPr/>
          </p:nvSpPr>
          <p:spPr bwMode="auto">
            <a:xfrm>
              <a:off x="10569575" y="1036638"/>
              <a:ext cx="66675" cy="9525"/>
            </a:xfrm>
            <a:custGeom>
              <a:avLst/>
              <a:gdLst>
                <a:gd name="T0" fmla="*/ 196 w 210"/>
                <a:gd name="T1" fmla="*/ 0 h 29"/>
                <a:gd name="T2" fmla="*/ 15 w 210"/>
                <a:gd name="T3" fmla="*/ 0 h 29"/>
                <a:gd name="T4" fmla="*/ 9 w 210"/>
                <a:gd name="T5" fmla="*/ 1 h 29"/>
                <a:gd name="T6" fmla="*/ 5 w 210"/>
                <a:gd name="T7" fmla="*/ 3 h 29"/>
                <a:gd name="T8" fmla="*/ 2 w 210"/>
                <a:gd name="T9" fmla="*/ 8 h 29"/>
                <a:gd name="T10" fmla="*/ 0 w 210"/>
                <a:gd name="T11" fmla="*/ 14 h 29"/>
                <a:gd name="T12" fmla="*/ 2 w 210"/>
                <a:gd name="T13" fmla="*/ 20 h 29"/>
                <a:gd name="T14" fmla="*/ 5 w 210"/>
                <a:gd name="T15" fmla="*/ 25 h 29"/>
                <a:gd name="T16" fmla="*/ 9 w 210"/>
                <a:gd name="T17" fmla="*/ 28 h 29"/>
                <a:gd name="T18" fmla="*/ 15 w 210"/>
                <a:gd name="T19" fmla="*/ 29 h 29"/>
                <a:gd name="T20" fmla="*/ 196 w 210"/>
                <a:gd name="T21" fmla="*/ 29 h 29"/>
                <a:gd name="T22" fmla="*/ 202 w 210"/>
                <a:gd name="T23" fmla="*/ 28 h 29"/>
                <a:gd name="T24" fmla="*/ 207 w 210"/>
                <a:gd name="T25" fmla="*/ 25 h 29"/>
                <a:gd name="T26" fmla="*/ 209 w 210"/>
                <a:gd name="T27" fmla="*/ 20 h 29"/>
                <a:gd name="T28" fmla="*/ 210 w 210"/>
                <a:gd name="T29" fmla="*/ 14 h 29"/>
                <a:gd name="T30" fmla="*/ 209 w 210"/>
                <a:gd name="T31" fmla="*/ 8 h 29"/>
                <a:gd name="T32" fmla="*/ 207 w 210"/>
                <a:gd name="T33" fmla="*/ 3 h 29"/>
                <a:gd name="T34" fmla="*/ 202 w 210"/>
                <a:gd name="T35" fmla="*/ 1 h 29"/>
                <a:gd name="T36" fmla="*/ 196 w 210"/>
                <a:gd name="T3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29">
                  <a:moveTo>
                    <a:pt x="196" y="0"/>
                  </a:moveTo>
                  <a:lnTo>
                    <a:pt x="15" y="0"/>
                  </a:lnTo>
                  <a:lnTo>
                    <a:pt x="9" y="1"/>
                  </a:lnTo>
                  <a:lnTo>
                    <a:pt x="5" y="3"/>
                  </a:lnTo>
                  <a:lnTo>
                    <a:pt x="2" y="8"/>
                  </a:lnTo>
                  <a:lnTo>
                    <a:pt x="0" y="14"/>
                  </a:lnTo>
                  <a:lnTo>
                    <a:pt x="2" y="20"/>
                  </a:lnTo>
                  <a:lnTo>
                    <a:pt x="5" y="25"/>
                  </a:lnTo>
                  <a:lnTo>
                    <a:pt x="9" y="28"/>
                  </a:lnTo>
                  <a:lnTo>
                    <a:pt x="15" y="29"/>
                  </a:lnTo>
                  <a:lnTo>
                    <a:pt x="196" y="29"/>
                  </a:lnTo>
                  <a:lnTo>
                    <a:pt x="202" y="28"/>
                  </a:lnTo>
                  <a:lnTo>
                    <a:pt x="207" y="25"/>
                  </a:lnTo>
                  <a:lnTo>
                    <a:pt x="209" y="20"/>
                  </a:lnTo>
                  <a:lnTo>
                    <a:pt x="210" y="14"/>
                  </a:lnTo>
                  <a:lnTo>
                    <a:pt x="209" y="8"/>
                  </a:lnTo>
                  <a:lnTo>
                    <a:pt x="207" y="3"/>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129">
              <a:extLst>
                <a:ext uri="{FF2B5EF4-FFF2-40B4-BE49-F238E27FC236}">
                  <a16:creationId xmlns:a16="http://schemas.microsoft.com/office/drawing/2014/main" id="{BC538C1C-79AA-45FC-A64D-C8EC2D75F1A9}"/>
                </a:ext>
              </a:extLst>
            </p:cNvPr>
            <p:cNvSpPr>
              <a:spLocks/>
            </p:cNvSpPr>
            <p:nvPr/>
          </p:nvSpPr>
          <p:spPr bwMode="auto">
            <a:xfrm>
              <a:off x="10569575" y="1055688"/>
              <a:ext cx="66675" cy="9525"/>
            </a:xfrm>
            <a:custGeom>
              <a:avLst/>
              <a:gdLst>
                <a:gd name="T0" fmla="*/ 196 w 210"/>
                <a:gd name="T1" fmla="*/ 0 h 31"/>
                <a:gd name="T2" fmla="*/ 15 w 210"/>
                <a:gd name="T3" fmla="*/ 0 h 31"/>
                <a:gd name="T4" fmla="*/ 9 w 210"/>
                <a:gd name="T5" fmla="*/ 2 h 31"/>
                <a:gd name="T6" fmla="*/ 5 w 210"/>
                <a:gd name="T7" fmla="*/ 5 h 31"/>
                <a:gd name="T8" fmla="*/ 2 w 210"/>
                <a:gd name="T9" fmla="*/ 10 h 31"/>
                <a:gd name="T10" fmla="*/ 0 w 210"/>
                <a:gd name="T11" fmla="*/ 15 h 31"/>
                <a:gd name="T12" fmla="*/ 2 w 210"/>
                <a:gd name="T13" fmla="*/ 21 h 31"/>
                <a:gd name="T14" fmla="*/ 5 w 210"/>
                <a:gd name="T15" fmla="*/ 26 h 31"/>
                <a:gd name="T16" fmla="*/ 9 w 210"/>
                <a:gd name="T17" fmla="*/ 30 h 31"/>
                <a:gd name="T18" fmla="*/ 15 w 210"/>
                <a:gd name="T19" fmla="*/ 31 h 31"/>
                <a:gd name="T20" fmla="*/ 196 w 210"/>
                <a:gd name="T21" fmla="*/ 31 h 31"/>
                <a:gd name="T22" fmla="*/ 202 w 210"/>
                <a:gd name="T23" fmla="*/ 30 h 31"/>
                <a:gd name="T24" fmla="*/ 207 w 210"/>
                <a:gd name="T25" fmla="*/ 26 h 31"/>
                <a:gd name="T26" fmla="*/ 209 w 210"/>
                <a:gd name="T27" fmla="*/ 21 h 31"/>
                <a:gd name="T28" fmla="*/ 210 w 210"/>
                <a:gd name="T29" fmla="*/ 15 h 31"/>
                <a:gd name="T30" fmla="*/ 209 w 210"/>
                <a:gd name="T31" fmla="*/ 10 h 31"/>
                <a:gd name="T32" fmla="*/ 207 w 210"/>
                <a:gd name="T33" fmla="*/ 5 h 31"/>
                <a:gd name="T34" fmla="*/ 202 w 210"/>
                <a:gd name="T35" fmla="*/ 2 h 31"/>
                <a:gd name="T36" fmla="*/ 196 w 210"/>
                <a:gd name="T3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31">
                  <a:moveTo>
                    <a:pt x="196" y="0"/>
                  </a:moveTo>
                  <a:lnTo>
                    <a:pt x="15" y="0"/>
                  </a:lnTo>
                  <a:lnTo>
                    <a:pt x="9" y="2"/>
                  </a:lnTo>
                  <a:lnTo>
                    <a:pt x="5" y="5"/>
                  </a:lnTo>
                  <a:lnTo>
                    <a:pt x="2" y="10"/>
                  </a:lnTo>
                  <a:lnTo>
                    <a:pt x="0" y="15"/>
                  </a:lnTo>
                  <a:lnTo>
                    <a:pt x="2" y="21"/>
                  </a:lnTo>
                  <a:lnTo>
                    <a:pt x="5" y="26"/>
                  </a:lnTo>
                  <a:lnTo>
                    <a:pt x="9" y="30"/>
                  </a:lnTo>
                  <a:lnTo>
                    <a:pt x="15" y="31"/>
                  </a:lnTo>
                  <a:lnTo>
                    <a:pt x="196" y="31"/>
                  </a:lnTo>
                  <a:lnTo>
                    <a:pt x="202" y="30"/>
                  </a:lnTo>
                  <a:lnTo>
                    <a:pt x="207" y="26"/>
                  </a:lnTo>
                  <a:lnTo>
                    <a:pt x="209" y="21"/>
                  </a:lnTo>
                  <a:lnTo>
                    <a:pt x="210" y="15"/>
                  </a:lnTo>
                  <a:lnTo>
                    <a:pt x="209" y="10"/>
                  </a:lnTo>
                  <a:lnTo>
                    <a:pt x="207" y="5"/>
                  </a:lnTo>
                  <a:lnTo>
                    <a:pt x="202" y="2"/>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130">
              <a:extLst>
                <a:ext uri="{FF2B5EF4-FFF2-40B4-BE49-F238E27FC236}">
                  <a16:creationId xmlns:a16="http://schemas.microsoft.com/office/drawing/2014/main" id="{CE095A22-842C-450F-B7E4-86A8B88F2A8D}"/>
                </a:ext>
              </a:extLst>
            </p:cNvPr>
            <p:cNvSpPr>
              <a:spLocks/>
            </p:cNvSpPr>
            <p:nvPr/>
          </p:nvSpPr>
          <p:spPr bwMode="auto">
            <a:xfrm>
              <a:off x="10569575" y="1074738"/>
              <a:ext cx="66675" cy="28575"/>
            </a:xfrm>
            <a:custGeom>
              <a:avLst/>
              <a:gdLst>
                <a:gd name="T0" fmla="*/ 196 w 210"/>
                <a:gd name="T1" fmla="*/ 0 h 91"/>
                <a:gd name="T2" fmla="*/ 15 w 210"/>
                <a:gd name="T3" fmla="*/ 0 h 91"/>
                <a:gd name="T4" fmla="*/ 9 w 210"/>
                <a:gd name="T5" fmla="*/ 1 h 91"/>
                <a:gd name="T6" fmla="*/ 5 w 210"/>
                <a:gd name="T7" fmla="*/ 5 h 91"/>
                <a:gd name="T8" fmla="*/ 2 w 210"/>
                <a:gd name="T9" fmla="*/ 10 h 91"/>
                <a:gd name="T10" fmla="*/ 0 w 210"/>
                <a:gd name="T11" fmla="*/ 16 h 91"/>
                <a:gd name="T12" fmla="*/ 2 w 210"/>
                <a:gd name="T13" fmla="*/ 21 h 91"/>
                <a:gd name="T14" fmla="*/ 5 w 210"/>
                <a:gd name="T15" fmla="*/ 26 h 91"/>
                <a:gd name="T16" fmla="*/ 9 w 210"/>
                <a:gd name="T17" fmla="*/ 30 h 91"/>
                <a:gd name="T18" fmla="*/ 15 w 210"/>
                <a:gd name="T19" fmla="*/ 31 h 91"/>
                <a:gd name="T20" fmla="*/ 91 w 210"/>
                <a:gd name="T21" fmla="*/ 31 h 91"/>
                <a:gd name="T22" fmla="*/ 91 w 210"/>
                <a:gd name="T23" fmla="*/ 76 h 91"/>
                <a:gd name="T24" fmla="*/ 92 w 210"/>
                <a:gd name="T25" fmla="*/ 82 h 91"/>
                <a:gd name="T26" fmla="*/ 94 w 210"/>
                <a:gd name="T27" fmla="*/ 87 h 91"/>
                <a:gd name="T28" fmla="*/ 99 w 210"/>
                <a:gd name="T29" fmla="*/ 89 h 91"/>
                <a:gd name="T30" fmla="*/ 105 w 210"/>
                <a:gd name="T31" fmla="*/ 91 h 91"/>
                <a:gd name="T32" fmla="*/ 111 w 210"/>
                <a:gd name="T33" fmla="*/ 89 h 91"/>
                <a:gd name="T34" fmla="*/ 116 w 210"/>
                <a:gd name="T35" fmla="*/ 87 h 91"/>
                <a:gd name="T36" fmla="*/ 120 w 210"/>
                <a:gd name="T37" fmla="*/ 82 h 91"/>
                <a:gd name="T38" fmla="*/ 120 w 210"/>
                <a:gd name="T39" fmla="*/ 76 h 91"/>
                <a:gd name="T40" fmla="*/ 120 w 210"/>
                <a:gd name="T41" fmla="*/ 31 h 91"/>
                <a:gd name="T42" fmla="*/ 196 w 210"/>
                <a:gd name="T43" fmla="*/ 31 h 91"/>
                <a:gd name="T44" fmla="*/ 202 w 210"/>
                <a:gd name="T45" fmla="*/ 30 h 91"/>
                <a:gd name="T46" fmla="*/ 207 w 210"/>
                <a:gd name="T47" fmla="*/ 26 h 91"/>
                <a:gd name="T48" fmla="*/ 209 w 210"/>
                <a:gd name="T49" fmla="*/ 21 h 91"/>
                <a:gd name="T50" fmla="*/ 210 w 210"/>
                <a:gd name="T51" fmla="*/ 16 h 91"/>
                <a:gd name="T52" fmla="*/ 209 w 210"/>
                <a:gd name="T53" fmla="*/ 10 h 91"/>
                <a:gd name="T54" fmla="*/ 207 w 210"/>
                <a:gd name="T55" fmla="*/ 5 h 91"/>
                <a:gd name="T56" fmla="*/ 202 w 210"/>
                <a:gd name="T57" fmla="*/ 1 h 91"/>
                <a:gd name="T58" fmla="*/ 196 w 210"/>
                <a:gd name="T5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91">
                  <a:moveTo>
                    <a:pt x="196" y="0"/>
                  </a:moveTo>
                  <a:lnTo>
                    <a:pt x="15" y="0"/>
                  </a:lnTo>
                  <a:lnTo>
                    <a:pt x="9" y="1"/>
                  </a:lnTo>
                  <a:lnTo>
                    <a:pt x="5" y="5"/>
                  </a:lnTo>
                  <a:lnTo>
                    <a:pt x="2" y="10"/>
                  </a:lnTo>
                  <a:lnTo>
                    <a:pt x="0" y="16"/>
                  </a:lnTo>
                  <a:lnTo>
                    <a:pt x="2" y="21"/>
                  </a:lnTo>
                  <a:lnTo>
                    <a:pt x="5" y="26"/>
                  </a:lnTo>
                  <a:lnTo>
                    <a:pt x="9" y="30"/>
                  </a:lnTo>
                  <a:lnTo>
                    <a:pt x="15" y="31"/>
                  </a:lnTo>
                  <a:lnTo>
                    <a:pt x="91" y="31"/>
                  </a:lnTo>
                  <a:lnTo>
                    <a:pt x="91" y="76"/>
                  </a:lnTo>
                  <a:lnTo>
                    <a:pt x="92" y="82"/>
                  </a:lnTo>
                  <a:lnTo>
                    <a:pt x="94" y="87"/>
                  </a:lnTo>
                  <a:lnTo>
                    <a:pt x="99" y="89"/>
                  </a:lnTo>
                  <a:lnTo>
                    <a:pt x="105" y="91"/>
                  </a:lnTo>
                  <a:lnTo>
                    <a:pt x="111" y="89"/>
                  </a:lnTo>
                  <a:lnTo>
                    <a:pt x="116" y="87"/>
                  </a:lnTo>
                  <a:lnTo>
                    <a:pt x="120" y="82"/>
                  </a:lnTo>
                  <a:lnTo>
                    <a:pt x="120" y="76"/>
                  </a:lnTo>
                  <a:lnTo>
                    <a:pt x="120" y="31"/>
                  </a:lnTo>
                  <a:lnTo>
                    <a:pt x="196" y="31"/>
                  </a:lnTo>
                  <a:lnTo>
                    <a:pt x="202" y="30"/>
                  </a:lnTo>
                  <a:lnTo>
                    <a:pt x="207" y="26"/>
                  </a:lnTo>
                  <a:lnTo>
                    <a:pt x="209" y="21"/>
                  </a:lnTo>
                  <a:lnTo>
                    <a:pt x="210" y="16"/>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2" name="Freeform 3436">
            <a:extLst>
              <a:ext uri="{FF2B5EF4-FFF2-40B4-BE49-F238E27FC236}">
                <a16:creationId xmlns:a16="http://schemas.microsoft.com/office/drawing/2014/main" id="{06F0A1E7-F314-414A-B01F-80C33C49E818}"/>
              </a:ext>
            </a:extLst>
          </p:cNvPr>
          <p:cNvSpPr>
            <a:spLocks/>
          </p:cNvSpPr>
          <p:nvPr/>
        </p:nvSpPr>
        <p:spPr bwMode="auto">
          <a:xfrm>
            <a:off x="5905833" y="2172877"/>
            <a:ext cx="380334" cy="380334"/>
          </a:xfrm>
          <a:custGeom>
            <a:avLst/>
            <a:gdLst>
              <a:gd name="T0" fmla="*/ 679 w 721"/>
              <a:gd name="T1" fmla="*/ 565 h 721"/>
              <a:gd name="T2" fmla="*/ 655 w 721"/>
              <a:gd name="T3" fmla="*/ 545 h 721"/>
              <a:gd name="T4" fmla="*/ 623 w 721"/>
              <a:gd name="T5" fmla="*/ 526 h 721"/>
              <a:gd name="T6" fmla="*/ 534 w 721"/>
              <a:gd name="T7" fmla="*/ 490 h 721"/>
              <a:gd name="T8" fmla="*/ 479 w 721"/>
              <a:gd name="T9" fmla="*/ 469 h 721"/>
              <a:gd name="T10" fmla="*/ 456 w 721"/>
              <a:gd name="T11" fmla="*/ 383 h 721"/>
              <a:gd name="T12" fmla="*/ 483 w 721"/>
              <a:gd name="T13" fmla="*/ 339 h 721"/>
              <a:gd name="T14" fmla="*/ 493 w 721"/>
              <a:gd name="T15" fmla="*/ 290 h 721"/>
              <a:gd name="T16" fmla="*/ 506 w 721"/>
              <a:gd name="T17" fmla="*/ 271 h 721"/>
              <a:gd name="T18" fmla="*/ 511 w 721"/>
              <a:gd name="T19" fmla="*/ 246 h 721"/>
              <a:gd name="T20" fmla="*/ 507 w 721"/>
              <a:gd name="T21" fmla="*/ 222 h 721"/>
              <a:gd name="T22" fmla="*/ 496 w 721"/>
              <a:gd name="T23" fmla="*/ 202 h 721"/>
              <a:gd name="T24" fmla="*/ 509 w 721"/>
              <a:gd name="T25" fmla="*/ 167 h 721"/>
              <a:gd name="T26" fmla="*/ 525 w 721"/>
              <a:gd name="T27" fmla="*/ 102 h 721"/>
              <a:gd name="T28" fmla="*/ 522 w 721"/>
              <a:gd name="T29" fmla="*/ 59 h 721"/>
              <a:gd name="T30" fmla="*/ 506 w 721"/>
              <a:gd name="T31" fmla="*/ 38 h 721"/>
              <a:gd name="T32" fmla="*/ 483 w 721"/>
              <a:gd name="T33" fmla="*/ 21 h 721"/>
              <a:gd name="T34" fmla="*/ 452 w 721"/>
              <a:gd name="T35" fmla="*/ 9 h 721"/>
              <a:gd name="T36" fmla="*/ 406 w 721"/>
              <a:gd name="T37" fmla="*/ 2 h 721"/>
              <a:gd name="T38" fmla="*/ 346 w 721"/>
              <a:gd name="T39" fmla="*/ 3 h 721"/>
              <a:gd name="T40" fmla="*/ 294 w 721"/>
              <a:gd name="T41" fmla="*/ 16 h 721"/>
              <a:gd name="T42" fmla="*/ 269 w 721"/>
              <a:gd name="T43" fmla="*/ 32 h 721"/>
              <a:gd name="T44" fmla="*/ 248 w 721"/>
              <a:gd name="T45" fmla="*/ 46 h 721"/>
              <a:gd name="T46" fmla="*/ 227 w 721"/>
              <a:gd name="T47" fmla="*/ 57 h 721"/>
              <a:gd name="T48" fmla="*/ 216 w 721"/>
              <a:gd name="T49" fmla="*/ 72 h 721"/>
              <a:gd name="T50" fmla="*/ 208 w 721"/>
              <a:gd name="T51" fmla="*/ 95 h 721"/>
              <a:gd name="T52" fmla="*/ 211 w 721"/>
              <a:gd name="T53" fmla="*/ 148 h 721"/>
              <a:gd name="T54" fmla="*/ 224 w 721"/>
              <a:gd name="T55" fmla="*/ 195 h 721"/>
              <a:gd name="T56" fmla="*/ 220 w 721"/>
              <a:gd name="T57" fmla="*/ 207 h 721"/>
              <a:gd name="T58" fmla="*/ 211 w 721"/>
              <a:gd name="T59" fmla="*/ 229 h 721"/>
              <a:gd name="T60" fmla="*/ 211 w 721"/>
              <a:gd name="T61" fmla="*/ 255 h 721"/>
              <a:gd name="T62" fmla="*/ 218 w 721"/>
              <a:gd name="T63" fmla="*/ 280 h 721"/>
              <a:gd name="T64" fmla="*/ 229 w 721"/>
              <a:gd name="T65" fmla="*/ 308 h 721"/>
              <a:gd name="T66" fmla="*/ 243 w 721"/>
              <a:gd name="T67" fmla="*/ 348 h 721"/>
              <a:gd name="T68" fmla="*/ 260 w 721"/>
              <a:gd name="T69" fmla="*/ 373 h 721"/>
              <a:gd name="T70" fmla="*/ 253 w 721"/>
              <a:gd name="T71" fmla="*/ 464 h 721"/>
              <a:gd name="T72" fmla="*/ 221 w 721"/>
              <a:gd name="T73" fmla="*/ 477 h 721"/>
              <a:gd name="T74" fmla="*/ 123 w 721"/>
              <a:gd name="T75" fmla="*/ 514 h 721"/>
              <a:gd name="T76" fmla="*/ 75 w 721"/>
              <a:gd name="T77" fmla="*/ 538 h 721"/>
              <a:gd name="T78" fmla="*/ 49 w 721"/>
              <a:gd name="T79" fmla="*/ 558 h 721"/>
              <a:gd name="T80" fmla="*/ 31 w 721"/>
              <a:gd name="T81" fmla="*/ 581 h 721"/>
              <a:gd name="T82" fmla="*/ 8 w 721"/>
              <a:gd name="T83" fmla="*/ 648 h 721"/>
              <a:gd name="T84" fmla="*/ 0 w 721"/>
              <a:gd name="T85" fmla="*/ 709 h 721"/>
              <a:gd name="T86" fmla="*/ 8 w 721"/>
              <a:gd name="T87" fmla="*/ 719 h 721"/>
              <a:gd name="T88" fmla="*/ 714 w 721"/>
              <a:gd name="T89" fmla="*/ 719 h 721"/>
              <a:gd name="T90" fmla="*/ 721 w 721"/>
              <a:gd name="T91" fmla="*/ 709 h 721"/>
              <a:gd name="T92" fmla="*/ 713 w 721"/>
              <a:gd name="T93" fmla="*/ 648 h 721"/>
              <a:gd name="T94" fmla="*/ 690 w 721"/>
              <a:gd name="T95" fmla="*/ 58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1" h="721">
                <a:moveTo>
                  <a:pt x="690" y="581"/>
                </a:moveTo>
                <a:lnTo>
                  <a:pt x="685" y="573"/>
                </a:lnTo>
                <a:lnTo>
                  <a:pt x="679" y="565"/>
                </a:lnTo>
                <a:lnTo>
                  <a:pt x="672" y="558"/>
                </a:lnTo>
                <a:lnTo>
                  <a:pt x="664" y="551"/>
                </a:lnTo>
                <a:lnTo>
                  <a:pt x="655" y="545"/>
                </a:lnTo>
                <a:lnTo>
                  <a:pt x="646" y="538"/>
                </a:lnTo>
                <a:lnTo>
                  <a:pt x="635" y="532"/>
                </a:lnTo>
                <a:lnTo>
                  <a:pt x="623" y="526"/>
                </a:lnTo>
                <a:lnTo>
                  <a:pt x="597" y="514"/>
                </a:lnTo>
                <a:lnTo>
                  <a:pt x="568" y="501"/>
                </a:lnTo>
                <a:lnTo>
                  <a:pt x="534" y="490"/>
                </a:lnTo>
                <a:lnTo>
                  <a:pt x="500" y="477"/>
                </a:lnTo>
                <a:lnTo>
                  <a:pt x="489" y="473"/>
                </a:lnTo>
                <a:lnTo>
                  <a:pt x="479" y="469"/>
                </a:lnTo>
                <a:lnTo>
                  <a:pt x="468" y="464"/>
                </a:lnTo>
                <a:lnTo>
                  <a:pt x="456" y="460"/>
                </a:lnTo>
                <a:lnTo>
                  <a:pt x="456" y="383"/>
                </a:lnTo>
                <a:lnTo>
                  <a:pt x="466" y="370"/>
                </a:lnTo>
                <a:lnTo>
                  <a:pt x="478" y="351"/>
                </a:lnTo>
                <a:lnTo>
                  <a:pt x="483" y="339"/>
                </a:lnTo>
                <a:lnTo>
                  <a:pt x="488" y="324"/>
                </a:lnTo>
                <a:lnTo>
                  <a:pt x="492" y="308"/>
                </a:lnTo>
                <a:lnTo>
                  <a:pt x="493" y="290"/>
                </a:lnTo>
                <a:lnTo>
                  <a:pt x="498" y="287"/>
                </a:lnTo>
                <a:lnTo>
                  <a:pt x="502" y="280"/>
                </a:lnTo>
                <a:lnTo>
                  <a:pt x="506" y="271"/>
                </a:lnTo>
                <a:lnTo>
                  <a:pt x="509" y="262"/>
                </a:lnTo>
                <a:lnTo>
                  <a:pt x="510" y="255"/>
                </a:lnTo>
                <a:lnTo>
                  <a:pt x="511" y="246"/>
                </a:lnTo>
                <a:lnTo>
                  <a:pt x="511" y="238"/>
                </a:lnTo>
                <a:lnTo>
                  <a:pt x="510" y="230"/>
                </a:lnTo>
                <a:lnTo>
                  <a:pt x="507" y="222"/>
                </a:lnTo>
                <a:lnTo>
                  <a:pt x="505" y="215"/>
                </a:lnTo>
                <a:lnTo>
                  <a:pt x="501" y="208"/>
                </a:lnTo>
                <a:lnTo>
                  <a:pt x="496" y="202"/>
                </a:lnTo>
                <a:lnTo>
                  <a:pt x="497" y="198"/>
                </a:lnTo>
                <a:lnTo>
                  <a:pt x="500" y="193"/>
                </a:lnTo>
                <a:lnTo>
                  <a:pt x="509" y="167"/>
                </a:lnTo>
                <a:lnTo>
                  <a:pt x="519" y="135"/>
                </a:lnTo>
                <a:lnTo>
                  <a:pt x="523" y="118"/>
                </a:lnTo>
                <a:lnTo>
                  <a:pt x="525" y="102"/>
                </a:lnTo>
                <a:lnTo>
                  <a:pt x="525" y="85"/>
                </a:lnTo>
                <a:lnTo>
                  <a:pt x="524" y="68"/>
                </a:lnTo>
                <a:lnTo>
                  <a:pt x="522" y="59"/>
                </a:lnTo>
                <a:lnTo>
                  <a:pt x="518" y="52"/>
                </a:lnTo>
                <a:lnTo>
                  <a:pt x="513" y="44"/>
                </a:lnTo>
                <a:lnTo>
                  <a:pt x="506" y="38"/>
                </a:lnTo>
                <a:lnTo>
                  <a:pt x="500" y="31"/>
                </a:lnTo>
                <a:lnTo>
                  <a:pt x="492" y="26"/>
                </a:lnTo>
                <a:lnTo>
                  <a:pt x="483" y="21"/>
                </a:lnTo>
                <a:lnTo>
                  <a:pt x="473" y="17"/>
                </a:lnTo>
                <a:lnTo>
                  <a:pt x="462" y="13"/>
                </a:lnTo>
                <a:lnTo>
                  <a:pt x="452" y="9"/>
                </a:lnTo>
                <a:lnTo>
                  <a:pt x="441" y="7"/>
                </a:lnTo>
                <a:lnTo>
                  <a:pt x="429" y="4"/>
                </a:lnTo>
                <a:lnTo>
                  <a:pt x="406" y="2"/>
                </a:lnTo>
                <a:lnTo>
                  <a:pt x="382" y="0"/>
                </a:lnTo>
                <a:lnTo>
                  <a:pt x="364" y="0"/>
                </a:lnTo>
                <a:lnTo>
                  <a:pt x="346" y="3"/>
                </a:lnTo>
                <a:lnTo>
                  <a:pt x="328" y="5"/>
                </a:lnTo>
                <a:lnTo>
                  <a:pt x="310" y="9"/>
                </a:lnTo>
                <a:lnTo>
                  <a:pt x="294" y="16"/>
                </a:lnTo>
                <a:lnTo>
                  <a:pt x="280" y="23"/>
                </a:lnTo>
                <a:lnTo>
                  <a:pt x="274" y="29"/>
                </a:lnTo>
                <a:lnTo>
                  <a:pt x="269" y="32"/>
                </a:lnTo>
                <a:lnTo>
                  <a:pt x="265" y="39"/>
                </a:lnTo>
                <a:lnTo>
                  <a:pt x="261" y="44"/>
                </a:lnTo>
                <a:lnTo>
                  <a:pt x="248" y="46"/>
                </a:lnTo>
                <a:lnTo>
                  <a:pt x="238" y="50"/>
                </a:lnTo>
                <a:lnTo>
                  <a:pt x="233" y="53"/>
                </a:lnTo>
                <a:lnTo>
                  <a:pt x="227" y="57"/>
                </a:lnTo>
                <a:lnTo>
                  <a:pt x="224" y="61"/>
                </a:lnTo>
                <a:lnTo>
                  <a:pt x="220" y="66"/>
                </a:lnTo>
                <a:lnTo>
                  <a:pt x="216" y="72"/>
                </a:lnTo>
                <a:lnTo>
                  <a:pt x="212" y="80"/>
                </a:lnTo>
                <a:lnTo>
                  <a:pt x="211" y="88"/>
                </a:lnTo>
                <a:lnTo>
                  <a:pt x="208" y="95"/>
                </a:lnTo>
                <a:lnTo>
                  <a:pt x="207" y="112"/>
                </a:lnTo>
                <a:lnTo>
                  <a:pt x="208" y="130"/>
                </a:lnTo>
                <a:lnTo>
                  <a:pt x="211" y="148"/>
                </a:lnTo>
                <a:lnTo>
                  <a:pt x="215" y="166"/>
                </a:lnTo>
                <a:lnTo>
                  <a:pt x="220" y="181"/>
                </a:lnTo>
                <a:lnTo>
                  <a:pt x="224" y="195"/>
                </a:lnTo>
                <a:lnTo>
                  <a:pt x="225" y="198"/>
                </a:lnTo>
                <a:lnTo>
                  <a:pt x="226" y="202"/>
                </a:lnTo>
                <a:lnTo>
                  <a:pt x="220" y="207"/>
                </a:lnTo>
                <a:lnTo>
                  <a:pt x="216" y="215"/>
                </a:lnTo>
                <a:lnTo>
                  <a:pt x="213" y="221"/>
                </a:lnTo>
                <a:lnTo>
                  <a:pt x="211" y="229"/>
                </a:lnTo>
                <a:lnTo>
                  <a:pt x="209" y="238"/>
                </a:lnTo>
                <a:lnTo>
                  <a:pt x="209" y="246"/>
                </a:lnTo>
                <a:lnTo>
                  <a:pt x="211" y="255"/>
                </a:lnTo>
                <a:lnTo>
                  <a:pt x="212" y="262"/>
                </a:lnTo>
                <a:lnTo>
                  <a:pt x="215" y="271"/>
                </a:lnTo>
                <a:lnTo>
                  <a:pt x="218" y="280"/>
                </a:lnTo>
                <a:lnTo>
                  <a:pt x="222" y="287"/>
                </a:lnTo>
                <a:lnTo>
                  <a:pt x="227" y="290"/>
                </a:lnTo>
                <a:lnTo>
                  <a:pt x="229" y="308"/>
                </a:lnTo>
                <a:lnTo>
                  <a:pt x="233" y="324"/>
                </a:lnTo>
                <a:lnTo>
                  <a:pt x="238" y="337"/>
                </a:lnTo>
                <a:lnTo>
                  <a:pt x="243" y="348"/>
                </a:lnTo>
                <a:lnTo>
                  <a:pt x="249" y="359"/>
                </a:lnTo>
                <a:lnTo>
                  <a:pt x="254" y="366"/>
                </a:lnTo>
                <a:lnTo>
                  <a:pt x="260" y="373"/>
                </a:lnTo>
                <a:lnTo>
                  <a:pt x="265" y="378"/>
                </a:lnTo>
                <a:lnTo>
                  <a:pt x="265" y="460"/>
                </a:lnTo>
                <a:lnTo>
                  <a:pt x="253" y="464"/>
                </a:lnTo>
                <a:lnTo>
                  <a:pt x="243" y="469"/>
                </a:lnTo>
                <a:lnTo>
                  <a:pt x="231" y="473"/>
                </a:lnTo>
                <a:lnTo>
                  <a:pt x="221" y="477"/>
                </a:lnTo>
                <a:lnTo>
                  <a:pt x="186" y="490"/>
                </a:lnTo>
                <a:lnTo>
                  <a:pt x="153" y="501"/>
                </a:lnTo>
                <a:lnTo>
                  <a:pt x="123" y="514"/>
                </a:lnTo>
                <a:lnTo>
                  <a:pt x="98" y="526"/>
                </a:lnTo>
                <a:lnTo>
                  <a:pt x="86" y="532"/>
                </a:lnTo>
                <a:lnTo>
                  <a:pt x="75" y="538"/>
                </a:lnTo>
                <a:lnTo>
                  <a:pt x="66" y="545"/>
                </a:lnTo>
                <a:lnTo>
                  <a:pt x="57" y="551"/>
                </a:lnTo>
                <a:lnTo>
                  <a:pt x="49" y="558"/>
                </a:lnTo>
                <a:lnTo>
                  <a:pt x="41" y="565"/>
                </a:lnTo>
                <a:lnTo>
                  <a:pt x="36" y="573"/>
                </a:lnTo>
                <a:lnTo>
                  <a:pt x="31" y="581"/>
                </a:lnTo>
                <a:lnTo>
                  <a:pt x="21" y="604"/>
                </a:lnTo>
                <a:lnTo>
                  <a:pt x="13" y="627"/>
                </a:lnTo>
                <a:lnTo>
                  <a:pt x="8" y="648"/>
                </a:lnTo>
                <a:lnTo>
                  <a:pt x="4" y="667"/>
                </a:lnTo>
                <a:lnTo>
                  <a:pt x="0" y="696"/>
                </a:lnTo>
                <a:lnTo>
                  <a:pt x="0" y="709"/>
                </a:lnTo>
                <a:lnTo>
                  <a:pt x="1" y="713"/>
                </a:lnTo>
                <a:lnTo>
                  <a:pt x="4" y="717"/>
                </a:lnTo>
                <a:lnTo>
                  <a:pt x="8" y="719"/>
                </a:lnTo>
                <a:lnTo>
                  <a:pt x="12" y="721"/>
                </a:lnTo>
                <a:lnTo>
                  <a:pt x="709" y="721"/>
                </a:lnTo>
                <a:lnTo>
                  <a:pt x="714" y="719"/>
                </a:lnTo>
                <a:lnTo>
                  <a:pt x="718" y="717"/>
                </a:lnTo>
                <a:lnTo>
                  <a:pt x="721" y="714"/>
                </a:lnTo>
                <a:lnTo>
                  <a:pt x="721" y="709"/>
                </a:lnTo>
                <a:lnTo>
                  <a:pt x="721" y="696"/>
                </a:lnTo>
                <a:lnTo>
                  <a:pt x="717" y="667"/>
                </a:lnTo>
                <a:lnTo>
                  <a:pt x="713" y="648"/>
                </a:lnTo>
                <a:lnTo>
                  <a:pt x="708" y="627"/>
                </a:lnTo>
                <a:lnTo>
                  <a:pt x="700" y="604"/>
                </a:lnTo>
                <a:lnTo>
                  <a:pt x="690" y="581"/>
                </a:ln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3" name="TextBox 42">
            <a:extLst>
              <a:ext uri="{FF2B5EF4-FFF2-40B4-BE49-F238E27FC236}">
                <a16:creationId xmlns:a16="http://schemas.microsoft.com/office/drawing/2014/main" id="{FE58225B-84BC-4525-8E4F-5BB890D9F0F6}"/>
              </a:ext>
            </a:extLst>
          </p:cNvPr>
          <p:cNvSpPr txBox="1"/>
          <p:nvPr/>
        </p:nvSpPr>
        <p:spPr>
          <a:xfrm>
            <a:off x="4620228" y="879775"/>
            <a:ext cx="2979012" cy="307777"/>
          </a:xfrm>
          <a:prstGeom prst="rect">
            <a:avLst/>
          </a:prstGeom>
          <a:noFill/>
        </p:spPr>
        <p:txBody>
          <a:bodyPr wrap="square" lIns="0" tIns="0" rIns="0" bIns="0" rtlCol="0" anchor="ctr">
            <a:spAutoFit/>
          </a:bodyPr>
          <a:lstStyle/>
          <a:p>
            <a:pPr algn="ctr"/>
            <a:r>
              <a:rPr lang="en-US" sz="2000" b="1" dirty="0">
                <a:latin typeface="+mj-lt"/>
                <a:cs typeface="Segoe UI" panose="020B0502040204020203" pitchFamily="34" charset="0"/>
              </a:rPr>
              <a:t>Supporting Patients</a:t>
            </a:r>
            <a:endParaRPr lang="en-US" sz="2000" b="1" dirty="0">
              <a:latin typeface="+mj-lt"/>
            </a:endParaRPr>
          </a:p>
        </p:txBody>
      </p:sp>
      <p:sp>
        <p:nvSpPr>
          <p:cNvPr id="44" name="TextBox 43">
            <a:extLst>
              <a:ext uri="{FF2B5EF4-FFF2-40B4-BE49-F238E27FC236}">
                <a16:creationId xmlns:a16="http://schemas.microsoft.com/office/drawing/2014/main" id="{484B9D34-46C3-4CDF-90BB-23F3AF8F3343}"/>
              </a:ext>
            </a:extLst>
          </p:cNvPr>
          <p:cNvSpPr txBox="1"/>
          <p:nvPr/>
        </p:nvSpPr>
        <p:spPr>
          <a:xfrm>
            <a:off x="8363055" y="4573499"/>
            <a:ext cx="2319460" cy="307777"/>
          </a:xfrm>
          <a:prstGeom prst="rect">
            <a:avLst/>
          </a:prstGeom>
          <a:noFill/>
        </p:spPr>
        <p:txBody>
          <a:bodyPr wrap="square" lIns="0" tIns="0" rIns="0" bIns="0" rtlCol="0" anchor="ctr">
            <a:spAutoFit/>
          </a:bodyPr>
          <a:lstStyle/>
          <a:p>
            <a:r>
              <a:rPr lang="en-US" sz="2000" b="1" dirty="0">
                <a:latin typeface="+mj-lt"/>
                <a:cs typeface="Segoe UI" panose="020B0502040204020203" pitchFamily="34" charset="0"/>
              </a:rPr>
              <a:t>Fundraising</a:t>
            </a:r>
            <a:endParaRPr lang="en-US" sz="2000" b="1" dirty="0">
              <a:latin typeface="+mj-lt"/>
            </a:endParaRPr>
          </a:p>
        </p:txBody>
      </p:sp>
      <p:sp>
        <p:nvSpPr>
          <p:cNvPr id="45" name="TextBox 44">
            <a:extLst>
              <a:ext uri="{FF2B5EF4-FFF2-40B4-BE49-F238E27FC236}">
                <a16:creationId xmlns:a16="http://schemas.microsoft.com/office/drawing/2014/main" id="{7C7A6C8F-7762-4255-B288-A4436621B99A}"/>
              </a:ext>
            </a:extLst>
          </p:cNvPr>
          <p:cNvSpPr txBox="1"/>
          <p:nvPr/>
        </p:nvSpPr>
        <p:spPr>
          <a:xfrm>
            <a:off x="1509485" y="4527333"/>
            <a:ext cx="2319460" cy="400110"/>
          </a:xfrm>
          <a:prstGeom prst="rect">
            <a:avLst/>
          </a:prstGeom>
          <a:noFill/>
        </p:spPr>
        <p:txBody>
          <a:bodyPr wrap="square" rtlCol="0" anchor="ctr">
            <a:spAutoFit/>
          </a:bodyPr>
          <a:lstStyle/>
          <a:p>
            <a:pPr algn="r"/>
            <a:r>
              <a:rPr lang="en-US" sz="2000" b="1" dirty="0">
                <a:latin typeface="+mj-lt"/>
                <a:cs typeface="Segoe UI" panose="020B0502040204020203" pitchFamily="34" charset="0"/>
              </a:rPr>
              <a:t>Raising Awareness</a:t>
            </a:r>
            <a:endParaRPr lang="en-US" sz="2000" b="1" dirty="0">
              <a:latin typeface="+mj-lt"/>
            </a:endParaRPr>
          </a:p>
        </p:txBody>
      </p:sp>
      <p:sp>
        <p:nvSpPr>
          <p:cNvPr id="47" name="TextBox 46">
            <a:extLst>
              <a:ext uri="{FF2B5EF4-FFF2-40B4-BE49-F238E27FC236}">
                <a16:creationId xmlns:a16="http://schemas.microsoft.com/office/drawing/2014/main" id="{9DA7C250-2ECC-41EF-8EE9-B9968C352D3E}"/>
              </a:ext>
            </a:extLst>
          </p:cNvPr>
          <p:cNvSpPr txBox="1"/>
          <p:nvPr/>
        </p:nvSpPr>
        <p:spPr>
          <a:xfrm>
            <a:off x="8363056" y="4964787"/>
            <a:ext cx="3095520" cy="923330"/>
          </a:xfrm>
          <a:prstGeom prst="rect">
            <a:avLst/>
          </a:prstGeom>
          <a:noFill/>
        </p:spPr>
        <p:txBody>
          <a:bodyPr wrap="square" lIns="0" tIns="0" rIns="0" bIns="0" rtlCol="0">
            <a:spAutoFit/>
          </a:bodyPr>
          <a:lstStyle/>
          <a:p>
            <a:r>
              <a:rPr lang="en-US" sz="2000" dirty="0">
                <a:latin typeface="+mj-lt"/>
                <a:ea typeface="Segoe UI" panose="020B0502040204020203" pitchFamily="34" charset="0"/>
                <a:cs typeface="Segoe UI" panose="020B0502040204020203" pitchFamily="34" charset="0"/>
              </a:rPr>
              <a:t>to support research, projects and equipment that will improve patient outcomes</a:t>
            </a:r>
          </a:p>
        </p:txBody>
      </p:sp>
      <p:sp>
        <p:nvSpPr>
          <p:cNvPr id="48" name="TextBox 47">
            <a:extLst>
              <a:ext uri="{FF2B5EF4-FFF2-40B4-BE49-F238E27FC236}">
                <a16:creationId xmlns:a16="http://schemas.microsoft.com/office/drawing/2014/main" id="{DECAE169-697A-4E8C-B437-D7EBC9900526}"/>
              </a:ext>
            </a:extLst>
          </p:cNvPr>
          <p:cNvSpPr txBox="1"/>
          <p:nvPr/>
        </p:nvSpPr>
        <p:spPr>
          <a:xfrm>
            <a:off x="733425" y="4964787"/>
            <a:ext cx="3095520" cy="1231106"/>
          </a:xfrm>
          <a:prstGeom prst="rect">
            <a:avLst/>
          </a:prstGeom>
          <a:noFill/>
        </p:spPr>
        <p:txBody>
          <a:bodyPr wrap="square" lIns="0" tIns="0" rIns="0" bIns="0" rtlCol="0">
            <a:spAutoFit/>
          </a:bodyPr>
          <a:lstStyle/>
          <a:p>
            <a:pPr algn="r"/>
            <a:r>
              <a:rPr lang="en-GB" sz="2000" dirty="0">
                <a:latin typeface="+mj-lt"/>
              </a:rPr>
              <a:t>by communicating the early signs and symptoms of Oesophago-Gastric cancer to promote early intervention</a:t>
            </a:r>
            <a:endParaRPr lang="en-US" sz="2000" dirty="0">
              <a:latin typeface="+mj-lt"/>
              <a:ea typeface="Segoe UI" panose="020B0502040204020203" pitchFamily="34" charset="0"/>
              <a:cs typeface="Segoe UI" panose="020B0502040204020203" pitchFamily="34" charset="0"/>
            </a:endParaRPr>
          </a:p>
        </p:txBody>
      </p:sp>
      <p:sp>
        <p:nvSpPr>
          <p:cNvPr id="49" name="TextBox 48">
            <a:extLst>
              <a:ext uri="{FF2B5EF4-FFF2-40B4-BE49-F238E27FC236}">
                <a16:creationId xmlns:a16="http://schemas.microsoft.com/office/drawing/2014/main" id="{8DA73B7A-567D-44C3-AAC0-EC9C19E58B4A}"/>
              </a:ext>
            </a:extLst>
          </p:cNvPr>
          <p:cNvSpPr txBox="1"/>
          <p:nvPr/>
        </p:nvSpPr>
        <p:spPr>
          <a:xfrm>
            <a:off x="4379970" y="1216440"/>
            <a:ext cx="3888242" cy="615553"/>
          </a:xfrm>
          <a:prstGeom prst="rect">
            <a:avLst/>
          </a:prstGeom>
          <a:noFill/>
        </p:spPr>
        <p:txBody>
          <a:bodyPr wrap="square" lIns="0" tIns="0" rIns="0" bIns="0" rtlCol="0">
            <a:spAutoFit/>
          </a:bodyPr>
          <a:lstStyle/>
          <a:p>
            <a:pPr algn="ctr"/>
            <a:r>
              <a:rPr lang="en-US" sz="2000" dirty="0">
                <a:latin typeface="+mj-lt"/>
              </a:rPr>
              <a:t>and </a:t>
            </a:r>
            <a:r>
              <a:rPr lang="en-US" sz="2000" dirty="0" err="1">
                <a:latin typeface="+mj-lt"/>
              </a:rPr>
              <a:t>carers</a:t>
            </a:r>
            <a:r>
              <a:rPr lang="en-US" sz="2000" dirty="0">
                <a:latin typeface="+mj-lt"/>
              </a:rPr>
              <a:t> who have been affected by </a:t>
            </a:r>
            <a:r>
              <a:rPr lang="en-GB" sz="2000" dirty="0">
                <a:latin typeface="+mj-lt"/>
              </a:rPr>
              <a:t>Oesophago-Gastric </a:t>
            </a:r>
            <a:r>
              <a:rPr lang="en-US" sz="2000" dirty="0">
                <a:latin typeface="+mj-lt"/>
              </a:rPr>
              <a:t>Cancer</a:t>
            </a:r>
            <a:endParaRPr lang="en-US" sz="2000" dirty="0">
              <a:latin typeface="+mj-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655767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F5DF84CC-B082-4301-99F2-1479B7A1B4DC}"/>
              </a:ext>
            </a:extLst>
          </p:cNvPr>
          <p:cNvSpPr/>
          <p:nvPr/>
        </p:nvSpPr>
        <p:spPr>
          <a:xfrm>
            <a:off x="2795530" y="3075775"/>
            <a:ext cx="334694" cy="334694"/>
          </a:xfrm>
          <a:prstGeom prst="ellipse">
            <a:avLst/>
          </a:prstGeom>
          <a:solidFill>
            <a:srgbClr val="13D3AA"/>
          </a:solidFill>
          <a:ln w="7938" cap="flat">
            <a:noFill/>
            <a:prstDash val="solid"/>
            <a:miter lim="800000"/>
            <a:headEnd/>
            <a:tailEnd/>
          </a:ln>
        </p:spPr>
        <p:txBody>
          <a:bodyPr vert="horz" wrap="square" lIns="0" tIns="0" rIns="0" bIns="0" numCol="1" anchor="ctr" anchorCtr="0" compatLnSpc="1">
            <a:prstTxWarp prst="textNoShape">
              <a:avLst/>
            </a:prstTxWarp>
          </a:bodyPr>
          <a:lstStyle/>
          <a:p>
            <a:pPr algn="ctr"/>
            <a:r>
              <a:rPr lang="id-ID" dirty="0">
                <a:solidFill>
                  <a:schemeClr val="tx1">
                    <a:lumMod val="75000"/>
                    <a:lumOff val="25000"/>
                  </a:schemeClr>
                </a:solidFill>
              </a:rPr>
              <a:t>1</a:t>
            </a:r>
            <a:endParaRPr lang="en-US" dirty="0">
              <a:solidFill>
                <a:schemeClr val="tx1">
                  <a:lumMod val="75000"/>
                  <a:lumOff val="25000"/>
                </a:schemeClr>
              </a:solidFill>
            </a:endParaRPr>
          </a:p>
        </p:txBody>
      </p:sp>
      <p:sp>
        <p:nvSpPr>
          <p:cNvPr id="145" name="Oval 144">
            <a:extLst>
              <a:ext uri="{FF2B5EF4-FFF2-40B4-BE49-F238E27FC236}">
                <a16:creationId xmlns:a16="http://schemas.microsoft.com/office/drawing/2014/main" id="{75EC4D27-EC2F-4126-80D7-593C755A85D8}"/>
              </a:ext>
            </a:extLst>
          </p:cNvPr>
          <p:cNvSpPr/>
          <p:nvPr/>
        </p:nvSpPr>
        <p:spPr>
          <a:xfrm>
            <a:off x="5827230" y="3081543"/>
            <a:ext cx="334694" cy="334694"/>
          </a:xfrm>
          <a:prstGeom prst="ellipse">
            <a:avLst/>
          </a:prstGeom>
          <a:gradFill>
            <a:gsLst>
              <a:gs pos="100000">
                <a:srgbClr val="A1EA9A"/>
              </a:gs>
              <a:gs pos="0">
                <a:srgbClr val="C9F880"/>
              </a:gs>
            </a:gsLst>
            <a:lin ang="5400000" scaled="0"/>
          </a:gradFill>
          <a:ln w="7938" cap="flat">
            <a:noFill/>
            <a:prstDash val="solid"/>
            <a:miter lim="800000"/>
            <a:headEnd/>
            <a:tailEnd/>
          </a:ln>
        </p:spPr>
        <p:txBody>
          <a:bodyPr vert="horz" wrap="square" lIns="0" tIns="0" rIns="0" bIns="0" numCol="1" anchor="ctr" anchorCtr="0" compatLnSpc="1">
            <a:prstTxWarp prst="textNoShape">
              <a:avLst/>
            </a:prstTxWarp>
            <a:noAutofit/>
          </a:bodyPr>
          <a:lstStyle/>
          <a:p>
            <a:pPr algn="ctr"/>
            <a:r>
              <a:rPr lang="id-ID" dirty="0">
                <a:solidFill>
                  <a:schemeClr val="tx1">
                    <a:lumMod val="75000"/>
                    <a:lumOff val="25000"/>
                  </a:schemeClr>
                </a:solidFill>
              </a:rPr>
              <a:t>2</a:t>
            </a:r>
            <a:endParaRPr lang="en-US" dirty="0">
              <a:solidFill>
                <a:schemeClr val="tx1">
                  <a:lumMod val="75000"/>
                  <a:lumOff val="25000"/>
                </a:schemeClr>
              </a:solidFill>
            </a:endParaRPr>
          </a:p>
        </p:txBody>
      </p:sp>
      <p:sp>
        <p:nvSpPr>
          <p:cNvPr id="146" name="Oval 145">
            <a:extLst>
              <a:ext uri="{FF2B5EF4-FFF2-40B4-BE49-F238E27FC236}">
                <a16:creationId xmlns:a16="http://schemas.microsoft.com/office/drawing/2014/main" id="{688FA7CA-DBD9-4890-BD77-B034BD4601BF}"/>
              </a:ext>
            </a:extLst>
          </p:cNvPr>
          <p:cNvSpPr/>
          <p:nvPr/>
        </p:nvSpPr>
        <p:spPr>
          <a:xfrm>
            <a:off x="8762236" y="3075775"/>
            <a:ext cx="334694" cy="334694"/>
          </a:xfrm>
          <a:prstGeom prst="ellipse">
            <a:avLst/>
          </a:prstGeom>
          <a:gradFill>
            <a:gsLst>
              <a:gs pos="100000">
                <a:srgbClr val="8DDAE7"/>
              </a:gs>
              <a:gs pos="0">
                <a:srgbClr val="85F4BA"/>
              </a:gs>
            </a:gsLst>
            <a:lin ang="5400000" scaled="0"/>
          </a:gradFill>
          <a:ln w="7938" cap="flat">
            <a:noFill/>
            <a:prstDash val="solid"/>
            <a:miter lim="800000"/>
            <a:headEnd/>
            <a:tailEnd/>
          </a:ln>
        </p:spPr>
        <p:txBody>
          <a:bodyPr vert="horz" wrap="square" lIns="0" tIns="0" rIns="0" bIns="0" numCol="1" anchor="ctr" anchorCtr="0" compatLnSpc="1">
            <a:prstTxWarp prst="textNoShape">
              <a:avLst/>
            </a:prstTxWarp>
          </a:bodyPr>
          <a:lstStyle/>
          <a:p>
            <a:pPr algn="ctr"/>
            <a:r>
              <a:rPr lang="id-ID" dirty="0">
                <a:solidFill>
                  <a:schemeClr val="tx1">
                    <a:lumMod val="75000"/>
                    <a:lumOff val="25000"/>
                  </a:schemeClr>
                </a:solidFill>
              </a:rPr>
              <a:t>3</a:t>
            </a:r>
            <a:endParaRPr lang="en-US" dirty="0">
              <a:solidFill>
                <a:schemeClr val="tx1">
                  <a:lumMod val="75000"/>
                  <a:lumOff val="25000"/>
                </a:schemeClr>
              </a:solidFill>
            </a:endParaRPr>
          </a:p>
        </p:txBody>
      </p:sp>
      <p:grpSp>
        <p:nvGrpSpPr>
          <p:cNvPr id="196" name="Group 195">
            <a:extLst>
              <a:ext uri="{FF2B5EF4-FFF2-40B4-BE49-F238E27FC236}">
                <a16:creationId xmlns:a16="http://schemas.microsoft.com/office/drawing/2014/main" id="{54DB81B3-E574-4105-BB03-10F5DFAB1BA1}"/>
              </a:ext>
            </a:extLst>
          </p:cNvPr>
          <p:cNvGrpSpPr/>
          <p:nvPr/>
        </p:nvGrpSpPr>
        <p:grpSpPr>
          <a:xfrm>
            <a:off x="863000" y="3500438"/>
            <a:ext cx="8686640" cy="2904621"/>
            <a:chOff x="863000" y="3500438"/>
            <a:chExt cx="8686640" cy="2904621"/>
          </a:xfrm>
        </p:grpSpPr>
        <p:grpSp>
          <p:nvGrpSpPr>
            <p:cNvPr id="22" name="Group 21">
              <a:extLst>
                <a:ext uri="{FF2B5EF4-FFF2-40B4-BE49-F238E27FC236}">
                  <a16:creationId xmlns:a16="http://schemas.microsoft.com/office/drawing/2014/main" id="{48B6CB9D-9D65-427D-96B7-AB11327D7899}"/>
                </a:ext>
              </a:extLst>
            </p:cNvPr>
            <p:cNvGrpSpPr/>
            <p:nvPr/>
          </p:nvGrpSpPr>
          <p:grpSpPr>
            <a:xfrm>
              <a:off x="2043525" y="3500438"/>
              <a:ext cx="7506115" cy="2904621"/>
              <a:chOff x="1873855" y="3500438"/>
              <a:chExt cx="7506115" cy="2904621"/>
            </a:xfrm>
          </p:grpSpPr>
          <p:sp>
            <p:nvSpPr>
              <p:cNvPr id="77" name="TextBox 76">
                <a:extLst>
                  <a:ext uri="{FF2B5EF4-FFF2-40B4-BE49-F238E27FC236}">
                    <a16:creationId xmlns:a16="http://schemas.microsoft.com/office/drawing/2014/main" id="{7E7789F0-1B2A-4EE6-9E05-AA36E4E63EA2}"/>
                  </a:ext>
                </a:extLst>
              </p:cNvPr>
              <p:cNvSpPr txBox="1"/>
              <p:nvPr/>
            </p:nvSpPr>
            <p:spPr>
              <a:xfrm>
                <a:off x="1873855" y="3500438"/>
                <a:ext cx="1838703" cy="689308"/>
              </a:xfrm>
              <a:prstGeom prst="rect">
                <a:avLst/>
              </a:prstGeom>
              <a:noFill/>
            </p:spPr>
            <p:txBody>
              <a:bodyPr wrap="square" lIns="0" tIns="0" rIns="0" bIns="0" rtlCol="0">
                <a:noAutofit/>
              </a:bodyPr>
              <a:lstStyle/>
              <a:p>
                <a:pPr algn="ctr"/>
                <a:r>
                  <a:rPr lang="en-GB" sz="2000" b="1" dirty="0">
                    <a:latin typeface="+mj-lt"/>
                  </a:rPr>
                  <a:t>Wellbeing Meetings</a:t>
                </a:r>
                <a:endParaRPr lang="en-GB" b="1" dirty="0">
                  <a:latin typeface="+mj-lt"/>
                </a:endParaRPr>
              </a:p>
            </p:txBody>
          </p:sp>
          <p:grpSp>
            <p:nvGrpSpPr>
              <p:cNvPr id="19" name="Group 18">
                <a:extLst>
                  <a:ext uri="{FF2B5EF4-FFF2-40B4-BE49-F238E27FC236}">
                    <a16:creationId xmlns:a16="http://schemas.microsoft.com/office/drawing/2014/main" id="{E9B1D18D-6F5B-44E3-AE35-314F4001DD08}"/>
                  </a:ext>
                </a:extLst>
              </p:cNvPr>
              <p:cNvGrpSpPr/>
              <p:nvPr/>
            </p:nvGrpSpPr>
            <p:grpSpPr>
              <a:xfrm>
                <a:off x="3493551" y="5512355"/>
                <a:ext cx="3465446" cy="892704"/>
                <a:chOff x="3217863" y="5512355"/>
                <a:chExt cx="3465446" cy="892704"/>
              </a:xfrm>
            </p:grpSpPr>
            <p:sp>
              <p:nvSpPr>
                <p:cNvPr id="93" name="TextBox 92">
                  <a:extLst>
                    <a:ext uri="{FF2B5EF4-FFF2-40B4-BE49-F238E27FC236}">
                      <a16:creationId xmlns:a16="http://schemas.microsoft.com/office/drawing/2014/main" id="{A1DED9C2-1B5E-4D80-9AC7-F4EFE41FD69F}"/>
                    </a:ext>
                  </a:extLst>
                </p:cNvPr>
                <p:cNvSpPr txBox="1"/>
                <p:nvPr/>
              </p:nvSpPr>
              <p:spPr>
                <a:xfrm>
                  <a:off x="3217863" y="6128070"/>
                  <a:ext cx="1705851" cy="276989"/>
                </a:xfrm>
                <a:prstGeom prst="rect">
                  <a:avLst/>
                </a:prstGeom>
                <a:noFill/>
              </p:spPr>
              <p:txBody>
                <a:bodyPr wrap="square" lIns="0" tIns="0" rIns="0" bIns="0" rtlCol="0">
                  <a:noAutofit/>
                </a:bodyPr>
                <a:lstStyle/>
                <a:p>
                  <a:pPr algn="ctr"/>
                  <a:r>
                    <a:rPr lang="en-GB" sz="2000" b="1" dirty="0">
                      <a:latin typeface="+mj-lt"/>
                    </a:rPr>
                    <a:t>Small Group Meetings</a:t>
                  </a:r>
                  <a:endParaRPr lang="en-US" sz="2000" b="1" dirty="0">
                    <a:latin typeface="+mj-lt"/>
                  </a:endParaRPr>
                </a:p>
              </p:txBody>
            </p:sp>
            <p:sp>
              <p:nvSpPr>
                <p:cNvPr id="94" name="TextBox 93">
                  <a:extLst>
                    <a:ext uri="{FF2B5EF4-FFF2-40B4-BE49-F238E27FC236}">
                      <a16:creationId xmlns:a16="http://schemas.microsoft.com/office/drawing/2014/main" id="{DD6968A2-7050-4CF6-B136-B93541406E3B}"/>
                    </a:ext>
                  </a:extLst>
                </p:cNvPr>
                <p:cNvSpPr txBox="1"/>
                <p:nvPr/>
              </p:nvSpPr>
              <p:spPr>
                <a:xfrm>
                  <a:off x="4617972" y="5512355"/>
                  <a:ext cx="2065337" cy="430887"/>
                </a:xfrm>
                <a:prstGeom prst="rect">
                  <a:avLst/>
                </a:prstGeom>
                <a:noFill/>
              </p:spPr>
              <p:txBody>
                <a:bodyPr wrap="square" lIns="0" tIns="0" rIns="0" bIns="0" rtlCol="0">
                  <a:spAutoFit/>
                </a:bodyPr>
                <a:lstStyle/>
                <a:p>
                  <a:pPr algn="ctr"/>
                  <a:endParaRPr lang="en-US" sz="2800" dirty="0">
                    <a:solidFill>
                      <a:schemeClr val="tx1">
                        <a:lumMod val="75000"/>
                        <a:lumOff val="25000"/>
                      </a:schemeClr>
                    </a:solidFill>
                    <a:cs typeface="Arial" panose="020B0604020202020204" pitchFamily="34" charset="0"/>
                  </a:endParaRPr>
                </a:p>
              </p:txBody>
            </p:sp>
          </p:grpSp>
          <p:grpSp>
            <p:nvGrpSpPr>
              <p:cNvPr id="100" name="Group 99">
                <a:extLst>
                  <a:ext uri="{FF2B5EF4-FFF2-40B4-BE49-F238E27FC236}">
                    <a16:creationId xmlns:a16="http://schemas.microsoft.com/office/drawing/2014/main" id="{2D8DB46E-246F-4060-9987-9C03E34F4D71}"/>
                  </a:ext>
                </a:extLst>
              </p:cNvPr>
              <p:cNvGrpSpPr/>
              <p:nvPr/>
            </p:nvGrpSpPr>
            <p:grpSpPr>
              <a:xfrm>
                <a:off x="4914497" y="3507759"/>
                <a:ext cx="4465473" cy="2435483"/>
                <a:chOff x="-685945" y="3507759"/>
                <a:chExt cx="4465473" cy="2435483"/>
              </a:xfrm>
            </p:grpSpPr>
            <p:sp>
              <p:nvSpPr>
                <p:cNvPr id="101" name="TextBox 100">
                  <a:extLst>
                    <a:ext uri="{FF2B5EF4-FFF2-40B4-BE49-F238E27FC236}">
                      <a16:creationId xmlns:a16="http://schemas.microsoft.com/office/drawing/2014/main" id="{B0E3AD52-AF8F-49F1-AD11-F4796795E745}"/>
                    </a:ext>
                  </a:extLst>
                </p:cNvPr>
                <p:cNvSpPr txBox="1"/>
                <p:nvPr/>
              </p:nvSpPr>
              <p:spPr>
                <a:xfrm>
                  <a:off x="-685945" y="3507759"/>
                  <a:ext cx="1705851" cy="318245"/>
                </a:xfrm>
                <a:prstGeom prst="rect">
                  <a:avLst/>
                </a:prstGeom>
                <a:noFill/>
              </p:spPr>
              <p:txBody>
                <a:bodyPr wrap="square" lIns="0" tIns="0" rIns="0" bIns="0" rtlCol="0">
                  <a:noAutofit/>
                </a:bodyPr>
                <a:lstStyle/>
                <a:p>
                  <a:pPr algn="ctr"/>
                  <a:r>
                    <a:rPr lang="en-GB" sz="2000" b="1" dirty="0">
                      <a:latin typeface="+mj-lt"/>
                    </a:rPr>
                    <a:t>The Quiet Room</a:t>
                  </a:r>
                  <a:endParaRPr lang="en-US" sz="1600" b="1" dirty="0">
                    <a:latin typeface="+mj-lt"/>
                  </a:endParaRPr>
                </a:p>
              </p:txBody>
            </p:sp>
            <p:sp>
              <p:nvSpPr>
                <p:cNvPr id="104" name="TextBox 103">
                  <a:extLst>
                    <a:ext uri="{FF2B5EF4-FFF2-40B4-BE49-F238E27FC236}">
                      <a16:creationId xmlns:a16="http://schemas.microsoft.com/office/drawing/2014/main" id="{F3574FFA-D9BF-4704-8013-F7AF022D5C1A}"/>
                    </a:ext>
                  </a:extLst>
                </p:cNvPr>
                <p:cNvSpPr txBox="1"/>
                <p:nvPr/>
              </p:nvSpPr>
              <p:spPr>
                <a:xfrm>
                  <a:off x="1714191" y="5512355"/>
                  <a:ext cx="2065337" cy="430887"/>
                </a:xfrm>
                <a:prstGeom prst="rect">
                  <a:avLst/>
                </a:prstGeom>
                <a:noFill/>
              </p:spPr>
              <p:txBody>
                <a:bodyPr wrap="square" lIns="0" tIns="0" rIns="0" bIns="0" rtlCol="0">
                  <a:spAutoFit/>
                </a:bodyPr>
                <a:lstStyle/>
                <a:p>
                  <a:endParaRPr lang="en-US" sz="2800" dirty="0">
                    <a:solidFill>
                      <a:schemeClr val="tx1">
                        <a:lumMod val="75000"/>
                        <a:lumOff val="25000"/>
                      </a:schemeClr>
                    </a:solidFill>
                    <a:cs typeface="Arial" panose="020B0604020202020204" pitchFamily="34" charset="0"/>
                  </a:endParaRPr>
                </a:p>
              </p:txBody>
            </p:sp>
          </p:grpSp>
        </p:grpSp>
        <p:sp>
          <p:nvSpPr>
            <p:cNvPr id="192" name="TextBox 191">
              <a:extLst>
                <a:ext uri="{FF2B5EF4-FFF2-40B4-BE49-F238E27FC236}">
                  <a16:creationId xmlns:a16="http://schemas.microsoft.com/office/drawing/2014/main" id="{82D6E646-BC6F-48F1-A1C4-77F6152E35B4}"/>
                </a:ext>
              </a:extLst>
            </p:cNvPr>
            <p:cNvSpPr txBox="1"/>
            <p:nvPr/>
          </p:nvSpPr>
          <p:spPr>
            <a:xfrm>
              <a:off x="863000" y="4824696"/>
              <a:ext cx="1020861" cy="276999"/>
            </a:xfrm>
            <a:prstGeom prst="rect">
              <a:avLst/>
            </a:prstGeom>
            <a:noFill/>
          </p:spPr>
          <p:txBody>
            <a:bodyPr wrap="square" lIns="0" tIns="0" rIns="0" bIns="0" rtlCol="0">
              <a:noAutofit/>
            </a:bodyPr>
            <a:lstStyle/>
            <a:p>
              <a:endParaRPr lang="en-US" b="1" dirty="0"/>
            </a:p>
          </p:txBody>
        </p:sp>
        <p:sp>
          <p:nvSpPr>
            <p:cNvPr id="193" name="TextBox 192">
              <a:extLst>
                <a:ext uri="{FF2B5EF4-FFF2-40B4-BE49-F238E27FC236}">
                  <a16:creationId xmlns:a16="http://schemas.microsoft.com/office/drawing/2014/main" id="{CE9C3771-A524-478F-AE6A-D63A747518FC}"/>
                </a:ext>
              </a:extLst>
            </p:cNvPr>
            <p:cNvSpPr txBox="1"/>
            <p:nvPr/>
          </p:nvSpPr>
          <p:spPr>
            <a:xfrm>
              <a:off x="3663221" y="4824696"/>
              <a:ext cx="1489350" cy="276999"/>
            </a:xfrm>
            <a:prstGeom prst="rect">
              <a:avLst/>
            </a:prstGeom>
            <a:noFill/>
          </p:spPr>
          <p:txBody>
            <a:bodyPr wrap="square" lIns="0" tIns="0" rIns="0" bIns="0" rtlCol="0">
              <a:noAutofit/>
            </a:bodyPr>
            <a:lstStyle/>
            <a:p>
              <a:endParaRPr lang="en-US" b="1" dirty="0"/>
            </a:p>
          </p:txBody>
        </p:sp>
      </p:grpSp>
      <p:sp>
        <p:nvSpPr>
          <p:cNvPr id="68" name="TextBox 67">
            <a:extLst>
              <a:ext uri="{FF2B5EF4-FFF2-40B4-BE49-F238E27FC236}">
                <a16:creationId xmlns:a16="http://schemas.microsoft.com/office/drawing/2014/main" id="{097E1DC8-4728-463A-9F03-C26AC47DD611}"/>
              </a:ext>
            </a:extLst>
          </p:cNvPr>
          <p:cNvSpPr txBox="1"/>
          <p:nvPr/>
        </p:nvSpPr>
        <p:spPr>
          <a:xfrm>
            <a:off x="319277" y="279535"/>
            <a:ext cx="11029905" cy="615553"/>
          </a:xfrm>
          <a:prstGeom prst="rect">
            <a:avLst/>
          </a:prstGeom>
          <a:noFill/>
        </p:spPr>
        <p:txBody>
          <a:bodyPr wrap="square" lIns="0" tIns="0" rIns="0" bIns="0" rtlCol="0" anchor="b">
            <a:spAutoFit/>
          </a:bodyPr>
          <a:lstStyle/>
          <a:p>
            <a:r>
              <a:rPr lang="en-GB" sz="4000" dirty="0">
                <a:latin typeface="+mj-lt"/>
                <a:cs typeface="Arial" panose="020B0604020202020204" pitchFamily="34" charset="0"/>
              </a:rPr>
              <a:t>Objective 1  - Supporting Patients</a:t>
            </a:r>
            <a:endParaRPr lang="id-ID" sz="4000" dirty="0">
              <a:latin typeface="+mj-lt"/>
              <a:cs typeface="Arial" panose="020B0604020202020204" pitchFamily="34" charset="0"/>
            </a:endParaRPr>
          </a:p>
        </p:txBody>
      </p:sp>
      <p:pic>
        <p:nvPicPr>
          <p:cNvPr id="5" name="Picture 4" descr="A group of people sitting at a table in front of a crowd&#10;&#10;Description automatically generated">
            <a:extLst>
              <a:ext uri="{FF2B5EF4-FFF2-40B4-BE49-F238E27FC236}">
                <a16:creationId xmlns:a16="http://schemas.microsoft.com/office/drawing/2014/main" id="{93AD3470-567D-47CC-B022-18414B479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058" y="1151739"/>
            <a:ext cx="2751101" cy="1834067"/>
          </a:xfrm>
          <a:prstGeom prst="rect">
            <a:avLst/>
          </a:prstGeom>
        </p:spPr>
      </p:pic>
      <p:pic>
        <p:nvPicPr>
          <p:cNvPr id="7" name="Picture 6" descr="A group of people posing for the camera&#10;&#10;Description automatically generated">
            <a:extLst>
              <a:ext uri="{FF2B5EF4-FFF2-40B4-BE49-F238E27FC236}">
                <a16:creationId xmlns:a16="http://schemas.microsoft.com/office/drawing/2014/main" id="{1E728995-37CF-4D01-89D7-4241FF4053B1}"/>
              </a:ext>
            </a:extLst>
          </p:cNvPr>
          <p:cNvPicPr>
            <a:picLocks noChangeAspect="1"/>
          </p:cNvPicPr>
          <p:nvPr/>
        </p:nvPicPr>
        <p:blipFill rotWithShape="1">
          <a:blip r:embed="rId3">
            <a:extLst>
              <a:ext uri="{28A0092B-C50C-407E-A947-70E740481C1C}">
                <a14:useLocalDpi xmlns:a14="http://schemas.microsoft.com/office/drawing/2010/main" val="0"/>
              </a:ext>
            </a:extLst>
          </a:blip>
          <a:srcRect t="9420"/>
          <a:stretch/>
        </p:blipFill>
        <p:spPr>
          <a:xfrm>
            <a:off x="4690491" y="1144281"/>
            <a:ext cx="2438176" cy="1808202"/>
          </a:xfrm>
          <a:prstGeom prst="rect">
            <a:avLst/>
          </a:prstGeom>
        </p:spPr>
      </p:pic>
      <p:sp>
        <p:nvSpPr>
          <p:cNvPr id="24" name="Oval 23">
            <a:extLst>
              <a:ext uri="{FF2B5EF4-FFF2-40B4-BE49-F238E27FC236}">
                <a16:creationId xmlns:a16="http://schemas.microsoft.com/office/drawing/2014/main" id="{EF5263E7-CFF6-4012-B666-4018930CC51C}"/>
              </a:ext>
            </a:extLst>
          </p:cNvPr>
          <p:cNvSpPr/>
          <p:nvPr/>
        </p:nvSpPr>
        <p:spPr>
          <a:xfrm>
            <a:off x="7223731" y="5777954"/>
            <a:ext cx="334694" cy="334694"/>
          </a:xfrm>
          <a:prstGeom prst="ellipse">
            <a:avLst/>
          </a:prstGeom>
          <a:gradFill>
            <a:gsLst>
              <a:gs pos="100000">
                <a:srgbClr val="8DDAE7"/>
              </a:gs>
              <a:gs pos="0">
                <a:srgbClr val="85F4BA"/>
              </a:gs>
            </a:gsLst>
            <a:lin ang="5400000" scaled="0"/>
          </a:gradFill>
          <a:ln w="7938" cap="flat">
            <a:noFill/>
            <a:prstDash val="solid"/>
            <a:miter lim="800000"/>
            <a:headEnd/>
            <a:tailEnd/>
          </a:ln>
        </p:spPr>
        <p:txBody>
          <a:bodyPr vert="horz" wrap="square" lIns="0" tIns="0" rIns="0" bIns="0" numCol="1" anchor="ctr" anchorCtr="0" compatLnSpc="1">
            <a:prstTxWarp prst="textNoShape">
              <a:avLst/>
            </a:prstTxWarp>
          </a:bodyPr>
          <a:lstStyle/>
          <a:p>
            <a:pPr algn="ctr"/>
            <a:r>
              <a:rPr lang="en-US" dirty="0">
                <a:solidFill>
                  <a:schemeClr val="tx1">
                    <a:lumMod val="75000"/>
                    <a:lumOff val="25000"/>
                  </a:schemeClr>
                </a:solidFill>
              </a:rPr>
              <a:t>5</a:t>
            </a:r>
          </a:p>
        </p:txBody>
      </p:sp>
      <p:sp>
        <p:nvSpPr>
          <p:cNvPr id="26" name="Oval 25">
            <a:extLst>
              <a:ext uri="{FF2B5EF4-FFF2-40B4-BE49-F238E27FC236}">
                <a16:creationId xmlns:a16="http://schemas.microsoft.com/office/drawing/2014/main" id="{3B8848CD-7520-4D1A-80B1-5C3829571A32}"/>
              </a:ext>
            </a:extLst>
          </p:cNvPr>
          <p:cNvSpPr/>
          <p:nvPr/>
        </p:nvSpPr>
        <p:spPr>
          <a:xfrm>
            <a:off x="4286222" y="5793376"/>
            <a:ext cx="334694" cy="334694"/>
          </a:xfrm>
          <a:prstGeom prst="ellipse">
            <a:avLst/>
          </a:prstGeom>
          <a:gradFill>
            <a:gsLst>
              <a:gs pos="100000">
                <a:srgbClr val="A1EA9A"/>
              </a:gs>
              <a:gs pos="0">
                <a:srgbClr val="C9F880"/>
              </a:gs>
            </a:gsLst>
            <a:lin ang="5400000" scaled="0"/>
          </a:gradFill>
          <a:ln w="7938" cap="flat">
            <a:noFill/>
            <a:prstDash val="solid"/>
            <a:miter lim="800000"/>
            <a:headEnd/>
            <a:tailEnd/>
          </a:ln>
        </p:spPr>
        <p:txBody>
          <a:bodyPr vert="horz" wrap="square" lIns="0" tIns="0" rIns="0" bIns="0" numCol="1" anchor="ctr" anchorCtr="0" compatLnSpc="1">
            <a:prstTxWarp prst="textNoShape">
              <a:avLst/>
            </a:prstTxWarp>
            <a:noAutofit/>
          </a:bodyPr>
          <a:lstStyle/>
          <a:p>
            <a:pPr algn="ctr"/>
            <a:r>
              <a:rPr lang="en-GB" dirty="0">
                <a:solidFill>
                  <a:schemeClr val="tx1">
                    <a:lumMod val="75000"/>
                    <a:lumOff val="25000"/>
                  </a:schemeClr>
                </a:solidFill>
              </a:rPr>
              <a:t>4</a:t>
            </a:r>
            <a:endParaRPr lang="en-US" dirty="0">
              <a:solidFill>
                <a:schemeClr val="tx1">
                  <a:lumMod val="75000"/>
                  <a:lumOff val="25000"/>
                </a:schemeClr>
              </a:solidFill>
            </a:endParaRPr>
          </a:p>
        </p:txBody>
      </p:sp>
      <p:sp>
        <p:nvSpPr>
          <p:cNvPr id="28" name="TextBox 27">
            <a:extLst>
              <a:ext uri="{FF2B5EF4-FFF2-40B4-BE49-F238E27FC236}">
                <a16:creationId xmlns:a16="http://schemas.microsoft.com/office/drawing/2014/main" id="{3F7A07D0-FA2F-428C-865F-C0F198B03B52}"/>
              </a:ext>
            </a:extLst>
          </p:cNvPr>
          <p:cNvSpPr txBox="1"/>
          <p:nvPr/>
        </p:nvSpPr>
        <p:spPr>
          <a:xfrm>
            <a:off x="8076657" y="3486939"/>
            <a:ext cx="1705851" cy="318245"/>
          </a:xfrm>
          <a:prstGeom prst="rect">
            <a:avLst/>
          </a:prstGeom>
          <a:noFill/>
        </p:spPr>
        <p:txBody>
          <a:bodyPr wrap="square" lIns="0" tIns="0" rIns="0" bIns="0" rtlCol="0">
            <a:noAutofit/>
          </a:bodyPr>
          <a:lstStyle/>
          <a:p>
            <a:pPr algn="ctr"/>
            <a:r>
              <a:rPr lang="en-GB" sz="2000" b="1" dirty="0">
                <a:latin typeface="+mj-lt"/>
              </a:rPr>
              <a:t>Information Stands</a:t>
            </a:r>
            <a:endParaRPr lang="en-US" sz="1600" b="1" dirty="0">
              <a:latin typeface="+mj-lt"/>
            </a:endParaRPr>
          </a:p>
        </p:txBody>
      </p:sp>
      <p:sp>
        <p:nvSpPr>
          <p:cNvPr id="29" name="TextBox 28">
            <a:extLst>
              <a:ext uri="{FF2B5EF4-FFF2-40B4-BE49-F238E27FC236}">
                <a16:creationId xmlns:a16="http://schemas.microsoft.com/office/drawing/2014/main" id="{47D0C9E0-1779-4919-9DCB-C3728E3CBE2B}"/>
              </a:ext>
            </a:extLst>
          </p:cNvPr>
          <p:cNvSpPr txBox="1"/>
          <p:nvPr/>
        </p:nvSpPr>
        <p:spPr>
          <a:xfrm>
            <a:off x="6538153" y="6108887"/>
            <a:ext cx="1705851" cy="276989"/>
          </a:xfrm>
          <a:prstGeom prst="rect">
            <a:avLst/>
          </a:prstGeom>
          <a:noFill/>
        </p:spPr>
        <p:txBody>
          <a:bodyPr wrap="square" lIns="0" tIns="0" rIns="0" bIns="0" rtlCol="0">
            <a:noAutofit/>
          </a:bodyPr>
          <a:lstStyle/>
          <a:p>
            <a:pPr algn="ctr"/>
            <a:r>
              <a:rPr lang="en-GB" sz="2000" b="1" dirty="0">
                <a:latin typeface="+mj-lt"/>
              </a:rPr>
              <a:t>One to One Support</a:t>
            </a:r>
            <a:endParaRPr lang="en-US" sz="2000" b="1" dirty="0">
              <a:latin typeface="+mj-lt"/>
            </a:endParaRPr>
          </a:p>
        </p:txBody>
      </p:sp>
      <p:pic>
        <p:nvPicPr>
          <p:cNvPr id="3" name="Picture 2" descr="A group of people standing around a table&#10;&#10;Description automatically generated">
            <a:extLst>
              <a:ext uri="{FF2B5EF4-FFF2-40B4-BE49-F238E27FC236}">
                <a16:creationId xmlns:a16="http://schemas.microsoft.com/office/drawing/2014/main" id="{985EBE4B-9DED-4303-B2F0-10B99B410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0752" y="1164830"/>
            <a:ext cx="2410512" cy="1807884"/>
          </a:xfrm>
          <a:prstGeom prst="rect">
            <a:avLst/>
          </a:prstGeom>
        </p:spPr>
      </p:pic>
      <p:pic>
        <p:nvPicPr>
          <p:cNvPr id="10" name="Picture 9" descr="Two people sitting on a table&#10;&#10;Description automatically generated">
            <a:extLst>
              <a:ext uri="{FF2B5EF4-FFF2-40B4-BE49-F238E27FC236}">
                <a16:creationId xmlns:a16="http://schemas.microsoft.com/office/drawing/2014/main" id="{92E7996A-A5AA-4637-852C-3D21E1E5DB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8721" y="4215818"/>
            <a:ext cx="2241036" cy="1494753"/>
          </a:xfrm>
          <a:prstGeom prst="rect">
            <a:avLst/>
          </a:prstGeom>
        </p:spPr>
      </p:pic>
      <p:pic>
        <p:nvPicPr>
          <p:cNvPr id="12" name="Picture 11" descr="A group of people sitting at a table&#10;&#10;Description automatically generated">
            <a:extLst>
              <a:ext uri="{FF2B5EF4-FFF2-40B4-BE49-F238E27FC236}">
                <a16:creationId xmlns:a16="http://schemas.microsoft.com/office/drawing/2014/main" id="{9DF07C18-739E-463D-83B8-25DF5EEB0F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7378" y="4218966"/>
            <a:ext cx="2241036" cy="1494753"/>
          </a:xfrm>
          <a:prstGeom prst="rect">
            <a:avLst/>
          </a:prstGeom>
        </p:spPr>
      </p:pic>
    </p:spTree>
    <p:extLst>
      <p:ext uri="{BB962C8B-B14F-4D97-AF65-F5344CB8AC3E}">
        <p14:creationId xmlns:p14="http://schemas.microsoft.com/office/powerpoint/2010/main" val="224400956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957</Words>
  <Application>Microsoft Office PowerPoint</Application>
  <PresentationFormat>Widescreen</PresentationFormat>
  <Paragraphs>123</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Ebrima</vt:lpstr>
      <vt:lpstr>Helvetica</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 pramadita</dc:creator>
  <cp:lastModifiedBy>Gareth Osborne</cp:lastModifiedBy>
  <cp:revision>176</cp:revision>
  <dcterms:created xsi:type="dcterms:W3CDTF">2017-10-17T07:48:50Z</dcterms:created>
  <dcterms:modified xsi:type="dcterms:W3CDTF">2019-06-03T19:36:00Z</dcterms:modified>
</cp:coreProperties>
</file>