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83" r:id="rId5"/>
    <p:sldId id="287" r:id="rId6"/>
    <p:sldId id="289" r:id="rId7"/>
    <p:sldId id="290" r:id="rId8"/>
    <p:sldId id="298" r:id="rId9"/>
    <p:sldId id="300" r:id="rId10"/>
    <p:sldId id="303" r:id="rId11"/>
    <p:sldId id="291" r:id="rId12"/>
    <p:sldId id="292" r:id="rId13"/>
    <p:sldId id="293" r:id="rId14"/>
    <p:sldId id="294" r:id="rId15"/>
    <p:sldId id="299" r:id="rId16"/>
    <p:sldId id="296" r:id="rId17"/>
    <p:sldId id="297" r:id="rId18"/>
    <p:sldId id="28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6E343A-BCE9-475A-A063-865ED407AA33}" v="3" dt="2021-03-10T14:15:16.3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3" autoAdjust="0"/>
    <p:restoredTop sz="94660"/>
  </p:normalViewPr>
  <p:slideViewPr>
    <p:cSldViewPr snapToGrid="0">
      <p:cViewPr varScale="1">
        <p:scale>
          <a:sx n="67" d="100"/>
          <a:sy n="67" d="100"/>
        </p:scale>
        <p:origin x="6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C17A4-476C-4D58-A665-6F16F7F36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617DBB-B08F-4904-AF36-C327E715B1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EDDF4-FF92-4E89-97E8-278D73DA5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B6E3-C892-4FF4-AB60-E3B09DBF6FBF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69A2E-DEE4-47E5-B961-4F49B36C6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54B4C-1E10-4058-84F1-9F4DDFEA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7F89-1EA6-47CE-87D5-42EECBB13F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480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9EAAB-CDF6-4972-94FE-091A58F1F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97CE02-114E-47D2-B7A2-64A10B3D60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89BD5-1AF5-4D8E-9778-95F04ECE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B6E3-C892-4FF4-AB60-E3B09DBF6FBF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A61A3-B1D8-4E7A-AC0F-CFCF7DFB6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6BF67-CB30-4DCD-A25A-EE30124AE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7F89-1EA6-47CE-87D5-42EECBB13F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827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07C78B-9590-4EE5-95DE-78A55C89AE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713B4D-1040-4855-A996-AF3E538A77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35575-FDDA-49DE-A8F8-31EC97AD1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B6E3-C892-4FF4-AB60-E3B09DBF6FBF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B14A0-7A8F-43BA-9FD9-2824EE418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B6DC7-4587-46D8-A661-91F61152A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7F89-1EA6-47CE-87D5-42EECBB13F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699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4B29A-9B60-4804-A5EC-3C31F2C1404C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F36D-26CD-4DD3-ADF0-26AF3928D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942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4B29A-9B60-4804-A5EC-3C31F2C1404C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F36D-26CD-4DD3-ADF0-26AF3928D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674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4B29A-9B60-4804-A5EC-3C31F2C1404C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F36D-26CD-4DD3-ADF0-26AF3928D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433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4B29A-9B60-4804-A5EC-3C31F2C1404C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F36D-26CD-4DD3-ADF0-26AF3928D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264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4B29A-9B60-4804-A5EC-3C31F2C1404C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F36D-26CD-4DD3-ADF0-26AF3928D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436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4B29A-9B60-4804-A5EC-3C31F2C1404C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F36D-26CD-4DD3-ADF0-26AF3928D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853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4B29A-9B60-4804-A5EC-3C31F2C1404C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F36D-26CD-4DD3-ADF0-26AF3928D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0495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4B29A-9B60-4804-A5EC-3C31F2C1404C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F36D-26CD-4DD3-ADF0-26AF3928D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836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06FCB-B615-4A5A-9BE8-961D25D85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92604-DC2D-4115-9048-6685AB4B5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10AB1-FF6F-4772-8E11-FDC5A151F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B6E3-C892-4FF4-AB60-E3B09DBF6FBF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494F9-895C-4392-B92A-B880E6517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359A3-71FE-4883-946F-DA70E9883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7F89-1EA6-47CE-87D5-42EECBB13F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132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4B29A-9B60-4804-A5EC-3C31F2C1404C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F36D-26CD-4DD3-ADF0-26AF3928D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9394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4B29A-9B60-4804-A5EC-3C31F2C1404C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F36D-26CD-4DD3-ADF0-26AF3928D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4089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4B29A-9B60-4804-A5EC-3C31F2C1404C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F36D-26CD-4DD3-ADF0-26AF3928D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189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163CF-3B75-4936-9B56-2E3DC975B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EE0137-C6E0-4AB4-B8D8-0FB914A76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65D72E-4B80-4299-8C65-36767091B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B6E3-C892-4FF4-AB60-E3B09DBF6FBF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B18F0-E8EF-472A-B095-F56F42961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A069D-0347-4988-A553-36CA433D7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7F89-1EA6-47CE-87D5-42EECBB13F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191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D66ED-B68C-407D-B8BB-E8471AFCC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93D17-CFCC-447C-8F00-2BFCC782DD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8B2980-2E50-454C-801A-93E226B0A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FC9C1B-2097-4846-815C-A1B8FD288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B6E3-C892-4FF4-AB60-E3B09DBF6FBF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34A234-EF1D-440D-B8FB-0A893CE82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A81DCE-B1BE-4F36-AFDA-692FAFD33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7F89-1EA6-47CE-87D5-42EECBB13F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429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8A925-F67E-40A8-98CE-52FDEAA38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4456A3-F770-46C9-8512-F615597B5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3DFD9A-1CCE-4B39-AA05-BB2A7F83BB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53A6A6-46CC-404A-A861-A7284F7602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E43350-2634-4FEC-B1A2-69BF01E591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E5AA06-F716-426D-BDAC-A157E1811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B6E3-C892-4FF4-AB60-E3B09DBF6FBF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C58C9A-BF6C-401B-84CC-BE15E4F4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413DEB-6861-4C40-B6FD-8C662D05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7F89-1EA6-47CE-87D5-42EECBB13F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542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C590B-0135-45AA-9E58-5097B0CAD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9A03B8-BC05-4259-A9F3-459F6E27B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B6E3-C892-4FF4-AB60-E3B09DBF6FBF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53AD2F-6761-4E0C-B831-540AD368A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BE8A01-CB3B-471E-8CBB-D3AB04661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7F89-1EA6-47CE-87D5-42EECBB13F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914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61C920-5793-49E9-BC50-A5EA2BFE3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B6E3-C892-4FF4-AB60-E3B09DBF6FBF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2D3AE5-0EA7-4323-B49B-D6B4CCA16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03A13D-0DCD-435B-8436-422743D22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7F89-1EA6-47CE-87D5-42EECBB13F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556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416A3-17A6-4E03-A16F-7991F98EE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BBA66-5DDF-4783-A601-42B9075B5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D64E7E-F9B6-4792-8F46-218E4150A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50C898-E3A6-4AE9-9925-88F958D2E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B6E3-C892-4FF4-AB60-E3B09DBF6FBF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C29E95-E24D-48B5-8320-165F73B48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573113-F51B-46A6-B31C-39CF8600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7F89-1EA6-47CE-87D5-42EECBB13F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137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5A2AD-6C29-4895-A244-284C5553E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B42197-66D1-4B9A-BF83-0E59558E8B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8C1125-8690-46CB-936B-F9E511853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79421D-81C8-4366-8540-7B1B3977B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B6E3-C892-4FF4-AB60-E3B09DBF6FBF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683F43-AF7B-4D2A-8BFF-BA2D0A12D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323C8B-E22C-41AE-995E-4743C316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7F89-1EA6-47CE-87D5-42EECBB13F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451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13865F-B9A0-4372-8E0B-529FDB061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AFC5EF-474E-493C-9280-3F4BD09D3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77EF1-6BA4-4E6E-AAB8-D2886DDF51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0B6E3-C892-4FF4-AB60-E3B09DBF6FBF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50198-9E7C-4F50-818B-42A59A23AF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D2C28-34F4-4B8F-AFA2-ECEA0EC6A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97F89-1EA6-47CE-87D5-42EECBB13F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545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4B29A-9B60-4804-A5EC-3C31F2C1404C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1F36D-26CD-4DD3-ADF0-26AF3928D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853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20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783055-4121-4109-8EC1-CF4A117EB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5729" y="1764407"/>
            <a:ext cx="5760846" cy="2310312"/>
          </a:xfrm>
        </p:spPr>
        <p:txBody>
          <a:bodyPr>
            <a:norm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5200" dirty="0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E67F98-917E-4C4C-AACD-F62CDD18F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0" y="962025"/>
            <a:ext cx="11144249" cy="5667375"/>
          </a:xfrm>
        </p:spPr>
        <p:txBody>
          <a:bodyPr>
            <a:normAutofit lnSpcReduction="10000"/>
          </a:bodyPr>
          <a:lstStyle/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sz="3600" dirty="0">
                <a:solidFill>
                  <a:schemeClr val="tx2"/>
                </a:solidFill>
              </a:rPr>
              <a:t>Families affected by cancer during the COVID-19 pandemic: the impact and need for support.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Dr Olinda Santin</a:t>
            </a:r>
          </a:p>
          <a:p>
            <a:r>
              <a:rPr lang="en-US" sz="2000" dirty="0">
                <a:solidFill>
                  <a:schemeClr val="tx2"/>
                </a:solidFill>
              </a:rPr>
              <a:t>Senior Lecturer</a:t>
            </a:r>
          </a:p>
          <a:p>
            <a:r>
              <a:rPr lang="en-US" sz="2000" dirty="0">
                <a:solidFill>
                  <a:schemeClr val="tx2"/>
                </a:solidFill>
              </a:rPr>
              <a:t>School of Nursing and Midwifery</a:t>
            </a:r>
          </a:p>
          <a:p>
            <a:r>
              <a:rPr lang="en-US" sz="2000" dirty="0">
                <a:solidFill>
                  <a:schemeClr val="tx2"/>
                </a:solidFill>
              </a:rPr>
              <a:t>Queen’s University Belfast</a:t>
            </a:r>
          </a:p>
          <a:p>
            <a:r>
              <a:rPr lang="en-US" sz="2000" dirty="0">
                <a:solidFill>
                  <a:schemeClr val="tx2"/>
                </a:solidFill>
              </a:rPr>
              <a:t>Email: o.santin@qub.ac.uk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390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CA76847-4DD4-4B71-B2E9-BF8CCE690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457861"/>
            <a:ext cx="9833548" cy="405739"/>
          </a:xfrm>
        </p:spPr>
        <p:txBody>
          <a:bodyPr anchor="b">
            <a:no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RESULTS </a:t>
            </a:r>
            <a:endParaRPr lang="en-GB" dirty="0">
              <a:solidFill>
                <a:schemeClr val="tx2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DA92D1F-39BC-411C-BBA2-25A0215D4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1651000"/>
            <a:ext cx="9833548" cy="50292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32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023578-164F-4EAA-9595-28397134D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1" y="1209674"/>
            <a:ext cx="10299700" cy="576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234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CA76847-4DD4-4B71-B2E9-BF8CCE690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457861"/>
            <a:ext cx="9833548" cy="405739"/>
          </a:xfrm>
        </p:spPr>
        <p:txBody>
          <a:bodyPr anchor="b">
            <a:no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Psychological Impact  </a:t>
            </a:r>
            <a:endParaRPr lang="en-GB" dirty="0">
              <a:solidFill>
                <a:schemeClr val="tx2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DA92D1F-39BC-411C-BBA2-25A0215D4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1651000"/>
            <a:ext cx="9833548" cy="50292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3200" dirty="0">
              <a:solidFill>
                <a:schemeClr val="tx2"/>
              </a:solidFill>
            </a:endParaRPr>
          </a:p>
          <a:p>
            <a:r>
              <a:rPr lang="en-US" sz="3200" dirty="0">
                <a:solidFill>
                  <a:schemeClr val="tx2"/>
                </a:solidFill>
              </a:rPr>
              <a:t>Intense fear that the person with cancer would contract the virus and die. </a:t>
            </a:r>
          </a:p>
          <a:p>
            <a:r>
              <a:rPr lang="en-US" sz="3200" dirty="0">
                <a:solidFill>
                  <a:schemeClr val="tx2"/>
                </a:solidFill>
              </a:rPr>
              <a:t>Continuous worry about survival. </a:t>
            </a:r>
          </a:p>
          <a:p>
            <a:r>
              <a:rPr lang="en-US" sz="3200" dirty="0" err="1">
                <a:solidFill>
                  <a:schemeClr val="tx2"/>
                </a:solidFill>
              </a:rPr>
              <a:t>Carers</a:t>
            </a:r>
            <a:r>
              <a:rPr lang="en-US" sz="3200" dirty="0">
                <a:solidFill>
                  <a:schemeClr val="tx2"/>
                </a:solidFill>
              </a:rPr>
              <a:t> reported living in a state of hyper vigilance. </a:t>
            </a:r>
          </a:p>
          <a:p>
            <a:r>
              <a:rPr lang="en-US" sz="3200" dirty="0">
                <a:solidFill>
                  <a:schemeClr val="tx2"/>
                </a:solidFill>
              </a:rPr>
              <a:t>96.7% reported concern about passing on the virus and 43.4% reporting extreme concern about the virus.  </a:t>
            </a:r>
          </a:p>
          <a:p>
            <a:r>
              <a:rPr lang="en-US" sz="3200" dirty="0">
                <a:solidFill>
                  <a:schemeClr val="tx2"/>
                </a:solidFill>
              </a:rPr>
              <a:t>Fear that the patient would be admitted to hospital.</a:t>
            </a:r>
          </a:p>
          <a:p>
            <a:r>
              <a:rPr lang="en-US" sz="3200" dirty="0">
                <a:solidFill>
                  <a:schemeClr val="tx2"/>
                </a:solidFill>
              </a:rPr>
              <a:t>Lack of contact with family and friends, reduced support. </a:t>
            </a:r>
          </a:p>
          <a:p>
            <a:endParaRPr lang="en-US" sz="32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260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CA76847-4DD4-4B71-B2E9-BF8CCE690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457861"/>
            <a:ext cx="9833548" cy="405739"/>
          </a:xfrm>
        </p:spPr>
        <p:txBody>
          <a:bodyPr anchor="b">
            <a:noAutofit/>
          </a:bodyPr>
          <a:lstStyle/>
          <a:p>
            <a:r>
              <a:rPr lang="en-US">
                <a:solidFill>
                  <a:schemeClr val="tx2"/>
                </a:solidFill>
              </a:rPr>
              <a:t>Social impact</a:t>
            </a:r>
            <a:endParaRPr lang="en-GB" dirty="0">
              <a:solidFill>
                <a:schemeClr val="tx2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DA92D1F-39BC-411C-BBA2-25A0215D4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1651000"/>
            <a:ext cx="9833548" cy="5029200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Social distancing restrictions greatly reduced support network.</a:t>
            </a:r>
          </a:p>
          <a:p>
            <a:r>
              <a:rPr lang="en-US" sz="3200" dirty="0">
                <a:solidFill>
                  <a:schemeClr val="tx2"/>
                </a:solidFill>
              </a:rPr>
              <a:t> Cancer </a:t>
            </a:r>
            <a:r>
              <a:rPr lang="en-US" sz="3200" dirty="0" err="1">
                <a:solidFill>
                  <a:schemeClr val="tx2"/>
                </a:solidFill>
              </a:rPr>
              <a:t>carers</a:t>
            </a:r>
            <a:r>
              <a:rPr lang="en-US" sz="3200" dirty="0">
                <a:solidFill>
                  <a:schemeClr val="tx2"/>
                </a:solidFill>
              </a:rPr>
              <a:t> reported feelings of loneliness and isolation.  </a:t>
            </a:r>
          </a:p>
          <a:p>
            <a:r>
              <a:rPr lang="en-US" sz="3200" dirty="0">
                <a:solidFill>
                  <a:schemeClr val="tx2"/>
                </a:solidFill>
              </a:rPr>
              <a:t>The closure of recreational activities such as gyms, swimming pools and cafes removal of usual coping mechanisms.</a:t>
            </a:r>
          </a:p>
          <a:p>
            <a:r>
              <a:rPr lang="en-US" sz="3200" dirty="0">
                <a:solidFill>
                  <a:schemeClr val="tx2"/>
                </a:solidFill>
              </a:rPr>
              <a:t>Restrictions on society were viewed as ‘stealing time’ from families.</a:t>
            </a:r>
          </a:p>
          <a:p>
            <a:pPr marL="0" indent="0">
              <a:buNone/>
            </a:pPr>
            <a:endParaRPr lang="en-US" sz="32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786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CA76847-4DD4-4B71-B2E9-BF8CCE690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457861"/>
            <a:ext cx="9833548" cy="405739"/>
          </a:xfrm>
        </p:spPr>
        <p:txBody>
          <a:bodyPr anchor="b">
            <a:no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Finance Impact</a:t>
            </a:r>
            <a:endParaRPr lang="en-GB" dirty="0">
              <a:solidFill>
                <a:schemeClr val="tx2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DA92D1F-39BC-411C-BBA2-25A0215D4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1651000"/>
            <a:ext cx="9833548" cy="5029200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Significant negative impact of COVID-19 on employment, working patterns and finances. </a:t>
            </a:r>
          </a:p>
          <a:p>
            <a:r>
              <a:rPr lang="en-US" sz="3200" dirty="0">
                <a:solidFill>
                  <a:schemeClr val="tx2"/>
                </a:solidFill>
              </a:rPr>
              <a:t>42.9% of </a:t>
            </a:r>
            <a:r>
              <a:rPr lang="en-US" sz="3200" dirty="0" err="1">
                <a:solidFill>
                  <a:schemeClr val="tx2"/>
                </a:solidFill>
              </a:rPr>
              <a:t>carers</a:t>
            </a:r>
            <a:r>
              <a:rPr lang="en-US" sz="3200" dirty="0">
                <a:solidFill>
                  <a:schemeClr val="tx2"/>
                </a:solidFill>
              </a:rPr>
              <a:t> reported financial burden . </a:t>
            </a:r>
          </a:p>
          <a:p>
            <a:r>
              <a:rPr lang="en-US" sz="3200" dirty="0">
                <a:solidFill>
                  <a:schemeClr val="tx2"/>
                </a:solidFill>
              </a:rPr>
              <a:t> Some </a:t>
            </a:r>
            <a:r>
              <a:rPr lang="en-US" sz="3200" dirty="0" err="1">
                <a:solidFill>
                  <a:schemeClr val="tx2"/>
                </a:solidFill>
              </a:rPr>
              <a:t>carers</a:t>
            </a:r>
            <a:r>
              <a:rPr lang="en-US" sz="3200" dirty="0">
                <a:solidFill>
                  <a:schemeClr val="tx2"/>
                </a:solidFill>
              </a:rPr>
              <a:t> reported a leave of absence from work in order to shield the patient.</a:t>
            </a:r>
          </a:p>
          <a:p>
            <a:r>
              <a:rPr lang="en-US" sz="3200" dirty="0">
                <a:solidFill>
                  <a:schemeClr val="tx2"/>
                </a:solidFill>
              </a:rPr>
              <a:t>Concern for those self-employed </a:t>
            </a:r>
            <a:r>
              <a:rPr lang="en-US" sz="3200" dirty="0" err="1">
                <a:solidFill>
                  <a:schemeClr val="tx2"/>
                </a:solidFill>
              </a:rPr>
              <a:t>carers</a:t>
            </a:r>
            <a:r>
              <a:rPr lang="en-US" sz="3200" dirty="0">
                <a:solidFill>
                  <a:schemeClr val="tx2"/>
                </a:solidFill>
              </a:rPr>
              <a:t>.</a:t>
            </a:r>
          </a:p>
          <a:p>
            <a:r>
              <a:rPr lang="en-US" sz="3200" dirty="0">
                <a:solidFill>
                  <a:schemeClr val="tx2"/>
                </a:solidFill>
              </a:rPr>
              <a:t> Working unsociable hours to keep up with the demands of their job and caring responsibilities. </a:t>
            </a:r>
          </a:p>
          <a:p>
            <a:pPr marL="0" indent="0">
              <a:buNone/>
            </a:pPr>
            <a:endParaRPr lang="en-US" sz="32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515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CA76847-4DD4-4B71-B2E9-BF8CCE690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429286"/>
            <a:ext cx="9833548" cy="405739"/>
          </a:xfrm>
        </p:spPr>
        <p:txBody>
          <a:bodyPr anchor="b">
            <a:noAutofit/>
          </a:bodyPr>
          <a:lstStyle/>
          <a:p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Caregiver burden</a:t>
            </a:r>
            <a:endParaRPr lang="en-GB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DA92D1F-39BC-411C-BBA2-25A0215D4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1651000"/>
            <a:ext cx="9833548" cy="50292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32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E9F7DD-FCC1-4069-B23E-5A1985D2836D}"/>
              </a:ext>
            </a:extLst>
          </p:cNvPr>
          <p:cNvSpPr txBox="1"/>
          <p:nvPr/>
        </p:nvSpPr>
        <p:spPr>
          <a:xfrm>
            <a:off x="779176" y="1687409"/>
            <a:ext cx="98335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Reduction of respite and supportive services.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Complexity in obtaining essential items such as groceries and medications.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 Working from home and homeschooling children.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tx2"/>
                </a:solidFill>
              </a:rPr>
              <a:t>Carers</a:t>
            </a:r>
            <a:r>
              <a:rPr lang="en-US" sz="3200" dirty="0">
                <a:solidFill>
                  <a:schemeClr val="tx2"/>
                </a:solidFill>
              </a:rPr>
              <a:t> with children and those in employment reported additional burden as they attempted to manage multiple tasks.</a:t>
            </a:r>
          </a:p>
        </p:txBody>
      </p:sp>
    </p:spTree>
    <p:extLst>
      <p:ext uri="{BB962C8B-B14F-4D97-AF65-F5344CB8AC3E}">
        <p14:creationId xmlns:p14="http://schemas.microsoft.com/office/powerpoint/2010/main" val="2610703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A79F94-0C37-47FC-A0F7-D992E7CC2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96" y="253772"/>
            <a:ext cx="9833548" cy="1066802"/>
          </a:xfrm>
        </p:spPr>
        <p:txBody>
          <a:bodyPr anchor="b">
            <a:normAutofit fontScale="90000"/>
          </a:bodyPr>
          <a:lstStyle/>
          <a:p>
            <a:br>
              <a:rPr lang="en-US" sz="3600" dirty="0">
                <a:solidFill>
                  <a:schemeClr val="tx2"/>
                </a:solidFill>
              </a:rPr>
            </a:br>
            <a:r>
              <a:rPr lang="en-US" sz="3600" dirty="0">
                <a:solidFill>
                  <a:schemeClr val="tx2"/>
                </a:solidFill>
                <a:latin typeface="+mn-lt"/>
              </a:rPr>
              <a:t>Impact on cancer and palliative services </a:t>
            </a:r>
            <a:br>
              <a:rPr lang="en-US" sz="2300" dirty="0">
                <a:solidFill>
                  <a:schemeClr val="tx2"/>
                </a:solidFill>
              </a:rPr>
            </a:br>
            <a:endParaRPr lang="en-GB" sz="2300" dirty="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E640F-A010-4216-A2FA-D1D0E2C97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478" y="1320574"/>
            <a:ext cx="9833548" cy="5378400"/>
          </a:xfrm>
        </p:spPr>
        <p:txBody>
          <a:bodyPr anchor="ctr">
            <a:norm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59.6% (n=109) </a:t>
            </a:r>
            <a:r>
              <a:rPr lang="en-US" dirty="0" err="1">
                <a:solidFill>
                  <a:schemeClr val="tx2"/>
                </a:solidFill>
              </a:rPr>
              <a:t>carers</a:t>
            </a:r>
            <a:r>
              <a:rPr lang="en-US" dirty="0">
                <a:solidFill>
                  <a:schemeClr val="tx2"/>
                </a:solidFill>
              </a:rPr>
              <a:t> reported had not been affected.</a:t>
            </a:r>
          </a:p>
          <a:p>
            <a:r>
              <a:rPr lang="en-US" dirty="0">
                <a:solidFill>
                  <a:schemeClr val="tx2"/>
                </a:solidFill>
              </a:rPr>
              <a:t> 24.6% (N=45) reported treatment delays and 15.8% (N=29) treatment was unavailable. </a:t>
            </a:r>
          </a:p>
          <a:p>
            <a:r>
              <a:rPr lang="en-US" dirty="0">
                <a:solidFill>
                  <a:schemeClr val="tx2"/>
                </a:solidFill>
              </a:rPr>
              <a:t>Service disruption in relation to delayed cancer appointments, tests and treatments. </a:t>
            </a:r>
          </a:p>
          <a:p>
            <a:r>
              <a:rPr lang="en-US" dirty="0" err="1">
                <a:solidFill>
                  <a:schemeClr val="tx2"/>
                </a:solidFill>
              </a:rPr>
              <a:t>Carers</a:t>
            </a:r>
            <a:r>
              <a:rPr lang="en-US" dirty="0">
                <a:solidFill>
                  <a:schemeClr val="tx2"/>
                </a:solidFill>
              </a:rPr>
              <a:t>  could not attend appointments and as consequence felt ill informed and worried. </a:t>
            </a:r>
          </a:p>
          <a:p>
            <a:r>
              <a:rPr lang="en-US" dirty="0">
                <a:solidFill>
                  <a:schemeClr val="tx2"/>
                </a:solidFill>
              </a:rPr>
              <a:t>A lack of communication and information from cancer services. </a:t>
            </a:r>
          </a:p>
          <a:p>
            <a:r>
              <a:rPr lang="en-US" dirty="0">
                <a:solidFill>
                  <a:schemeClr val="tx2"/>
                </a:solidFill>
              </a:rPr>
              <a:t>Reduced or withdrawal of supportive end of life services. </a:t>
            </a:r>
          </a:p>
          <a:p>
            <a:endParaRPr lang="en-GB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794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A79F94-0C37-47FC-A0F7-D992E7CC2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451" y="457861"/>
            <a:ext cx="9833548" cy="1066802"/>
          </a:xfrm>
        </p:spPr>
        <p:txBody>
          <a:bodyPr anchor="b">
            <a:noAutofit/>
          </a:bodyPr>
          <a:lstStyle/>
          <a:p>
            <a:br>
              <a:rPr lang="en-US" sz="4000" dirty="0">
                <a:solidFill>
                  <a:schemeClr val="tx2"/>
                </a:solidFill>
                <a:latin typeface="+mn-lt"/>
              </a:rPr>
            </a:br>
            <a:r>
              <a:rPr lang="en-US" sz="4000" dirty="0">
                <a:solidFill>
                  <a:schemeClr val="tx2"/>
                </a:solidFill>
                <a:latin typeface="+mn-lt"/>
              </a:rPr>
              <a:t>What </a:t>
            </a:r>
            <a:r>
              <a:rPr lang="en-US" sz="4000" dirty="0" err="1">
                <a:solidFill>
                  <a:schemeClr val="tx2"/>
                </a:solidFill>
                <a:latin typeface="+mn-lt"/>
              </a:rPr>
              <a:t>carers</a:t>
            </a:r>
            <a:r>
              <a:rPr lang="en-US" sz="4000" dirty="0">
                <a:solidFill>
                  <a:schemeClr val="tx2"/>
                </a:solidFill>
                <a:latin typeface="+mn-lt"/>
              </a:rPr>
              <a:t> need </a:t>
            </a:r>
            <a:br>
              <a:rPr lang="en-US" sz="4000" dirty="0">
                <a:solidFill>
                  <a:schemeClr val="tx2"/>
                </a:solidFill>
                <a:latin typeface="+mn-lt"/>
              </a:rPr>
            </a:br>
            <a:endParaRPr lang="en-GB" sz="4000" dirty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E640F-A010-4216-A2FA-D1D0E2C97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176" y="1294976"/>
            <a:ext cx="9833548" cy="5114300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Tailored information and communication regarding shielding, accessing support, keeping virus free and caring for someone with cancer. </a:t>
            </a:r>
          </a:p>
          <a:p>
            <a:r>
              <a:rPr lang="en-US" sz="2400" dirty="0">
                <a:solidFill>
                  <a:schemeClr val="tx2"/>
                </a:solidFill>
              </a:rPr>
              <a:t>Online support including networking and counselling. </a:t>
            </a:r>
          </a:p>
          <a:p>
            <a:r>
              <a:rPr lang="en-US" sz="2400" dirty="0">
                <a:solidFill>
                  <a:schemeClr val="tx2"/>
                </a:solidFill>
              </a:rPr>
              <a:t>Better communication. </a:t>
            </a:r>
          </a:p>
          <a:p>
            <a:r>
              <a:rPr lang="en-US" sz="2400" dirty="0">
                <a:solidFill>
                  <a:schemeClr val="tx2"/>
                </a:solidFill>
              </a:rPr>
              <a:t>Clear, consistent information and guidance specific to cancer.</a:t>
            </a:r>
          </a:p>
          <a:p>
            <a:r>
              <a:rPr lang="en-US" sz="2400" dirty="0">
                <a:solidFill>
                  <a:schemeClr val="tx2"/>
                </a:solidFill>
              </a:rPr>
              <a:t>Social interaction for cancer </a:t>
            </a:r>
            <a:r>
              <a:rPr lang="en-US" sz="2400" dirty="0" err="1">
                <a:solidFill>
                  <a:schemeClr val="tx2"/>
                </a:solidFill>
              </a:rPr>
              <a:t>carers</a:t>
            </a:r>
            <a:r>
              <a:rPr lang="en-US" sz="2400" dirty="0">
                <a:solidFill>
                  <a:schemeClr val="tx2"/>
                </a:solidFill>
              </a:rPr>
              <a:t>.</a:t>
            </a:r>
          </a:p>
          <a:p>
            <a:r>
              <a:rPr lang="en-US" sz="2400" dirty="0">
                <a:solidFill>
                  <a:schemeClr val="tx2"/>
                </a:solidFill>
              </a:rPr>
              <a:t>Achieving a balance of caring.</a:t>
            </a:r>
          </a:p>
          <a:p>
            <a:r>
              <a:rPr lang="en-US" sz="2400" dirty="0">
                <a:solidFill>
                  <a:schemeClr val="tx2"/>
                </a:solidFill>
              </a:rPr>
              <a:t>Emotional and financial support.</a:t>
            </a:r>
          </a:p>
        </p:txBody>
      </p:sp>
    </p:spTree>
    <p:extLst>
      <p:ext uri="{BB962C8B-B14F-4D97-AF65-F5344CB8AC3E}">
        <p14:creationId xmlns:p14="http://schemas.microsoft.com/office/powerpoint/2010/main" val="4126244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561AEE4-4E38-4BAC-976D-E0DE523FC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0BC676B-D19A-44DB-910A-0C0E6D433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431" y="3985"/>
            <a:ext cx="9772765" cy="6858000"/>
            <a:chOff x="1303402" y="3985"/>
            <a:chExt cx="9772765" cy="685800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99AA485-A13F-4455-814E-C116AD7E0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C90D55F-0AFB-45E5-8815-A4701774C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476B6C1-4A41-48E6-8540-FC48FCD76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347F445-D2CA-4FEB-AB8E-7A47AB57C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2F1B3D8-301E-4A54-9284-EB14E9056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E4B9C67-860A-4569-AC84-3ADE433D1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175B763-A6E6-4AD1-9138-9B1164A7A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A867085-1D1A-4A9A-83EF-E077466FC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5923" y="184570"/>
            <a:ext cx="5754696" cy="1837349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  <a:latin typeface="+mn-lt"/>
              </a:rPr>
              <a:t>Conclusions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endParaRPr lang="en-GB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745B6-4FF1-4F95-8404-D0E576D69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364" y="1520687"/>
            <a:ext cx="10992677" cy="4462670"/>
          </a:xfrm>
        </p:spPr>
        <p:txBody>
          <a:bodyPr anchor="t">
            <a:normAutofit fontScale="77500" lnSpcReduction="20000"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COVID-19 pandemic has had a negative impact on cancer </a:t>
            </a:r>
            <a:r>
              <a:rPr lang="en-US" sz="3600" dirty="0" err="1">
                <a:solidFill>
                  <a:schemeClr val="tx2"/>
                </a:solidFill>
              </a:rPr>
              <a:t>carers</a:t>
            </a:r>
            <a:r>
              <a:rPr lang="en-US" sz="3600" dirty="0">
                <a:solidFill>
                  <a:schemeClr val="tx2"/>
                </a:solidFill>
              </a:rPr>
              <a:t>. </a:t>
            </a:r>
          </a:p>
          <a:p>
            <a:pPr marL="0" indent="0">
              <a:buNone/>
            </a:pPr>
            <a:endParaRPr lang="en-US" sz="3600" dirty="0">
              <a:solidFill>
                <a:schemeClr val="tx2"/>
              </a:solidFill>
            </a:endParaRPr>
          </a:p>
          <a:p>
            <a:r>
              <a:rPr lang="en-US" sz="3600" dirty="0">
                <a:solidFill>
                  <a:schemeClr val="tx2"/>
                </a:solidFill>
              </a:rPr>
              <a:t>The development of online support may be helpful. </a:t>
            </a:r>
          </a:p>
          <a:p>
            <a:pPr marL="0" indent="0">
              <a:buNone/>
            </a:pPr>
            <a:endParaRPr lang="en-US" sz="3600" dirty="0">
              <a:solidFill>
                <a:schemeClr val="tx2"/>
              </a:solidFill>
            </a:endParaRPr>
          </a:p>
          <a:p>
            <a:r>
              <a:rPr lang="en-US" sz="3600" dirty="0">
                <a:solidFill>
                  <a:schemeClr val="tx2"/>
                </a:solidFill>
              </a:rPr>
              <a:t>There is a need to explore ways to provide palliative and supportive care at home in a safe way. </a:t>
            </a:r>
          </a:p>
          <a:p>
            <a:endParaRPr lang="en-US" sz="3600" dirty="0">
              <a:solidFill>
                <a:schemeClr val="tx2"/>
              </a:solidFill>
            </a:endParaRPr>
          </a:p>
          <a:p>
            <a:r>
              <a:rPr lang="en-US" sz="3600" dirty="0">
                <a:solidFill>
                  <a:schemeClr val="tx2"/>
                </a:solidFill>
              </a:rPr>
              <a:t>Urgent engagement with health and supportive care providers particularly primary care, cancer services and the voluntary sector is required in order to identify feasible solutions in currently strained services. </a:t>
            </a:r>
          </a:p>
          <a:p>
            <a:endParaRPr lang="en-US" sz="1300" dirty="0">
              <a:solidFill>
                <a:schemeClr val="tx2"/>
              </a:solidFill>
            </a:endParaRPr>
          </a:p>
          <a:p>
            <a:endParaRPr lang="en-GB" sz="13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68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CA76847-4DD4-4B71-B2E9-BF8CCE690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457861"/>
            <a:ext cx="9833548" cy="659739"/>
          </a:xfrm>
        </p:spPr>
        <p:txBody>
          <a:bodyPr anchor="b">
            <a:noAutofit/>
          </a:bodyPr>
          <a:lstStyle/>
          <a:p>
            <a:r>
              <a:rPr lang="en-US" dirty="0">
                <a:solidFill>
                  <a:schemeClr val="tx2"/>
                </a:solidFill>
                <a:latin typeface="+mn-lt"/>
              </a:rPr>
              <a:t>My background </a:t>
            </a:r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DA92D1F-39BC-411C-BBA2-25A0215D4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576" y="1210460"/>
            <a:ext cx="9833548" cy="5029200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Psychology and Public Health</a:t>
            </a:r>
          </a:p>
          <a:p>
            <a:r>
              <a:rPr lang="en-US" sz="3200" dirty="0">
                <a:solidFill>
                  <a:schemeClr val="tx2"/>
                </a:solidFill>
              </a:rPr>
              <a:t>Supportive Cancer Care Research</a:t>
            </a:r>
          </a:p>
          <a:p>
            <a:r>
              <a:rPr lang="en-US" sz="3200" dirty="0">
                <a:solidFill>
                  <a:schemeClr val="tx2"/>
                </a:solidFill>
              </a:rPr>
              <a:t>Understanding the impact a diagnosis of cancer can have on families</a:t>
            </a:r>
          </a:p>
          <a:p>
            <a:r>
              <a:rPr lang="en-US" sz="3200" dirty="0">
                <a:solidFill>
                  <a:schemeClr val="tx2"/>
                </a:solidFill>
              </a:rPr>
              <a:t>Developing digital solutions- www.cancercaringcoping.com.</a:t>
            </a:r>
          </a:p>
          <a:p>
            <a:pPr marL="0" indent="0">
              <a:buNone/>
            </a:pPr>
            <a:endParaRPr lang="en-US" sz="32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498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1" r="1" b="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475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CA76847-4DD4-4B71-B2E9-BF8CCE690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457861"/>
            <a:ext cx="9833548" cy="405739"/>
          </a:xfrm>
        </p:spPr>
        <p:txBody>
          <a:bodyPr anchor="b">
            <a:noAutofit/>
          </a:bodyPr>
          <a:lstStyle/>
          <a:p>
            <a:r>
              <a:rPr lang="en-US" dirty="0">
                <a:solidFill>
                  <a:schemeClr val="tx2"/>
                </a:solidFill>
                <a:latin typeface="+mn-lt"/>
              </a:rPr>
              <a:t>COVID-19 and cancer  </a:t>
            </a:r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DA92D1F-39BC-411C-BBA2-25A0215D4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1651000"/>
            <a:ext cx="9833548" cy="5029200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A global pandemic announced on 11</a:t>
            </a:r>
            <a:r>
              <a:rPr lang="en-US" sz="3200" baseline="30000" dirty="0">
                <a:solidFill>
                  <a:schemeClr val="tx2"/>
                </a:solidFill>
              </a:rPr>
              <a:t>th</a:t>
            </a:r>
            <a:r>
              <a:rPr lang="en-US" sz="3200" dirty="0">
                <a:solidFill>
                  <a:schemeClr val="tx2"/>
                </a:solidFill>
              </a:rPr>
              <a:t> March. </a:t>
            </a:r>
          </a:p>
          <a:p>
            <a:r>
              <a:rPr lang="en-US" sz="3200" dirty="0">
                <a:solidFill>
                  <a:schemeClr val="tx2"/>
                </a:solidFill>
              </a:rPr>
              <a:t>Measures introduced to suppress the spread of the virus.  </a:t>
            </a:r>
          </a:p>
          <a:p>
            <a:r>
              <a:rPr lang="en-US" sz="3200" dirty="0">
                <a:solidFill>
                  <a:schemeClr val="tx2"/>
                </a:solidFill>
              </a:rPr>
              <a:t>Changes to normal health service with staff, beds and clinics reassigned.</a:t>
            </a:r>
          </a:p>
          <a:p>
            <a:r>
              <a:rPr lang="en-US" sz="3200" dirty="0">
                <a:solidFill>
                  <a:schemeClr val="tx2"/>
                </a:solidFill>
              </a:rPr>
              <a:t>Difficult decisions regarding COVID-19 exposure risk and the risk of cancer treatment delay.</a:t>
            </a:r>
          </a:p>
          <a:p>
            <a:r>
              <a:rPr lang="en-US" sz="3200" dirty="0">
                <a:solidFill>
                  <a:schemeClr val="tx2"/>
                </a:solidFill>
              </a:rPr>
              <a:t> Multiple hospital visits and immunosuppression meant that cancer patients were viewed to be particularly vulnerable to COVID-19 .</a:t>
            </a:r>
          </a:p>
          <a:p>
            <a:endParaRPr lang="en-US" sz="32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167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CA76847-4DD4-4B71-B2E9-BF8CCE690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457861"/>
            <a:ext cx="9833548" cy="405739"/>
          </a:xfrm>
        </p:spPr>
        <p:txBody>
          <a:bodyPr anchor="b">
            <a:noAutofit/>
          </a:bodyPr>
          <a:lstStyle/>
          <a:p>
            <a:r>
              <a:rPr lang="en-US" dirty="0">
                <a:solidFill>
                  <a:schemeClr val="tx2"/>
                </a:solidFill>
                <a:latin typeface="+mn-lt"/>
              </a:rPr>
              <a:t>Aims   </a:t>
            </a:r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DA92D1F-39BC-411C-BBA2-25A0215D4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1651000"/>
            <a:ext cx="9833548" cy="24638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tx2"/>
                </a:solidFill>
                <a:ea typeface="Calibri" panose="020F0502020204030204" pitchFamily="34" charset="0"/>
              </a:rPr>
              <a:t>T</a:t>
            </a:r>
            <a:r>
              <a:rPr lang="en-US" sz="36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o understand the impact of COVID-19 on cancer patients and families during the pandemic. </a:t>
            </a:r>
            <a:endParaRPr lang="en-US" sz="36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967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CA76847-4DD4-4B71-B2E9-BF8CCE690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457861"/>
            <a:ext cx="9833548" cy="405739"/>
          </a:xfrm>
        </p:spPr>
        <p:txBody>
          <a:bodyPr anchor="b">
            <a:no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Methods </a:t>
            </a:r>
            <a:endParaRPr lang="en-GB" dirty="0">
              <a:solidFill>
                <a:schemeClr val="tx2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DA92D1F-39BC-411C-BBA2-25A0215D4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1104900"/>
            <a:ext cx="9833548" cy="55753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36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3600" dirty="0">
              <a:solidFill>
                <a:schemeClr val="tx2"/>
              </a:solidFill>
            </a:endParaRPr>
          </a:p>
          <a:p>
            <a:r>
              <a:rPr lang="en-US" sz="3600" dirty="0">
                <a:solidFill>
                  <a:schemeClr val="tx2"/>
                </a:solidFill>
              </a:rPr>
              <a:t>18 years old  patients with a diagnosis of cancer or person who provides informal care for any person currently diagnosed with cancer, at any stage of disease.</a:t>
            </a:r>
          </a:p>
          <a:p>
            <a:r>
              <a:rPr lang="en-US" sz="3600" dirty="0">
                <a:solidFill>
                  <a:schemeClr val="tx2"/>
                </a:solidFill>
              </a:rPr>
              <a:t>Promoted via multiple social media platforms online.</a:t>
            </a:r>
            <a:endParaRPr lang="en-US" sz="3100" dirty="0">
              <a:solidFill>
                <a:schemeClr val="tx2"/>
              </a:solidFill>
            </a:endParaRPr>
          </a:p>
          <a:p>
            <a:endParaRPr lang="en-US" sz="32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61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CA76847-4DD4-4B71-B2E9-BF8CCE690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457861"/>
            <a:ext cx="9833548" cy="405739"/>
          </a:xfrm>
        </p:spPr>
        <p:txBody>
          <a:bodyPr anchor="b">
            <a:no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Methods </a:t>
            </a:r>
            <a:endParaRPr lang="en-GB" dirty="0">
              <a:solidFill>
                <a:schemeClr val="tx2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DA92D1F-39BC-411C-BBA2-25A0215D4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1019175"/>
            <a:ext cx="9833548" cy="5661025"/>
          </a:xfrm>
        </p:spPr>
        <p:txBody>
          <a:bodyPr anchor="ctr">
            <a:normAutofit fontScale="85000" lnSpcReduction="20000"/>
          </a:bodyPr>
          <a:lstStyle/>
          <a:p>
            <a:pPr marL="0" indent="0">
              <a:buNone/>
            </a:pPr>
            <a:endParaRPr lang="en-US" sz="3100" dirty="0">
              <a:solidFill>
                <a:schemeClr val="tx2"/>
              </a:solidFill>
            </a:endParaRPr>
          </a:p>
          <a:p>
            <a:endParaRPr lang="en-US" sz="3900" dirty="0">
              <a:solidFill>
                <a:schemeClr val="tx2"/>
              </a:solidFill>
            </a:endParaRPr>
          </a:p>
          <a:p>
            <a:r>
              <a:rPr lang="en-US" sz="3900" dirty="0">
                <a:solidFill>
                  <a:schemeClr val="tx2"/>
                </a:solidFill>
              </a:rPr>
              <a:t>15 questions: EQ-5D-5L (EUROQOL), WHO-QoL-BREF (WHO, 1996).  </a:t>
            </a:r>
          </a:p>
          <a:p>
            <a:endParaRPr lang="en-US" sz="3900" dirty="0">
              <a:solidFill>
                <a:schemeClr val="tx2"/>
              </a:solidFill>
            </a:endParaRPr>
          </a:p>
          <a:p>
            <a:r>
              <a:rPr lang="en-US" sz="3900" dirty="0">
                <a:solidFill>
                  <a:schemeClr val="tx2"/>
                </a:solidFill>
              </a:rPr>
              <a:t>13 closed questions explored </a:t>
            </a:r>
            <a:r>
              <a:rPr lang="en-US" sz="3900" dirty="0" err="1">
                <a:solidFill>
                  <a:schemeClr val="tx2"/>
                </a:solidFill>
              </a:rPr>
              <a:t>carer</a:t>
            </a:r>
            <a:r>
              <a:rPr lang="en-US" sz="3900" dirty="0">
                <a:solidFill>
                  <a:schemeClr val="tx2"/>
                </a:solidFill>
              </a:rPr>
              <a:t> caregiving duties, changes experienced during the pandemic, challenges faced and what support would be useful moving forward.</a:t>
            </a:r>
          </a:p>
          <a:p>
            <a:endParaRPr lang="en-US" sz="3900" dirty="0">
              <a:solidFill>
                <a:schemeClr val="tx2"/>
              </a:solidFill>
            </a:endParaRPr>
          </a:p>
          <a:p>
            <a:r>
              <a:rPr lang="en-US" sz="3900" dirty="0">
                <a:solidFill>
                  <a:schemeClr val="tx2"/>
                </a:solidFill>
              </a:rPr>
              <a:t>3 open ended questions regarding overall all experiences, difficulties and challenges and needs for support were also included.</a:t>
            </a:r>
          </a:p>
          <a:p>
            <a:endParaRPr lang="en-US" sz="32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59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Cancer patients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1,300 participants (n=6 oesophageal cancer)</a:t>
            </a:r>
          </a:p>
          <a:p>
            <a:r>
              <a:rPr lang="en-GB" dirty="0"/>
              <a:t>Mainly female </a:t>
            </a:r>
            <a:r>
              <a:rPr lang="en-GB" sz="1900" dirty="0"/>
              <a:t>(73.1%)</a:t>
            </a:r>
            <a:r>
              <a:rPr lang="en-GB" sz="2200" dirty="0"/>
              <a:t>, </a:t>
            </a:r>
            <a:r>
              <a:rPr lang="en-GB" dirty="0"/>
              <a:t>aged 51 years and older </a:t>
            </a:r>
            <a:r>
              <a:rPr lang="en-GB" sz="1900" dirty="0"/>
              <a:t>(71.8%)</a:t>
            </a:r>
            <a:r>
              <a:rPr lang="en-GB" dirty="0"/>
              <a:t>, UK based </a:t>
            </a:r>
            <a:r>
              <a:rPr lang="en-GB" sz="1900" dirty="0"/>
              <a:t>(77.7%)</a:t>
            </a:r>
            <a:r>
              <a:rPr lang="en-GB" dirty="0"/>
              <a:t>, married </a:t>
            </a:r>
            <a:r>
              <a:rPr lang="en-GB" sz="1900" dirty="0"/>
              <a:t>(74.1%)</a:t>
            </a:r>
            <a:r>
              <a:rPr lang="en-GB" dirty="0"/>
              <a:t>, held a University degree </a:t>
            </a:r>
            <a:r>
              <a:rPr lang="en-GB" sz="1900" dirty="0"/>
              <a:t>(57.6%)</a:t>
            </a:r>
            <a:r>
              <a:rPr lang="en-GB" dirty="0"/>
              <a:t>, retired/medically retired/unemployed </a:t>
            </a:r>
            <a:r>
              <a:rPr lang="en-GB" sz="1900" dirty="0"/>
              <a:t>(52.3%)</a:t>
            </a:r>
          </a:p>
          <a:p>
            <a:r>
              <a:rPr lang="en-GB" dirty="0"/>
              <a:t>47% within 3 years of cancer diagnosis</a:t>
            </a:r>
          </a:p>
          <a:p>
            <a:r>
              <a:rPr lang="en-GB" dirty="0"/>
              <a:t>17.5% lived alone</a:t>
            </a:r>
          </a:p>
          <a:p>
            <a:endParaRPr lang="en-GB" dirty="0"/>
          </a:p>
          <a:p>
            <a:r>
              <a:rPr lang="en-GB" dirty="0"/>
              <a:t>Only 3 people reported a COVID-19 diagnosis (at time of survey)</a:t>
            </a:r>
          </a:p>
          <a:p>
            <a:r>
              <a:rPr lang="en-GB" dirty="0"/>
              <a:t>12.3% suspected they had COVID-19</a:t>
            </a:r>
          </a:p>
          <a:p>
            <a:r>
              <a:rPr lang="en-GB" dirty="0"/>
              <a:t>63.6% were finding changes difficult to manage</a:t>
            </a:r>
          </a:p>
        </p:txBody>
      </p:sp>
    </p:spTree>
    <p:extLst>
      <p:ext uri="{BB962C8B-B14F-4D97-AF65-F5344CB8AC3E}">
        <p14:creationId xmlns:p14="http://schemas.microsoft.com/office/powerpoint/2010/main" val="1093067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959" y="271255"/>
            <a:ext cx="9283065" cy="639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87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800</Words>
  <Application>Microsoft Office PowerPoint</Application>
  <PresentationFormat>Widescreen</PresentationFormat>
  <Paragraphs>101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1_Office Theme</vt:lpstr>
      <vt:lpstr>  </vt:lpstr>
      <vt:lpstr>My background </vt:lpstr>
      <vt:lpstr>PowerPoint Presentation</vt:lpstr>
      <vt:lpstr>COVID-19 and cancer  </vt:lpstr>
      <vt:lpstr>Aims   </vt:lpstr>
      <vt:lpstr>Methods </vt:lpstr>
      <vt:lpstr>Methods </vt:lpstr>
      <vt:lpstr>Cancer patients</vt:lpstr>
      <vt:lpstr>PowerPoint Presentation</vt:lpstr>
      <vt:lpstr>RESULTS </vt:lpstr>
      <vt:lpstr>Psychological Impact  </vt:lpstr>
      <vt:lpstr>Social impact</vt:lpstr>
      <vt:lpstr>Finance Impact</vt:lpstr>
      <vt:lpstr>Caregiver burden</vt:lpstr>
      <vt:lpstr> Impact on cancer and palliative services  </vt:lpstr>
      <vt:lpstr> What carers need  </vt:lpstr>
      <vt:lpstr>Conclusions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Olinda Santin</dc:creator>
  <cp:lastModifiedBy>Olinda Santin</cp:lastModifiedBy>
  <cp:revision>10</cp:revision>
  <dcterms:created xsi:type="dcterms:W3CDTF">2021-03-10T11:24:04Z</dcterms:created>
  <dcterms:modified xsi:type="dcterms:W3CDTF">2021-03-26T14:39:06Z</dcterms:modified>
</cp:coreProperties>
</file>